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61" r:id="rId3"/>
    <p:sldId id="314" r:id="rId4"/>
    <p:sldId id="316" r:id="rId5"/>
    <p:sldId id="317" r:id="rId6"/>
    <p:sldId id="318" r:id="rId7"/>
    <p:sldId id="319" r:id="rId8"/>
    <p:sldId id="321" r:id="rId9"/>
    <p:sldId id="320" r:id="rId10"/>
    <p:sldId id="322" r:id="rId11"/>
    <p:sldId id="325" r:id="rId12"/>
    <p:sldId id="327" r:id="rId13"/>
    <p:sldId id="326" r:id="rId14"/>
    <p:sldId id="323" r:id="rId15"/>
    <p:sldId id="324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13" r:id="rId25"/>
    <p:sldId id="307" r:id="rId26"/>
    <p:sldId id="280" r:id="rId27"/>
  </p:sldIdLst>
  <p:sldSz cx="9144000" cy="5143500" type="screen16x9"/>
  <p:notesSz cx="6858000" cy="9144000"/>
  <p:embeddedFontLst>
    <p:embeddedFont>
      <p:font typeface="Roboto Slab" panose="020B0604020202020204" charset="0"/>
      <p:regular r:id="rId29"/>
      <p:bold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9" autoAdjust="0"/>
  </p:normalViewPr>
  <p:slideViewPr>
    <p:cSldViewPr snapToGrid="0">
      <p:cViewPr varScale="1">
        <p:scale>
          <a:sx n="80" d="100"/>
          <a:sy n="8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0ADD6-EB1D-4D1F-9A06-012CA8851A1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65D2E42-8190-48F7-80AF-360C9FE626BC}">
      <dgm:prSet phldrT="[Texto]"/>
      <dgm:spPr/>
      <dgm:t>
        <a:bodyPr/>
        <a:lstStyle/>
        <a:p>
          <a:r>
            <a:rPr lang="es-AR" dirty="0"/>
            <a:t>Lunes</a:t>
          </a:r>
        </a:p>
      </dgm:t>
    </dgm:pt>
    <dgm:pt modelId="{6E78A174-B815-4124-879B-DBCDADB8D473}" type="parTrans" cxnId="{DDDC345A-5E90-4DFA-88D9-FB4218C0915E}">
      <dgm:prSet/>
      <dgm:spPr/>
      <dgm:t>
        <a:bodyPr/>
        <a:lstStyle/>
        <a:p>
          <a:endParaRPr lang="es-AR"/>
        </a:p>
      </dgm:t>
    </dgm:pt>
    <dgm:pt modelId="{AB21AD31-9CA2-48F3-958C-80E32BBCAF0E}" type="sibTrans" cxnId="{DDDC345A-5E90-4DFA-88D9-FB4218C0915E}">
      <dgm:prSet/>
      <dgm:spPr/>
      <dgm:t>
        <a:bodyPr/>
        <a:lstStyle/>
        <a:p>
          <a:endParaRPr lang="es-AR"/>
        </a:p>
      </dgm:t>
    </dgm:pt>
    <dgm:pt modelId="{48B310EB-883F-45D8-9EAF-754049012B8C}">
      <dgm:prSet phldrT="[Texto]"/>
      <dgm:spPr/>
      <dgm:t>
        <a:bodyPr/>
        <a:lstStyle/>
        <a:p>
          <a:r>
            <a:rPr lang="es-AR" dirty="0"/>
            <a:t>Martes</a:t>
          </a:r>
        </a:p>
      </dgm:t>
    </dgm:pt>
    <dgm:pt modelId="{F9CD058E-84C1-453C-AC1F-B096A71271DF}" type="parTrans" cxnId="{A6ECC27F-8B53-4C1D-ACFE-E6023F0B42BD}">
      <dgm:prSet/>
      <dgm:spPr/>
      <dgm:t>
        <a:bodyPr/>
        <a:lstStyle/>
        <a:p>
          <a:endParaRPr lang="es-AR"/>
        </a:p>
      </dgm:t>
    </dgm:pt>
    <dgm:pt modelId="{7982E81D-8869-497D-AA62-36B01D250781}" type="sibTrans" cxnId="{A6ECC27F-8B53-4C1D-ACFE-E6023F0B42BD}">
      <dgm:prSet/>
      <dgm:spPr/>
      <dgm:t>
        <a:bodyPr/>
        <a:lstStyle/>
        <a:p>
          <a:endParaRPr lang="es-AR"/>
        </a:p>
      </dgm:t>
    </dgm:pt>
    <dgm:pt modelId="{231C7D0D-F482-4A14-9C1E-F72941E732CD}">
      <dgm:prSet phldrT="[Texto]"/>
      <dgm:spPr/>
      <dgm:t>
        <a:bodyPr/>
        <a:lstStyle/>
        <a:p>
          <a:r>
            <a:rPr lang="es-AR" dirty="0"/>
            <a:t>Miércoles</a:t>
          </a:r>
        </a:p>
      </dgm:t>
    </dgm:pt>
    <dgm:pt modelId="{645242D8-C1DC-4227-82E3-35B318D206F7}" type="parTrans" cxnId="{5C0D8E02-F7AD-40DE-BD11-56C0417C97C4}">
      <dgm:prSet/>
      <dgm:spPr/>
      <dgm:t>
        <a:bodyPr/>
        <a:lstStyle/>
        <a:p>
          <a:endParaRPr lang="es-AR"/>
        </a:p>
      </dgm:t>
    </dgm:pt>
    <dgm:pt modelId="{AE396267-576A-40E1-AD06-2A7643E5EDFA}" type="sibTrans" cxnId="{5C0D8E02-F7AD-40DE-BD11-56C0417C97C4}">
      <dgm:prSet/>
      <dgm:spPr/>
      <dgm:t>
        <a:bodyPr/>
        <a:lstStyle/>
        <a:p>
          <a:endParaRPr lang="es-AR"/>
        </a:p>
      </dgm:t>
    </dgm:pt>
    <dgm:pt modelId="{BD065A19-C7D2-4C90-93A8-B1C6F87A8B0A}">
      <dgm:prSet phldrT="[Texto]"/>
      <dgm:spPr/>
      <dgm:t>
        <a:bodyPr/>
        <a:lstStyle/>
        <a:p>
          <a:r>
            <a:rPr lang="es-AR" dirty="0"/>
            <a:t>Jueves</a:t>
          </a:r>
        </a:p>
      </dgm:t>
    </dgm:pt>
    <dgm:pt modelId="{75BA24B3-AB3B-4883-87B7-CADFEC477856}" type="parTrans" cxnId="{8018AC13-5BE2-4D9A-9A5A-A2E3CF156011}">
      <dgm:prSet/>
      <dgm:spPr/>
      <dgm:t>
        <a:bodyPr/>
        <a:lstStyle/>
        <a:p>
          <a:endParaRPr lang="es-AR"/>
        </a:p>
      </dgm:t>
    </dgm:pt>
    <dgm:pt modelId="{A4621258-B0F3-4CF4-ACD8-3864C61EB995}" type="sibTrans" cxnId="{8018AC13-5BE2-4D9A-9A5A-A2E3CF156011}">
      <dgm:prSet/>
      <dgm:spPr/>
      <dgm:t>
        <a:bodyPr/>
        <a:lstStyle/>
        <a:p>
          <a:endParaRPr lang="es-AR"/>
        </a:p>
      </dgm:t>
    </dgm:pt>
    <dgm:pt modelId="{05114F70-B4BD-41FC-B795-30CA89F2204A}">
      <dgm:prSet phldrT="[Texto]"/>
      <dgm:spPr/>
      <dgm:t>
        <a:bodyPr/>
        <a:lstStyle/>
        <a:p>
          <a:r>
            <a:rPr lang="es-AR" dirty="0"/>
            <a:t>Viernes</a:t>
          </a:r>
        </a:p>
      </dgm:t>
    </dgm:pt>
    <dgm:pt modelId="{806FA9C9-6B4A-451B-9B81-4F192D04811F}" type="parTrans" cxnId="{07BBB8F4-9A72-4455-936A-C010C6FB696E}">
      <dgm:prSet/>
      <dgm:spPr/>
      <dgm:t>
        <a:bodyPr/>
        <a:lstStyle/>
        <a:p>
          <a:endParaRPr lang="es-AR"/>
        </a:p>
      </dgm:t>
    </dgm:pt>
    <dgm:pt modelId="{FB0BCF22-8064-4D5E-A231-383EBA1205F9}" type="sibTrans" cxnId="{07BBB8F4-9A72-4455-936A-C010C6FB696E}">
      <dgm:prSet/>
      <dgm:spPr/>
      <dgm:t>
        <a:bodyPr/>
        <a:lstStyle/>
        <a:p>
          <a:endParaRPr lang="es-AR"/>
        </a:p>
      </dgm:t>
    </dgm:pt>
    <dgm:pt modelId="{A5DF9039-D010-4252-970A-233AD32B5862}">
      <dgm:prSet phldrT="[Texto]"/>
      <dgm:spPr/>
      <dgm:t>
        <a:bodyPr/>
        <a:lstStyle/>
        <a:p>
          <a:r>
            <a:rPr lang="es-AR" dirty="0"/>
            <a:t>Sábado</a:t>
          </a:r>
        </a:p>
      </dgm:t>
    </dgm:pt>
    <dgm:pt modelId="{629077DB-4949-427A-B2F3-B6A49FB4BF53}" type="parTrans" cxnId="{BCC59DC0-8FC2-4D7C-811B-26A452474F97}">
      <dgm:prSet/>
      <dgm:spPr/>
      <dgm:t>
        <a:bodyPr/>
        <a:lstStyle/>
        <a:p>
          <a:endParaRPr lang="es-AR"/>
        </a:p>
      </dgm:t>
    </dgm:pt>
    <dgm:pt modelId="{16CFD7E4-ADAD-40F9-A4E1-1FEC802FB384}" type="sibTrans" cxnId="{BCC59DC0-8FC2-4D7C-811B-26A452474F97}">
      <dgm:prSet/>
      <dgm:spPr/>
      <dgm:t>
        <a:bodyPr/>
        <a:lstStyle/>
        <a:p>
          <a:endParaRPr lang="es-AR"/>
        </a:p>
      </dgm:t>
    </dgm:pt>
    <dgm:pt modelId="{F3E7562F-42DA-4EDD-A9BA-961DFF938C8C}">
      <dgm:prSet phldrT="[Texto]"/>
      <dgm:spPr/>
      <dgm:t>
        <a:bodyPr/>
        <a:lstStyle/>
        <a:p>
          <a:r>
            <a:rPr lang="es-AR" dirty="0"/>
            <a:t>Domingo</a:t>
          </a:r>
        </a:p>
      </dgm:t>
    </dgm:pt>
    <dgm:pt modelId="{6E380A17-A283-4079-B73F-31C16977BCBB}" type="parTrans" cxnId="{4FE837CE-AFE7-46DD-9BCE-A70246AD1D30}">
      <dgm:prSet/>
      <dgm:spPr/>
      <dgm:t>
        <a:bodyPr/>
        <a:lstStyle/>
        <a:p>
          <a:endParaRPr lang="es-AR"/>
        </a:p>
      </dgm:t>
    </dgm:pt>
    <dgm:pt modelId="{8930BAC0-DA5B-4CED-9F77-D28F77BBF0CB}" type="sibTrans" cxnId="{4FE837CE-AFE7-46DD-9BCE-A70246AD1D30}">
      <dgm:prSet/>
      <dgm:spPr/>
      <dgm:t>
        <a:bodyPr/>
        <a:lstStyle/>
        <a:p>
          <a:endParaRPr lang="es-AR"/>
        </a:p>
      </dgm:t>
    </dgm:pt>
    <dgm:pt modelId="{9B14B4EB-7C04-4198-B121-027E2648038B}" type="pres">
      <dgm:prSet presAssocID="{11D0ADD6-EB1D-4D1F-9A06-012CA8851A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70D77DF-DDD9-4FB9-8E1E-0C39DE0FAD6B}" type="pres">
      <dgm:prSet presAssocID="{B65D2E42-8190-48F7-80AF-360C9FE626B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2FE55E-E874-4086-94D9-3F0ED95F6504}" type="pres">
      <dgm:prSet presAssocID="{AB21AD31-9CA2-48F3-958C-80E32BBCAF0E}" presName="sibTrans" presStyleCnt="0"/>
      <dgm:spPr/>
    </dgm:pt>
    <dgm:pt modelId="{18CC88EC-E5C5-43BC-B538-395F1A6F7041}" type="pres">
      <dgm:prSet presAssocID="{48B310EB-883F-45D8-9EAF-754049012B8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0C88C1-42C4-4F10-8DB2-6DEF23553729}" type="pres">
      <dgm:prSet presAssocID="{7982E81D-8869-497D-AA62-36B01D250781}" presName="sibTrans" presStyleCnt="0"/>
      <dgm:spPr/>
    </dgm:pt>
    <dgm:pt modelId="{5BA87CF1-7922-46C6-BBBB-0457A746281C}" type="pres">
      <dgm:prSet presAssocID="{231C7D0D-F482-4A14-9C1E-F72941E732C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C3F1D7-D145-45E0-B6F6-3C5209D4C485}" type="pres">
      <dgm:prSet presAssocID="{AE396267-576A-40E1-AD06-2A7643E5EDFA}" presName="sibTrans" presStyleCnt="0"/>
      <dgm:spPr/>
    </dgm:pt>
    <dgm:pt modelId="{6E3B413C-2789-4654-8F04-8959AE6FB367}" type="pres">
      <dgm:prSet presAssocID="{BD065A19-C7D2-4C90-93A8-B1C6F87A8B0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78F8B7-66DB-49A5-BE96-A1DF5032AA20}" type="pres">
      <dgm:prSet presAssocID="{A4621258-B0F3-4CF4-ACD8-3864C61EB995}" presName="sibTrans" presStyleCnt="0"/>
      <dgm:spPr/>
    </dgm:pt>
    <dgm:pt modelId="{0D92E490-C7EE-41E2-85DD-F968CF966EF2}" type="pres">
      <dgm:prSet presAssocID="{05114F70-B4BD-41FC-B795-30CA89F2204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0790E2-9A12-4009-AF45-6CFCE119F80A}" type="pres">
      <dgm:prSet presAssocID="{FB0BCF22-8064-4D5E-A231-383EBA1205F9}" presName="sibTrans" presStyleCnt="0"/>
      <dgm:spPr/>
    </dgm:pt>
    <dgm:pt modelId="{9E593AEA-52A0-4ADE-8FCF-E009E04BA5AD}" type="pres">
      <dgm:prSet presAssocID="{A5DF9039-D010-4252-970A-233AD32B586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8794A3-FF14-49C9-B83E-C01AAEE52A6E}" type="pres">
      <dgm:prSet presAssocID="{16CFD7E4-ADAD-40F9-A4E1-1FEC802FB384}" presName="sibTrans" presStyleCnt="0"/>
      <dgm:spPr/>
    </dgm:pt>
    <dgm:pt modelId="{2EAE422F-1CA4-48FC-8AD6-8B96FFA2ED08}" type="pres">
      <dgm:prSet presAssocID="{F3E7562F-42DA-4EDD-A9BA-961DFF938C8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CC59DC0-8FC2-4D7C-811B-26A452474F97}" srcId="{11D0ADD6-EB1D-4D1F-9A06-012CA8851A10}" destId="{A5DF9039-D010-4252-970A-233AD32B5862}" srcOrd="5" destOrd="0" parTransId="{629077DB-4949-427A-B2F3-B6A49FB4BF53}" sibTransId="{16CFD7E4-ADAD-40F9-A4E1-1FEC802FB384}"/>
    <dgm:cxn modelId="{48EA932C-582D-4EDC-BCDC-060512F2879A}" type="presOf" srcId="{A5DF9039-D010-4252-970A-233AD32B5862}" destId="{9E593AEA-52A0-4ADE-8FCF-E009E04BA5AD}" srcOrd="0" destOrd="0" presId="urn:microsoft.com/office/officeart/2005/8/layout/default"/>
    <dgm:cxn modelId="{12C81914-524E-439D-97EC-2B8DBC44266D}" type="presOf" srcId="{BD065A19-C7D2-4C90-93A8-B1C6F87A8B0A}" destId="{6E3B413C-2789-4654-8F04-8959AE6FB367}" srcOrd="0" destOrd="0" presId="urn:microsoft.com/office/officeart/2005/8/layout/default"/>
    <dgm:cxn modelId="{8B11B06C-060F-4B9C-8AD3-7CE879C49D47}" type="presOf" srcId="{11D0ADD6-EB1D-4D1F-9A06-012CA8851A10}" destId="{9B14B4EB-7C04-4198-B121-027E2648038B}" srcOrd="0" destOrd="0" presId="urn:microsoft.com/office/officeart/2005/8/layout/default"/>
    <dgm:cxn modelId="{8018AC13-5BE2-4D9A-9A5A-A2E3CF156011}" srcId="{11D0ADD6-EB1D-4D1F-9A06-012CA8851A10}" destId="{BD065A19-C7D2-4C90-93A8-B1C6F87A8B0A}" srcOrd="3" destOrd="0" parTransId="{75BA24B3-AB3B-4883-87B7-CADFEC477856}" sibTransId="{A4621258-B0F3-4CF4-ACD8-3864C61EB995}"/>
    <dgm:cxn modelId="{DDDC345A-5E90-4DFA-88D9-FB4218C0915E}" srcId="{11D0ADD6-EB1D-4D1F-9A06-012CA8851A10}" destId="{B65D2E42-8190-48F7-80AF-360C9FE626BC}" srcOrd="0" destOrd="0" parTransId="{6E78A174-B815-4124-879B-DBCDADB8D473}" sibTransId="{AB21AD31-9CA2-48F3-958C-80E32BBCAF0E}"/>
    <dgm:cxn modelId="{5C0D8E02-F7AD-40DE-BD11-56C0417C97C4}" srcId="{11D0ADD6-EB1D-4D1F-9A06-012CA8851A10}" destId="{231C7D0D-F482-4A14-9C1E-F72941E732CD}" srcOrd="2" destOrd="0" parTransId="{645242D8-C1DC-4227-82E3-35B318D206F7}" sibTransId="{AE396267-576A-40E1-AD06-2A7643E5EDFA}"/>
    <dgm:cxn modelId="{C09438F3-4BE1-4EB7-9FD9-6CFE9CB63B0B}" type="presOf" srcId="{F3E7562F-42DA-4EDD-A9BA-961DFF938C8C}" destId="{2EAE422F-1CA4-48FC-8AD6-8B96FFA2ED08}" srcOrd="0" destOrd="0" presId="urn:microsoft.com/office/officeart/2005/8/layout/default"/>
    <dgm:cxn modelId="{4FE837CE-AFE7-46DD-9BCE-A70246AD1D30}" srcId="{11D0ADD6-EB1D-4D1F-9A06-012CA8851A10}" destId="{F3E7562F-42DA-4EDD-A9BA-961DFF938C8C}" srcOrd="6" destOrd="0" parTransId="{6E380A17-A283-4079-B73F-31C16977BCBB}" sibTransId="{8930BAC0-DA5B-4CED-9F77-D28F77BBF0CB}"/>
    <dgm:cxn modelId="{16CB4481-959E-4B30-AC21-34D4240C3C7E}" type="presOf" srcId="{05114F70-B4BD-41FC-B795-30CA89F2204A}" destId="{0D92E490-C7EE-41E2-85DD-F968CF966EF2}" srcOrd="0" destOrd="0" presId="urn:microsoft.com/office/officeart/2005/8/layout/default"/>
    <dgm:cxn modelId="{2EC0C080-4467-4738-84F2-9FB926AF4B4D}" type="presOf" srcId="{231C7D0D-F482-4A14-9C1E-F72941E732CD}" destId="{5BA87CF1-7922-46C6-BBBB-0457A746281C}" srcOrd="0" destOrd="0" presId="urn:microsoft.com/office/officeart/2005/8/layout/default"/>
    <dgm:cxn modelId="{9750C565-AF1A-4C13-B721-B9E5FE13C086}" type="presOf" srcId="{48B310EB-883F-45D8-9EAF-754049012B8C}" destId="{18CC88EC-E5C5-43BC-B538-395F1A6F7041}" srcOrd="0" destOrd="0" presId="urn:microsoft.com/office/officeart/2005/8/layout/default"/>
    <dgm:cxn modelId="{A6ECC27F-8B53-4C1D-ACFE-E6023F0B42BD}" srcId="{11D0ADD6-EB1D-4D1F-9A06-012CA8851A10}" destId="{48B310EB-883F-45D8-9EAF-754049012B8C}" srcOrd="1" destOrd="0" parTransId="{F9CD058E-84C1-453C-AC1F-B096A71271DF}" sibTransId="{7982E81D-8869-497D-AA62-36B01D250781}"/>
    <dgm:cxn modelId="{59873DA2-4508-4A40-BE57-6141380BF0DE}" type="presOf" srcId="{B65D2E42-8190-48F7-80AF-360C9FE626BC}" destId="{570D77DF-DDD9-4FB9-8E1E-0C39DE0FAD6B}" srcOrd="0" destOrd="0" presId="urn:microsoft.com/office/officeart/2005/8/layout/default"/>
    <dgm:cxn modelId="{07BBB8F4-9A72-4455-936A-C010C6FB696E}" srcId="{11D0ADD6-EB1D-4D1F-9A06-012CA8851A10}" destId="{05114F70-B4BD-41FC-B795-30CA89F2204A}" srcOrd="4" destOrd="0" parTransId="{806FA9C9-6B4A-451B-9B81-4F192D04811F}" sibTransId="{FB0BCF22-8064-4D5E-A231-383EBA1205F9}"/>
    <dgm:cxn modelId="{EC79EFCE-A517-4568-A224-BF89DC6A1C42}" type="presParOf" srcId="{9B14B4EB-7C04-4198-B121-027E2648038B}" destId="{570D77DF-DDD9-4FB9-8E1E-0C39DE0FAD6B}" srcOrd="0" destOrd="0" presId="urn:microsoft.com/office/officeart/2005/8/layout/default"/>
    <dgm:cxn modelId="{E3C01FF0-9C4B-4073-B1FA-70CCD7BDF5DC}" type="presParOf" srcId="{9B14B4EB-7C04-4198-B121-027E2648038B}" destId="{B72FE55E-E874-4086-94D9-3F0ED95F6504}" srcOrd="1" destOrd="0" presId="urn:microsoft.com/office/officeart/2005/8/layout/default"/>
    <dgm:cxn modelId="{B0C6B814-F6B0-4520-B925-AD603BE687F6}" type="presParOf" srcId="{9B14B4EB-7C04-4198-B121-027E2648038B}" destId="{18CC88EC-E5C5-43BC-B538-395F1A6F7041}" srcOrd="2" destOrd="0" presId="urn:microsoft.com/office/officeart/2005/8/layout/default"/>
    <dgm:cxn modelId="{E9FAB040-73C0-4BC8-AFD2-0FFF61B12C35}" type="presParOf" srcId="{9B14B4EB-7C04-4198-B121-027E2648038B}" destId="{580C88C1-42C4-4F10-8DB2-6DEF23553729}" srcOrd="3" destOrd="0" presId="urn:microsoft.com/office/officeart/2005/8/layout/default"/>
    <dgm:cxn modelId="{A4799D6C-2F45-4BA7-968C-0B6EC8E40B8C}" type="presParOf" srcId="{9B14B4EB-7C04-4198-B121-027E2648038B}" destId="{5BA87CF1-7922-46C6-BBBB-0457A746281C}" srcOrd="4" destOrd="0" presId="urn:microsoft.com/office/officeart/2005/8/layout/default"/>
    <dgm:cxn modelId="{D0933646-EEDA-4D65-A1C8-A4DC10AF2C89}" type="presParOf" srcId="{9B14B4EB-7C04-4198-B121-027E2648038B}" destId="{F2C3F1D7-D145-45E0-B6F6-3C5209D4C485}" srcOrd="5" destOrd="0" presId="urn:microsoft.com/office/officeart/2005/8/layout/default"/>
    <dgm:cxn modelId="{F5E67467-CDD6-4CEA-9246-DF8BDB4EF651}" type="presParOf" srcId="{9B14B4EB-7C04-4198-B121-027E2648038B}" destId="{6E3B413C-2789-4654-8F04-8959AE6FB367}" srcOrd="6" destOrd="0" presId="urn:microsoft.com/office/officeart/2005/8/layout/default"/>
    <dgm:cxn modelId="{20CA7BCE-A57A-46E2-B989-D62059303CDE}" type="presParOf" srcId="{9B14B4EB-7C04-4198-B121-027E2648038B}" destId="{3978F8B7-66DB-49A5-BE96-A1DF5032AA20}" srcOrd="7" destOrd="0" presId="urn:microsoft.com/office/officeart/2005/8/layout/default"/>
    <dgm:cxn modelId="{D9DBE089-7CC2-47E2-9A5B-233EC9D9EBDF}" type="presParOf" srcId="{9B14B4EB-7C04-4198-B121-027E2648038B}" destId="{0D92E490-C7EE-41E2-85DD-F968CF966EF2}" srcOrd="8" destOrd="0" presId="urn:microsoft.com/office/officeart/2005/8/layout/default"/>
    <dgm:cxn modelId="{E5871D67-1EA9-4EA7-A9E8-558DB28979F0}" type="presParOf" srcId="{9B14B4EB-7C04-4198-B121-027E2648038B}" destId="{F30790E2-9A12-4009-AF45-6CFCE119F80A}" srcOrd="9" destOrd="0" presId="urn:microsoft.com/office/officeart/2005/8/layout/default"/>
    <dgm:cxn modelId="{5B1F5B46-63C7-48E9-B351-2C317833C401}" type="presParOf" srcId="{9B14B4EB-7C04-4198-B121-027E2648038B}" destId="{9E593AEA-52A0-4ADE-8FCF-E009E04BA5AD}" srcOrd="10" destOrd="0" presId="urn:microsoft.com/office/officeart/2005/8/layout/default"/>
    <dgm:cxn modelId="{9B89A9C4-A925-40EC-B2AA-FE854E2F21B8}" type="presParOf" srcId="{9B14B4EB-7C04-4198-B121-027E2648038B}" destId="{AC8794A3-FF14-49C9-B83E-C01AAEE52A6E}" srcOrd="11" destOrd="0" presId="urn:microsoft.com/office/officeart/2005/8/layout/default"/>
    <dgm:cxn modelId="{A5E9A4A8-741C-457E-922B-B6F2DF7E34A5}" type="presParOf" srcId="{9B14B4EB-7C04-4198-B121-027E2648038B}" destId="{2EAE422F-1CA4-48FC-8AD6-8B96FFA2ED0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D0ADD6-EB1D-4D1F-9A06-012CA8851A1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65D2E42-8190-48F7-80AF-360C9FE626BC}">
      <dgm:prSet phldrT="[Texto]"/>
      <dgm:spPr/>
      <dgm:t>
        <a:bodyPr/>
        <a:lstStyle/>
        <a:p>
          <a:r>
            <a:rPr lang="es-AR" dirty="0"/>
            <a:t>Lunes</a:t>
          </a:r>
        </a:p>
      </dgm:t>
    </dgm:pt>
    <dgm:pt modelId="{6E78A174-B815-4124-879B-DBCDADB8D473}" type="parTrans" cxnId="{DDDC345A-5E90-4DFA-88D9-FB4218C0915E}">
      <dgm:prSet/>
      <dgm:spPr/>
      <dgm:t>
        <a:bodyPr/>
        <a:lstStyle/>
        <a:p>
          <a:endParaRPr lang="es-AR"/>
        </a:p>
      </dgm:t>
    </dgm:pt>
    <dgm:pt modelId="{AB21AD31-9CA2-48F3-958C-80E32BBCAF0E}" type="sibTrans" cxnId="{DDDC345A-5E90-4DFA-88D9-FB4218C0915E}">
      <dgm:prSet/>
      <dgm:spPr/>
      <dgm:t>
        <a:bodyPr/>
        <a:lstStyle/>
        <a:p>
          <a:endParaRPr lang="es-AR"/>
        </a:p>
      </dgm:t>
    </dgm:pt>
    <dgm:pt modelId="{48B310EB-883F-45D8-9EAF-754049012B8C}">
      <dgm:prSet phldrT="[Texto]"/>
      <dgm:spPr/>
      <dgm:t>
        <a:bodyPr/>
        <a:lstStyle/>
        <a:p>
          <a:r>
            <a:rPr lang="es-AR" dirty="0"/>
            <a:t>Martes</a:t>
          </a:r>
        </a:p>
      </dgm:t>
    </dgm:pt>
    <dgm:pt modelId="{F9CD058E-84C1-453C-AC1F-B096A71271DF}" type="parTrans" cxnId="{A6ECC27F-8B53-4C1D-ACFE-E6023F0B42BD}">
      <dgm:prSet/>
      <dgm:spPr/>
      <dgm:t>
        <a:bodyPr/>
        <a:lstStyle/>
        <a:p>
          <a:endParaRPr lang="es-AR"/>
        </a:p>
      </dgm:t>
    </dgm:pt>
    <dgm:pt modelId="{7982E81D-8869-497D-AA62-36B01D250781}" type="sibTrans" cxnId="{A6ECC27F-8B53-4C1D-ACFE-E6023F0B42BD}">
      <dgm:prSet/>
      <dgm:spPr/>
      <dgm:t>
        <a:bodyPr/>
        <a:lstStyle/>
        <a:p>
          <a:endParaRPr lang="es-AR"/>
        </a:p>
      </dgm:t>
    </dgm:pt>
    <dgm:pt modelId="{231C7D0D-F482-4A14-9C1E-F72941E732CD}">
      <dgm:prSet phldrT="[Texto]"/>
      <dgm:spPr/>
      <dgm:t>
        <a:bodyPr/>
        <a:lstStyle/>
        <a:p>
          <a:r>
            <a:rPr lang="es-AR" dirty="0"/>
            <a:t>Miércoles</a:t>
          </a:r>
        </a:p>
      </dgm:t>
    </dgm:pt>
    <dgm:pt modelId="{645242D8-C1DC-4227-82E3-35B318D206F7}" type="parTrans" cxnId="{5C0D8E02-F7AD-40DE-BD11-56C0417C97C4}">
      <dgm:prSet/>
      <dgm:spPr/>
      <dgm:t>
        <a:bodyPr/>
        <a:lstStyle/>
        <a:p>
          <a:endParaRPr lang="es-AR"/>
        </a:p>
      </dgm:t>
    </dgm:pt>
    <dgm:pt modelId="{AE396267-576A-40E1-AD06-2A7643E5EDFA}" type="sibTrans" cxnId="{5C0D8E02-F7AD-40DE-BD11-56C0417C97C4}">
      <dgm:prSet/>
      <dgm:spPr/>
      <dgm:t>
        <a:bodyPr/>
        <a:lstStyle/>
        <a:p>
          <a:endParaRPr lang="es-AR"/>
        </a:p>
      </dgm:t>
    </dgm:pt>
    <dgm:pt modelId="{BD065A19-C7D2-4C90-93A8-B1C6F87A8B0A}">
      <dgm:prSet phldrT="[Texto]"/>
      <dgm:spPr/>
      <dgm:t>
        <a:bodyPr/>
        <a:lstStyle/>
        <a:p>
          <a:r>
            <a:rPr lang="es-AR" dirty="0"/>
            <a:t>Jueves</a:t>
          </a:r>
        </a:p>
      </dgm:t>
    </dgm:pt>
    <dgm:pt modelId="{75BA24B3-AB3B-4883-87B7-CADFEC477856}" type="parTrans" cxnId="{8018AC13-5BE2-4D9A-9A5A-A2E3CF156011}">
      <dgm:prSet/>
      <dgm:spPr/>
      <dgm:t>
        <a:bodyPr/>
        <a:lstStyle/>
        <a:p>
          <a:endParaRPr lang="es-AR"/>
        </a:p>
      </dgm:t>
    </dgm:pt>
    <dgm:pt modelId="{A4621258-B0F3-4CF4-ACD8-3864C61EB995}" type="sibTrans" cxnId="{8018AC13-5BE2-4D9A-9A5A-A2E3CF156011}">
      <dgm:prSet/>
      <dgm:spPr/>
      <dgm:t>
        <a:bodyPr/>
        <a:lstStyle/>
        <a:p>
          <a:endParaRPr lang="es-AR"/>
        </a:p>
      </dgm:t>
    </dgm:pt>
    <dgm:pt modelId="{05114F70-B4BD-41FC-B795-30CA89F2204A}">
      <dgm:prSet phldrT="[Texto]"/>
      <dgm:spPr/>
      <dgm:t>
        <a:bodyPr/>
        <a:lstStyle/>
        <a:p>
          <a:r>
            <a:rPr lang="es-AR" dirty="0"/>
            <a:t>Viernes</a:t>
          </a:r>
        </a:p>
      </dgm:t>
    </dgm:pt>
    <dgm:pt modelId="{806FA9C9-6B4A-451B-9B81-4F192D04811F}" type="parTrans" cxnId="{07BBB8F4-9A72-4455-936A-C010C6FB696E}">
      <dgm:prSet/>
      <dgm:spPr/>
      <dgm:t>
        <a:bodyPr/>
        <a:lstStyle/>
        <a:p>
          <a:endParaRPr lang="es-AR"/>
        </a:p>
      </dgm:t>
    </dgm:pt>
    <dgm:pt modelId="{FB0BCF22-8064-4D5E-A231-383EBA1205F9}" type="sibTrans" cxnId="{07BBB8F4-9A72-4455-936A-C010C6FB696E}">
      <dgm:prSet/>
      <dgm:spPr/>
      <dgm:t>
        <a:bodyPr/>
        <a:lstStyle/>
        <a:p>
          <a:endParaRPr lang="es-AR"/>
        </a:p>
      </dgm:t>
    </dgm:pt>
    <dgm:pt modelId="{A5DF9039-D010-4252-970A-233AD32B5862}">
      <dgm:prSet phldrT="[Texto]"/>
      <dgm:spPr/>
      <dgm:t>
        <a:bodyPr/>
        <a:lstStyle/>
        <a:p>
          <a:r>
            <a:rPr lang="es-AR" dirty="0"/>
            <a:t>Sábado</a:t>
          </a:r>
        </a:p>
      </dgm:t>
    </dgm:pt>
    <dgm:pt modelId="{629077DB-4949-427A-B2F3-B6A49FB4BF53}" type="parTrans" cxnId="{BCC59DC0-8FC2-4D7C-811B-26A452474F97}">
      <dgm:prSet/>
      <dgm:spPr/>
      <dgm:t>
        <a:bodyPr/>
        <a:lstStyle/>
        <a:p>
          <a:endParaRPr lang="es-AR"/>
        </a:p>
      </dgm:t>
    </dgm:pt>
    <dgm:pt modelId="{16CFD7E4-ADAD-40F9-A4E1-1FEC802FB384}" type="sibTrans" cxnId="{BCC59DC0-8FC2-4D7C-811B-26A452474F97}">
      <dgm:prSet/>
      <dgm:spPr/>
      <dgm:t>
        <a:bodyPr/>
        <a:lstStyle/>
        <a:p>
          <a:endParaRPr lang="es-AR"/>
        </a:p>
      </dgm:t>
    </dgm:pt>
    <dgm:pt modelId="{F3E7562F-42DA-4EDD-A9BA-961DFF938C8C}">
      <dgm:prSet phldrT="[Texto]"/>
      <dgm:spPr/>
      <dgm:t>
        <a:bodyPr/>
        <a:lstStyle/>
        <a:p>
          <a:r>
            <a:rPr lang="es-AR" dirty="0"/>
            <a:t>Domingo</a:t>
          </a:r>
        </a:p>
      </dgm:t>
    </dgm:pt>
    <dgm:pt modelId="{6E380A17-A283-4079-B73F-31C16977BCBB}" type="parTrans" cxnId="{4FE837CE-AFE7-46DD-9BCE-A70246AD1D30}">
      <dgm:prSet/>
      <dgm:spPr/>
      <dgm:t>
        <a:bodyPr/>
        <a:lstStyle/>
        <a:p>
          <a:endParaRPr lang="es-AR"/>
        </a:p>
      </dgm:t>
    </dgm:pt>
    <dgm:pt modelId="{8930BAC0-DA5B-4CED-9F77-D28F77BBF0CB}" type="sibTrans" cxnId="{4FE837CE-AFE7-46DD-9BCE-A70246AD1D30}">
      <dgm:prSet/>
      <dgm:spPr/>
      <dgm:t>
        <a:bodyPr/>
        <a:lstStyle/>
        <a:p>
          <a:endParaRPr lang="es-AR"/>
        </a:p>
      </dgm:t>
    </dgm:pt>
    <dgm:pt modelId="{9B14B4EB-7C04-4198-B121-027E2648038B}" type="pres">
      <dgm:prSet presAssocID="{11D0ADD6-EB1D-4D1F-9A06-012CA8851A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70D77DF-DDD9-4FB9-8E1E-0C39DE0FAD6B}" type="pres">
      <dgm:prSet presAssocID="{B65D2E42-8190-48F7-80AF-360C9FE626B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2FE55E-E874-4086-94D9-3F0ED95F6504}" type="pres">
      <dgm:prSet presAssocID="{AB21AD31-9CA2-48F3-958C-80E32BBCAF0E}" presName="sibTrans" presStyleCnt="0"/>
      <dgm:spPr/>
    </dgm:pt>
    <dgm:pt modelId="{18CC88EC-E5C5-43BC-B538-395F1A6F7041}" type="pres">
      <dgm:prSet presAssocID="{48B310EB-883F-45D8-9EAF-754049012B8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0C88C1-42C4-4F10-8DB2-6DEF23553729}" type="pres">
      <dgm:prSet presAssocID="{7982E81D-8869-497D-AA62-36B01D250781}" presName="sibTrans" presStyleCnt="0"/>
      <dgm:spPr/>
    </dgm:pt>
    <dgm:pt modelId="{5BA87CF1-7922-46C6-BBBB-0457A746281C}" type="pres">
      <dgm:prSet presAssocID="{231C7D0D-F482-4A14-9C1E-F72941E732C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C3F1D7-D145-45E0-B6F6-3C5209D4C485}" type="pres">
      <dgm:prSet presAssocID="{AE396267-576A-40E1-AD06-2A7643E5EDFA}" presName="sibTrans" presStyleCnt="0"/>
      <dgm:spPr/>
    </dgm:pt>
    <dgm:pt modelId="{6E3B413C-2789-4654-8F04-8959AE6FB367}" type="pres">
      <dgm:prSet presAssocID="{BD065A19-C7D2-4C90-93A8-B1C6F87A8B0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78F8B7-66DB-49A5-BE96-A1DF5032AA20}" type="pres">
      <dgm:prSet presAssocID="{A4621258-B0F3-4CF4-ACD8-3864C61EB995}" presName="sibTrans" presStyleCnt="0"/>
      <dgm:spPr/>
    </dgm:pt>
    <dgm:pt modelId="{0D92E490-C7EE-41E2-85DD-F968CF966EF2}" type="pres">
      <dgm:prSet presAssocID="{05114F70-B4BD-41FC-B795-30CA89F2204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0790E2-9A12-4009-AF45-6CFCE119F80A}" type="pres">
      <dgm:prSet presAssocID="{FB0BCF22-8064-4D5E-A231-383EBA1205F9}" presName="sibTrans" presStyleCnt="0"/>
      <dgm:spPr/>
    </dgm:pt>
    <dgm:pt modelId="{9E593AEA-52A0-4ADE-8FCF-E009E04BA5AD}" type="pres">
      <dgm:prSet presAssocID="{A5DF9039-D010-4252-970A-233AD32B586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8794A3-FF14-49C9-B83E-C01AAEE52A6E}" type="pres">
      <dgm:prSet presAssocID="{16CFD7E4-ADAD-40F9-A4E1-1FEC802FB384}" presName="sibTrans" presStyleCnt="0"/>
      <dgm:spPr/>
    </dgm:pt>
    <dgm:pt modelId="{2EAE422F-1CA4-48FC-8AD6-8B96FFA2ED08}" type="pres">
      <dgm:prSet presAssocID="{F3E7562F-42DA-4EDD-A9BA-961DFF938C8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CC59DC0-8FC2-4D7C-811B-26A452474F97}" srcId="{11D0ADD6-EB1D-4D1F-9A06-012CA8851A10}" destId="{A5DF9039-D010-4252-970A-233AD32B5862}" srcOrd="5" destOrd="0" parTransId="{629077DB-4949-427A-B2F3-B6A49FB4BF53}" sibTransId="{16CFD7E4-ADAD-40F9-A4E1-1FEC802FB384}"/>
    <dgm:cxn modelId="{48EA932C-582D-4EDC-BCDC-060512F2879A}" type="presOf" srcId="{A5DF9039-D010-4252-970A-233AD32B5862}" destId="{9E593AEA-52A0-4ADE-8FCF-E009E04BA5AD}" srcOrd="0" destOrd="0" presId="urn:microsoft.com/office/officeart/2005/8/layout/default"/>
    <dgm:cxn modelId="{12C81914-524E-439D-97EC-2B8DBC44266D}" type="presOf" srcId="{BD065A19-C7D2-4C90-93A8-B1C6F87A8B0A}" destId="{6E3B413C-2789-4654-8F04-8959AE6FB367}" srcOrd="0" destOrd="0" presId="urn:microsoft.com/office/officeart/2005/8/layout/default"/>
    <dgm:cxn modelId="{8B11B06C-060F-4B9C-8AD3-7CE879C49D47}" type="presOf" srcId="{11D0ADD6-EB1D-4D1F-9A06-012CA8851A10}" destId="{9B14B4EB-7C04-4198-B121-027E2648038B}" srcOrd="0" destOrd="0" presId="urn:microsoft.com/office/officeart/2005/8/layout/default"/>
    <dgm:cxn modelId="{8018AC13-5BE2-4D9A-9A5A-A2E3CF156011}" srcId="{11D0ADD6-EB1D-4D1F-9A06-012CA8851A10}" destId="{BD065A19-C7D2-4C90-93A8-B1C6F87A8B0A}" srcOrd="3" destOrd="0" parTransId="{75BA24B3-AB3B-4883-87B7-CADFEC477856}" sibTransId="{A4621258-B0F3-4CF4-ACD8-3864C61EB995}"/>
    <dgm:cxn modelId="{DDDC345A-5E90-4DFA-88D9-FB4218C0915E}" srcId="{11D0ADD6-EB1D-4D1F-9A06-012CA8851A10}" destId="{B65D2E42-8190-48F7-80AF-360C9FE626BC}" srcOrd="0" destOrd="0" parTransId="{6E78A174-B815-4124-879B-DBCDADB8D473}" sibTransId="{AB21AD31-9CA2-48F3-958C-80E32BBCAF0E}"/>
    <dgm:cxn modelId="{5C0D8E02-F7AD-40DE-BD11-56C0417C97C4}" srcId="{11D0ADD6-EB1D-4D1F-9A06-012CA8851A10}" destId="{231C7D0D-F482-4A14-9C1E-F72941E732CD}" srcOrd="2" destOrd="0" parTransId="{645242D8-C1DC-4227-82E3-35B318D206F7}" sibTransId="{AE396267-576A-40E1-AD06-2A7643E5EDFA}"/>
    <dgm:cxn modelId="{C09438F3-4BE1-4EB7-9FD9-6CFE9CB63B0B}" type="presOf" srcId="{F3E7562F-42DA-4EDD-A9BA-961DFF938C8C}" destId="{2EAE422F-1CA4-48FC-8AD6-8B96FFA2ED08}" srcOrd="0" destOrd="0" presId="urn:microsoft.com/office/officeart/2005/8/layout/default"/>
    <dgm:cxn modelId="{4FE837CE-AFE7-46DD-9BCE-A70246AD1D30}" srcId="{11D0ADD6-EB1D-4D1F-9A06-012CA8851A10}" destId="{F3E7562F-42DA-4EDD-A9BA-961DFF938C8C}" srcOrd="6" destOrd="0" parTransId="{6E380A17-A283-4079-B73F-31C16977BCBB}" sibTransId="{8930BAC0-DA5B-4CED-9F77-D28F77BBF0CB}"/>
    <dgm:cxn modelId="{16CB4481-959E-4B30-AC21-34D4240C3C7E}" type="presOf" srcId="{05114F70-B4BD-41FC-B795-30CA89F2204A}" destId="{0D92E490-C7EE-41E2-85DD-F968CF966EF2}" srcOrd="0" destOrd="0" presId="urn:microsoft.com/office/officeart/2005/8/layout/default"/>
    <dgm:cxn modelId="{2EC0C080-4467-4738-84F2-9FB926AF4B4D}" type="presOf" srcId="{231C7D0D-F482-4A14-9C1E-F72941E732CD}" destId="{5BA87CF1-7922-46C6-BBBB-0457A746281C}" srcOrd="0" destOrd="0" presId="urn:microsoft.com/office/officeart/2005/8/layout/default"/>
    <dgm:cxn modelId="{9750C565-AF1A-4C13-B721-B9E5FE13C086}" type="presOf" srcId="{48B310EB-883F-45D8-9EAF-754049012B8C}" destId="{18CC88EC-E5C5-43BC-B538-395F1A6F7041}" srcOrd="0" destOrd="0" presId="urn:microsoft.com/office/officeart/2005/8/layout/default"/>
    <dgm:cxn modelId="{A6ECC27F-8B53-4C1D-ACFE-E6023F0B42BD}" srcId="{11D0ADD6-EB1D-4D1F-9A06-012CA8851A10}" destId="{48B310EB-883F-45D8-9EAF-754049012B8C}" srcOrd="1" destOrd="0" parTransId="{F9CD058E-84C1-453C-AC1F-B096A71271DF}" sibTransId="{7982E81D-8869-497D-AA62-36B01D250781}"/>
    <dgm:cxn modelId="{59873DA2-4508-4A40-BE57-6141380BF0DE}" type="presOf" srcId="{B65D2E42-8190-48F7-80AF-360C9FE626BC}" destId="{570D77DF-DDD9-4FB9-8E1E-0C39DE0FAD6B}" srcOrd="0" destOrd="0" presId="urn:microsoft.com/office/officeart/2005/8/layout/default"/>
    <dgm:cxn modelId="{07BBB8F4-9A72-4455-936A-C010C6FB696E}" srcId="{11D0ADD6-EB1D-4D1F-9A06-012CA8851A10}" destId="{05114F70-B4BD-41FC-B795-30CA89F2204A}" srcOrd="4" destOrd="0" parTransId="{806FA9C9-6B4A-451B-9B81-4F192D04811F}" sibTransId="{FB0BCF22-8064-4D5E-A231-383EBA1205F9}"/>
    <dgm:cxn modelId="{EC79EFCE-A517-4568-A224-BF89DC6A1C42}" type="presParOf" srcId="{9B14B4EB-7C04-4198-B121-027E2648038B}" destId="{570D77DF-DDD9-4FB9-8E1E-0C39DE0FAD6B}" srcOrd="0" destOrd="0" presId="urn:microsoft.com/office/officeart/2005/8/layout/default"/>
    <dgm:cxn modelId="{E3C01FF0-9C4B-4073-B1FA-70CCD7BDF5DC}" type="presParOf" srcId="{9B14B4EB-7C04-4198-B121-027E2648038B}" destId="{B72FE55E-E874-4086-94D9-3F0ED95F6504}" srcOrd="1" destOrd="0" presId="urn:microsoft.com/office/officeart/2005/8/layout/default"/>
    <dgm:cxn modelId="{B0C6B814-F6B0-4520-B925-AD603BE687F6}" type="presParOf" srcId="{9B14B4EB-7C04-4198-B121-027E2648038B}" destId="{18CC88EC-E5C5-43BC-B538-395F1A6F7041}" srcOrd="2" destOrd="0" presId="urn:microsoft.com/office/officeart/2005/8/layout/default"/>
    <dgm:cxn modelId="{E9FAB040-73C0-4BC8-AFD2-0FFF61B12C35}" type="presParOf" srcId="{9B14B4EB-7C04-4198-B121-027E2648038B}" destId="{580C88C1-42C4-4F10-8DB2-6DEF23553729}" srcOrd="3" destOrd="0" presId="urn:microsoft.com/office/officeart/2005/8/layout/default"/>
    <dgm:cxn modelId="{A4799D6C-2F45-4BA7-968C-0B6EC8E40B8C}" type="presParOf" srcId="{9B14B4EB-7C04-4198-B121-027E2648038B}" destId="{5BA87CF1-7922-46C6-BBBB-0457A746281C}" srcOrd="4" destOrd="0" presId="urn:microsoft.com/office/officeart/2005/8/layout/default"/>
    <dgm:cxn modelId="{D0933646-EEDA-4D65-A1C8-A4DC10AF2C89}" type="presParOf" srcId="{9B14B4EB-7C04-4198-B121-027E2648038B}" destId="{F2C3F1D7-D145-45E0-B6F6-3C5209D4C485}" srcOrd="5" destOrd="0" presId="urn:microsoft.com/office/officeart/2005/8/layout/default"/>
    <dgm:cxn modelId="{F5E67467-CDD6-4CEA-9246-DF8BDB4EF651}" type="presParOf" srcId="{9B14B4EB-7C04-4198-B121-027E2648038B}" destId="{6E3B413C-2789-4654-8F04-8959AE6FB367}" srcOrd="6" destOrd="0" presId="urn:microsoft.com/office/officeart/2005/8/layout/default"/>
    <dgm:cxn modelId="{20CA7BCE-A57A-46E2-B989-D62059303CDE}" type="presParOf" srcId="{9B14B4EB-7C04-4198-B121-027E2648038B}" destId="{3978F8B7-66DB-49A5-BE96-A1DF5032AA20}" srcOrd="7" destOrd="0" presId="urn:microsoft.com/office/officeart/2005/8/layout/default"/>
    <dgm:cxn modelId="{D9DBE089-7CC2-47E2-9A5B-233EC9D9EBDF}" type="presParOf" srcId="{9B14B4EB-7C04-4198-B121-027E2648038B}" destId="{0D92E490-C7EE-41E2-85DD-F968CF966EF2}" srcOrd="8" destOrd="0" presId="urn:microsoft.com/office/officeart/2005/8/layout/default"/>
    <dgm:cxn modelId="{E5871D67-1EA9-4EA7-A9E8-558DB28979F0}" type="presParOf" srcId="{9B14B4EB-7C04-4198-B121-027E2648038B}" destId="{F30790E2-9A12-4009-AF45-6CFCE119F80A}" srcOrd="9" destOrd="0" presId="urn:microsoft.com/office/officeart/2005/8/layout/default"/>
    <dgm:cxn modelId="{5B1F5B46-63C7-48E9-B351-2C317833C401}" type="presParOf" srcId="{9B14B4EB-7C04-4198-B121-027E2648038B}" destId="{9E593AEA-52A0-4ADE-8FCF-E009E04BA5AD}" srcOrd="10" destOrd="0" presId="urn:microsoft.com/office/officeart/2005/8/layout/default"/>
    <dgm:cxn modelId="{9B89A9C4-A925-40EC-B2AA-FE854E2F21B8}" type="presParOf" srcId="{9B14B4EB-7C04-4198-B121-027E2648038B}" destId="{AC8794A3-FF14-49C9-B83E-C01AAEE52A6E}" srcOrd="11" destOrd="0" presId="urn:microsoft.com/office/officeart/2005/8/layout/default"/>
    <dgm:cxn modelId="{A5E9A4A8-741C-457E-922B-B6F2DF7E34A5}" type="presParOf" srcId="{9B14B4EB-7C04-4198-B121-027E2648038B}" destId="{2EAE422F-1CA4-48FC-8AD6-8B96FFA2ED0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D77DF-DDD9-4FB9-8E1E-0C39DE0FAD6B}">
      <dsp:nvSpPr>
        <dsp:cNvPr id="0" name=""/>
        <dsp:cNvSpPr/>
      </dsp:nvSpPr>
      <dsp:spPr>
        <a:xfrm>
          <a:off x="535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Lunes</a:t>
          </a:r>
        </a:p>
      </dsp:txBody>
      <dsp:txXfrm>
        <a:off x="5357" y="110117"/>
        <a:ext cx="800695" cy="480417"/>
      </dsp:txXfrm>
    </dsp:sp>
    <dsp:sp modelId="{18CC88EC-E5C5-43BC-B538-395F1A6F7041}">
      <dsp:nvSpPr>
        <dsp:cNvPr id="0" name=""/>
        <dsp:cNvSpPr/>
      </dsp:nvSpPr>
      <dsp:spPr>
        <a:xfrm>
          <a:off x="88612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Martes</a:t>
          </a:r>
        </a:p>
      </dsp:txBody>
      <dsp:txXfrm>
        <a:off x="886122" y="110117"/>
        <a:ext cx="800695" cy="480417"/>
      </dsp:txXfrm>
    </dsp:sp>
    <dsp:sp modelId="{5BA87CF1-7922-46C6-BBBB-0457A746281C}">
      <dsp:nvSpPr>
        <dsp:cNvPr id="0" name=""/>
        <dsp:cNvSpPr/>
      </dsp:nvSpPr>
      <dsp:spPr>
        <a:xfrm>
          <a:off x="176688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Miércoles</a:t>
          </a:r>
        </a:p>
      </dsp:txBody>
      <dsp:txXfrm>
        <a:off x="1766887" y="110117"/>
        <a:ext cx="800695" cy="480417"/>
      </dsp:txXfrm>
    </dsp:sp>
    <dsp:sp modelId="{6E3B413C-2789-4654-8F04-8959AE6FB367}">
      <dsp:nvSpPr>
        <dsp:cNvPr id="0" name=""/>
        <dsp:cNvSpPr/>
      </dsp:nvSpPr>
      <dsp:spPr>
        <a:xfrm>
          <a:off x="264765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Jueves</a:t>
          </a:r>
        </a:p>
      </dsp:txBody>
      <dsp:txXfrm>
        <a:off x="2647652" y="110117"/>
        <a:ext cx="800695" cy="480417"/>
      </dsp:txXfrm>
    </dsp:sp>
    <dsp:sp modelId="{0D92E490-C7EE-41E2-85DD-F968CF966EF2}">
      <dsp:nvSpPr>
        <dsp:cNvPr id="0" name=""/>
        <dsp:cNvSpPr/>
      </dsp:nvSpPr>
      <dsp:spPr>
        <a:xfrm>
          <a:off x="352841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Viernes</a:t>
          </a:r>
        </a:p>
      </dsp:txBody>
      <dsp:txXfrm>
        <a:off x="3528417" y="110117"/>
        <a:ext cx="800695" cy="480417"/>
      </dsp:txXfrm>
    </dsp:sp>
    <dsp:sp modelId="{9E593AEA-52A0-4ADE-8FCF-E009E04BA5AD}">
      <dsp:nvSpPr>
        <dsp:cNvPr id="0" name=""/>
        <dsp:cNvSpPr/>
      </dsp:nvSpPr>
      <dsp:spPr>
        <a:xfrm>
          <a:off x="440918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Sábado</a:t>
          </a:r>
        </a:p>
      </dsp:txBody>
      <dsp:txXfrm>
        <a:off x="4409182" y="110117"/>
        <a:ext cx="800695" cy="480417"/>
      </dsp:txXfrm>
    </dsp:sp>
    <dsp:sp modelId="{2EAE422F-1CA4-48FC-8AD6-8B96FFA2ED08}">
      <dsp:nvSpPr>
        <dsp:cNvPr id="0" name=""/>
        <dsp:cNvSpPr/>
      </dsp:nvSpPr>
      <dsp:spPr>
        <a:xfrm>
          <a:off x="5289946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Domingo</a:t>
          </a:r>
        </a:p>
      </dsp:txBody>
      <dsp:txXfrm>
        <a:off x="5289946" y="110117"/>
        <a:ext cx="800695" cy="480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D77DF-DDD9-4FB9-8E1E-0C39DE0FAD6B}">
      <dsp:nvSpPr>
        <dsp:cNvPr id="0" name=""/>
        <dsp:cNvSpPr/>
      </dsp:nvSpPr>
      <dsp:spPr>
        <a:xfrm>
          <a:off x="535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Lunes</a:t>
          </a:r>
        </a:p>
      </dsp:txBody>
      <dsp:txXfrm>
        <a:off x="5357" y="110117"/>
        <a:ext cx="800695" cy="480417"/>
      </dsp:txXfrm>
    </dsp:sp>
    <dsp:sp modelId="{18CC88EC-E5C5-43BC-B538-395F1A6F7041}">
      <dsp:nvSpPr>
        <dsp:cNvPr id="0" name=""/>
        <dsp:cNvSpPr/>
      </dsp:nvSpPr>
      <dsp:spPr>
        <a:xfrm>
          <a:off x="88612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Martes</a:t>
          </a:r>
        </a:p>
      </dsp:txBody>
      <dsp:txXfrm>
        <a:off x="886122" y="110117"/>
        <a:ext cx="800695" cy="480417"/>
      </dsp:txXfrm>
    </dsp:sp>
    <dsp:sp modelId="{5BA87CF1-7922-46C6-BBBB-0457A746281C}">
      <dsp:nvSpPr>
        <dsp:cNvPr id="0" name=""/>
        <dsp:cNvSpPr/>
      </dsp:nvSpPr>
      <dsp:spPr>
        <a:xfrm>
          <a:off x="176688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Miércoles</a:t>
          </a:r>
        </a:p>
      </dsp:txBody>
      <dsp:txXfrm>
        <a:off x="1766887" y="110117"/>
        <a:ext cx="800695" cy="480417"/>
      </dsp:txXfrm>
    </dsp:sp>
    <dsp:sp modelId="{6E3B413C-2789-4654-8F04-8959AE6FB367}">
      <dsp:nvSpPr>
        <dsp:cNvPr id="0" name=""/>
        <dsp:cNvSpPr/>
      </dsp:nvSpPr>
      <dsp:spPr>
        <a:xfrm>
          <a:off x="264765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Jueves</a:t>
          </a:r>
        </a:p>
      </dsp:txBody>
      <dsp:txXfrm>
        <a:off x="2647652" y="110117"/>
        <a:ext cx="800695" cy="480417"/>
      </dsp:txXfrm>
    </dsp:sp>
    <dsp:sp modelId="{0D92E490-C7EE-41E2-85DD-F968CF966EF2}">
      <dsp:nvSpPr>
        <dsp:cNvPr id="0" name=""/>
        <dsp:cNvSpPr/>
      </dsp:nvSpPr>
      <dsp:spPr>
        <a:xfrm>
          <a:off x="3528417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Viernes</a:t>
          </a:r>
        </a:p>
      </dsp:txBody>
      <dsp:txXfrm>
        <a:off x="3528417" y="110117"/>
        <a:ext cx="800695" cy="480417"/>
      </dsp:txXfrm>
    </dsp:sp>
    <dsp:sp modelId="{9E593AEA-52A0-4ADE-8FCF-E009E04BA5AD}">
      <dsp:nvSpPr>
        <dsp:cNvPr id="0" name=""/>
        <dsp:cNvSpPr/>
      </dsp:nvSpPr>
      <dsp:spPr>
        <a:xfrm>
          <a:off x="4409182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Sábado</a:t>
          </a:r>
        </a:p>
      </dsp:txBody>
      <dsp:txXfrm>
        <a:off x="4409182" y="110117"/>
        <a:ext cx="800695" cy="480417"/>
      </dsp:txXfrm>
    </dsp:sp>
    <dsp:sp modelId="{2EAE422F-1CA4-48FC-8AD6-8B96FFA2ED08}">
      <dsp:nvSpPr>
        <dsp:cNvPr id="0" name=""/>
        <dsp:cNvSpPr/>
      </dsp:nvSpPr>
      <dsp:spPr>
        <a:xfrm>
          <a:off x="5289946" y="110117"/>
          <a:ext cx="800695" cy="48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Domingo</a:t>
          </a:r>
        </a:p>
      </dsp:txBody>
      <dsp:txXfrm>
        <a:off x="5289946" y="110117"/>
        <a:ext cx="800695" cy="48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551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285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93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508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048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54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6BDC-312D-4241-BE69-06250C3166AC}" type="datetimeFigureOut">
              <a:rPr lang="es-AR" smtClean="0"/>
              <a:t>1/4/2022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1717-EF91-4C72-9B52-C015627A9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2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I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8A610B-C2CA-4148-A3DD-41956AA2F133}"/>
              </a:ext>
            </a:extLst>
          </p:cNvPr>
          <p:cNvSpPr txBox="1"/>
          <p:nvPr/>
        </p:nvSpPr>
        <p:spPr>
          <a:xfrm>
            <a:off x="1700185" y="3600420"/>
            <a:ext cx="59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Clase 3 – Listas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F5FDF-D016-4572-BB06-034736E0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- Operaciones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F3EAE9-894C-4F4C-A3AB-642975D7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617566"/>
          </a:xfrm>
        </p:spPr>
        <p:txBody>
          <a:bodyPr/>
          <a:lstStyle/>
          <a:p>
            <a:r>
              <a:rPr lang="es-AR" dirty="0"/>
              <a:t>Concatenación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F7F30-7BC0-4D63-895D-F0B7976D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10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B47F30-147E-48F2-93C9-BFED07F6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96" y="1901293"/>
            <a:ext cx="2381250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BB0E09-85A6-4F95-8BF8-C47AADD9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8" y="2187043"/>
            <a:ext cx="1609725" cy="2476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E48691B-02F0-4A84-9179-4B2516740A2B}"/>
              </a:ext>
            </a:extLst>
          </p:cNvPr>
          <p:cNvSpPr/>
          <p:nvPr/>
        </p:nvSpPr>
        <p:spPr>
          <a:xfrm>
            <a:off x="4610746" y="2194227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01AD1-61C2-4B94-AB52-425FF49138B0}"/>
              </a:ext>
            </a:extLst>
          </p:cNvPr>
          <p:cNvSpPr txBox="1"/>
          <p:nvPr/>
        </p:nvSpPr>
        <p:spPr>
          <a:xfrm>
            <a:off x="1688486" y="3038611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Utilizamos el operador </a:t>
            </a:r>
            <a:r>
              <a:rPr lang="es-AR" dirty="0">
                <a:solidFill>
                  <a:srgbClr val="00B0F0"/>
                </a:solidFill>
              </a:rPr>
              <a:t>+</a:t>
            </a:r>
            <a:r>
              <a:rPr lang="es-AR" dirty="0"/>
              <a:t> para unir listas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0994669-1EB7-4F1B-B328-97D6DD6694F7}"/>
              </a:ext>
            </a:extLst>
          </p:cNvPr>
          <p:cNvSpPr txBox="1">
            <a:spLocks/>
          </p:cNvSpPr>
          <p:nvPr/>
        </p:nvSpPr>
        <p:spPr>
          <a:xfrm>
            <a:off x="786150" y="3263228"/>
            <a:ext cx="7571700" cy="6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AR" dirty="0"/>
              <a:t>La concatenación nos permite agregar elementos nuevos a la lista (deben ir entre corchetes)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7A9B2C5-86D4-4EED-8103-5D966EC1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96" y="4241801"/>
            <a:ext cx="2057400" cy="704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AF7272F-E00F-44B8-B042-46DE70BC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58" y="4465820"/>
            <a:ext cx="1095375" cy="238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84F2FF8D-D390-4628-A2BF-3D921B260863}"/>
              </a:ext>
            </a:extLst>
          </p:cNvPr>
          <p:cNvSpPr/>
          <p:nvPr/>
        </p:nvSpPr>
        <p:spPr>
          <a:xfrm>
            <a:off x="4574746" y="4455924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8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2D3C-F063-4EB0-A5FB-2FF98FD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- Operaciones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45201F-B824-4374-9E18-44913311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861927"/>
            <a:ext cx="7571700" cy="1419507"/>
          </a:xfrm>
        </p:spPr>
        <p:txBody>
          <a:bodyPr/>
          <a:lstStyle/>
          <a:p>
            <a:r>
              <a:rPr lang="es-AR" sz="2000" dirty="0"/>
              <a:t>Python permite realizar variedad de operaciones sobre listas, muchas de ellas con “funciones” que podemos invocar desde nuestro código fuente: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4E1025-988C-4889-92C8-4E0047A63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415BDB7-1182-4A63-972C-986EACB00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87606"/>
              </p:ext>
            </p:extLst>
          </p:nvPr>
        </p:nvGraphicFramePr>
        <p:xfrm>
          <a:off x="1247613" y="2025241"/>
          <a:ext cx="711023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1">
                  <a:extLst>
                    <a:ext uri="{9D8B030D-6E8A-4147-A177-3AD203B41FA5}">
                      <a16:colId xmlns:a16="http://schemas.microsoft.com/office/drawing/2014/main" val="3682139813"/>
                    </a:ext>
                  </a:extLst>
                </a:gridCol>
                <a:gridCol w="2094726">
                  <a:extLst>
                    <a:ext uri="{9D8B030D-6E8A-4147-A177-3AD203B41FA5}">
                      <a16:colId xmlns:a16="http://schemas.microsoft.com/office/drawing/2014/main" val="1455469773"/>
                    </a:ext>
                  </a:extLst>
                </a:gridCol>
                <a:gridCol w="2143545">
                  <a:extLst>
                    <a:ext uri="{9D8B030D-6E8A-4147-A177-3AD203B41FA5}">
                      <a16:colId xmlns:a16="http://schemas.microsoft.com/office/drawing/2014/main" val="1661044605"/>
                    </a:ext>
                  </a:extLst>
                </a:gridCol>
                <a:gridCol w="2143545">
                  <a:extLst>
                    <a:ext uri="{9D8B030D-6E8A-4147-A177-3AD203B41FA5}">
                      <a16:colId xmlns:a16="http://schemas.microsoft.com/office/drawing/2014/main" val="1890657186"/>
                    </a:ext>
                  </a:extLst>
                </a:gridCol>
              </a:tblGrid>
              <a:tr h="233564">
                <a:tc>
                  <a:txBody>
                    <a:bodyPr/>
                    <a:lstStyle/>
                    <a:p>
                      <a:r>
                        <a:rPr lang="es-AR" sz="1000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244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list</a:t>
                      </a:r>
                      <a:r>
                        <a:rPr lang="es-AR" sz="1000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Convierte cualquier secuencia en una 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lista = 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list</a:t>
                      </a:r>
                      <a:r>
                        <a:rPr lang="es-AR" sz="1000" dirty="0"/>
                        <a:t>(</a:t>
                      </a:r>
                      <a:r>
                        <a:rPr lang="es-AR" sz="1000" dirty="0" err="1"/>
                        <a:t>range</a:t>
                      </a:r>
                      <a:r>
                        <a:rPr lang="es-AR" sz="1000" dirty="0"/>
                        <a:t>(5))</a:t>
                      </a:r>
                    </a:p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(lista)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[0,1,2,3,4]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7186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Permite verificar la existencia de un valor en una 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lista = [1,2,3,4,5]</a:t>
                      </a:r>
                    </a:p>
                    <a:p>
                      <a:r>
                        <a:rPr lang="es-AR" sz="1000" dirty="0" err="1"/>
                        <a:t>if</a:t>
                      </a:r>
                      <a:r>
                        <a:rPr lang="es-AR" sz="1000" dirty="0"/>
                        <a:t>( 4 </a:t>
                      </a:r>
                      <a:r>
                        <a:rPr lang="es-AR" sz="1000" dirty="0">
                          <a:solidFill>
                            <a:srgbClr val="00B0F0"/>
                          </a:solidFill>
                        </a:rPr>
                        <a:t>in</a:t>
                      </a:r>
                      <a:r>
                        <a:rPr lang="es-AR" sz="1000" dirty="0"/>
                        <a:t> lista ):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True o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8703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not</a:t>
                      </a:r>
                      <a:r>
                        <a:rPr lang="es-AR" sz="1000" b="1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Permite verificar la usencia de un valor en una 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lista = [1,2,3,4,5]</a:t>
                      </a:r>
                    </a:p>
                    <a:p>
                      <a:r>
                        <a:rPr lang="es-AR" sz="1000" dirty="0" err="1"/>
                        <a:t>if</a:t>
                      </a:r>
                      <a:r>
                        <a:rPr lang="es-AR" sz="1000" dirty="0"/>
                        <a:t>( 4 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not</a:t>
                      </a:r>
                      <a:r>
                        <a:rPr lang="es-AR" sz="1000" dirty="0"/>
                        <a:t> </a:t>
                      </a:r>
                      <a:r>
                        <a:rPr lang="es-AR" sz="1000" dirty="0">
                          <a:solidFill>
                            <a:srgbClr val="00B0F0"/>
                          </a:solidFill>
                        </a:rPr>
                        <a:t>in</a:t>
                      </a:r>
                      <a:r>
                        <a:rPr lang="es-AR" sz="1000" dirty="0"/>
                        <a:t> lista ):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True o False</a:t>
                      </a:r>
                    </a:p>
                    <a:p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83907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len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Retorna la cantidad de elementos de una lista o cadena de texto.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lista = [1,2,3,4,5]</a:t>
                      </a:r>
                    </a:p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len</a:t>
                      </a:r>
                      <a:r>
                        <a:rPr lang="es-AR" sz="1000" dirty="0"/>
                        <a:t>(lista))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29919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max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Retorna el máximo entre un conjunto de </a:t>
                      </a:r>
                      <a:r>
                        <a:rPr lang="es-AR" sz="1000" dirty="0" err="1"/>
                        <a:t>nros</a:t>
                      </a:r>
                      <a:r>
                        <a:rPr lang="es-A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lista = [1,2,3,4,5]</a:t>
                      </a:r>
                    </a:p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max</a:t>
                      </a:r>
                      <a:r>
                        <a:rPr lang="es-AR" sz="1000" dirty="0"/>
                        <a:t>(lista))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66612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Retorna el mínimo entre un conjunto de </a:t>
                      </a:r>
                      <a:r>
                        <a:rPr lang="es-AR" sz="1000" dirty="0" err="1"/>
                        <a:t>nros</a:t>
                      </a:r>
                      <a:r>
                        <a:rPr lang="es-A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lista = [1,2,3,4,5]</a:t>
                      </a:r>
                    </a:p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</a:t>
                      </a:r>
                      <a:r>
                        <a:rPr lang="es-AR" sz="1000" dirty="0">
                          <a:solidFill>
                            <a:srgbClr val="00B0F0"/>
                          </a:solidFill>
                        </a:rPr>
                        <a:t>min</a:t>
                      </a:r>
                      <a:r>
                        <a:rPr lang="es-AR" sz="1000" dirty="0"/>
                        <a:t>(lista))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23898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Retorna la suma de un conjunto de </a:t>
                      </a:r>
                      <a:r>
                        <a:rPr lang="es-AR" sz="1000" dirty="0" err="1"/>
                        <a:t>nros</a:t>
                      </a:r>
                      <a:r>
                        <a:rPr lang="es-AR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lista = [1,2,3,4,5]</a:t>
                      </a:r>
                    </a:p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</a:t>
                      </a:r>
                      <a:r>
                        <a:rPr lang="es-AR" sz="1000" dirty="0">
                          <a:solidFill>
                            <a:srgbClr val="00B0F0"/>
                          </a:solidFill>
                        </a:rPr>
                        <a:t>sum</a:t>
                      </a:r>
                      <a:r>
                        <a:rPr lang="es-AR" sz="1000" dirty="0"/>
                        <a:t>(lista))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8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6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2D3C-F063-4EB0-A5FB-2FF98FD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- Métodos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45201F-B824-4374-9E18-44913311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861927"/>
            <a:ext cx="7571700" cy="1419507"/>
          </a:xfrm>
        </p:spPr>
        <p:txBody>
          <a:bodyPr/>
          <a:lstStyle/>
          <a:p>
            <a:r>
              <a:rPr lang="es-ES" sz="1600" dirty="0"/>
              <a:t>Los métodos es un procedimiento o función que pertenece a un objeto y permiten manipular los datos almacenados en él. Se escriben luego del nombre del objeto, separados por un punto “</a:t>
            </a:r>
            <a:r>
              <a:rPr lang="es-ES" sz="1600" dirty="0">
                <a:solidFill>
                  <a:srgbClr val="00B0F0"/>
                </a:solidFill>
              </a:rPr>
              <a:t>.</a:t>
            </a:r>
            <a:r>
              <a:rPr lang="es-ES" sz="1600" dirty="0">
                <a:solidFill>
                  <a:schemeClr val="tx1"/>
                </a:solidFill>
              </a:rPr>
              <a:t>”.</a:t>
            </a:r>
          </a:p>
          <a:p>
            <a:r>
              <a:rPr lang="es-ES" sz="1600" dirty="0">
                <a:solidFill>
                  <a:schemeClr val="tx1"/>
                </a:solidFill>
              </a:rPr>
              <a:t>Utilizamos como lista original </a:t>
            </a:r>
            <a:r>
              <a:rPr lang="es-ES" sz="1600" dirty="0">
                <a:solidFill>
                  <a:srgbClr val="00B0F0"/>
                </a:solidFill>
              </a:rPr>
              <a:t>lista = [ 1,2,3,4 5]</a:t>
            </a:r>
            <a:endParaRPr lang="es-AR" sz="1600" dirty="0">
              <a:solidFill>
                <a:srgbClr val="00B0F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4E1025-988C-4889-92C8-4E0047A63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415BDB7-1182-4A63-972C-986EACB00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21473"/>
              </p:ext>
            </p:extLst>
          </p:nvPr>
        </p:nvGraphicFramePr>
        <p:xfrm>
          <a:off x="1107033" y="2288295"/>
          <a:ext cx="7571701" cy="246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92">
                  <a:extLst>
                    <a:ext uri="{9D8B030D-6E8A-4147-A177-3AD203B41FA5}">
                      <a16:colId xmlns:a16="http://schemas.microsoft.com/office/drawing/2014/main" val="3682139813"/>
                    </a:ext>
                  </a:extLst>
                </a:gridCol>
                <a:gridCol w="3423532">
                  <a:extLst>
                    <a:ext uri="{9D8B030D-6E8A-4147-A177-3AD203B41FA5}">
                      <a16:colId xmlns:a16="http://schemas.microsoft.com/office/drawing/2014/main" val="1455469773"/>
                    </a:ext>
                  </a:extLst>
                </a:gridCol>
                <a:gridCol w="1289267">
                  <a:extLst>
                    <a:ext uri="{9D8B030D-6E8A-4147-A177-3AD203B41FA5}">
                      <a16:colId xmlns:a16="http://schemas.microsoft.com/office/drawing/2014/main" val="1661044605"/>
                    </a:ext>
                  </a:extLst>
                </a:gridCol>
                <a:gridCol w="1564910">
                  <a:extLst>
                    <a:ext uri="{9D8B030D-6E8A-4147-A177-3AD203B41FA5}">
                      <a16:colId xmlns:a16="http://schemas.microsoft.com/office/drawing/2014/main" val="1890657186"/>
                    </a:ext>
                  </a:extLst>
                </a:gridCol>
              </a:tblGrid>
              <a:tr h="182503">
                <a:tc>
                  <a:txBody>
                    <a:bodyPr/>
                    <a:lstStyle/>
                    <a:p>
                      <a:r>
                        <a:rPr lang="es-AR" sz="10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Resultado ( </a:t>
                      </a:r>
                      <a:r>
                        <a:rPr lang="es-AR" sz="1000" dirty="0" err="1">
                          <a:solidFill>
                            <a:srgbClr val="FFFF00"/>
                          </a:solidFill>
                        </a:rPr>
                        <a:t>print</a:t>
                      </a:r>
                      <a:r>
                        <a:rPr lang="es-AR" sz="1000" dirty="0">
                          <a:solidFill>
                            <a:srgbClr val="FFFF00"/>
                          </a:solidFill>
                        </a:rPr>
                        <a:t>(lista)</a:t>
                      </a:r>
                      <a:r>
                        <a:rPr lang="es-AR" sz="10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244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append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Agrega nuevos elementos a la 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append</a:t>
                      </a:r>
                      <a:r>
                        <a:rPr lang="es-AR" sz="1000" dirty="0"/>
                        <a:t>( 6)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[1, 2, 3, 4, 5,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7186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insert</a:t>
                      </a:r>
                      <a:r>
                        <a:rPr lang="es-AR" sz="1000" b="1" dirty="0"/>
                        <a:t>(</a:t>
                      </a:r>
                      <a:r>
                        <a:rPr lang="es-AR" sz="1000" b="1" dirty="0" err="1"/>
                        <a:t>pos,valor</a:t>
                      </a:r>
                      <a:r>
                        <a:rPr lang="es-AR" sz="10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Inserta un elemento en una posición determinada de la lista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insert</a:t>
                      </a:r>
                      <a:r>
                        <a:rPr lang="es-AR" sz="1000" dirty="0"/>
                        <a:t>(2,3)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[1, 2, 3, 3, 4, 5,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8703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remove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Remueve un elemento de una lista dado su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remove</a:t>
                      </a:r>
                      <a:r>
                        <a:rPr lang="es-AR" sz="1000" dirty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[1,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29919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index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Devuelve el número de índice del elemento que le pasemos por parámetro. Se puede indicar sección de búsqueda indicando el inicio y/o fin.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index</a:t>
                      </a:r>
                      <a:r>
                        <a:rPr lang="es-AR" sz="1000" dirty="0"/>
                        <a:t>(3)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index</a:t>
                      </a:r>
                      <a:r>
                        <a:rPr lang="es-AR" sz="1000" dirty="0"/>
                        <a:t>(4,0,4)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  <a:p>
                      <a:r>
                        <a:rPr lang="es-AR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66612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count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Para saber cuántas veces un elemento de una lista se repite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lista = [1,2,3,3,4,5,6]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>
                          <a:solidFill>
                            <a:schemeClr val="tx1"/>
                          </a:solidFill>
                        </a:rPr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count</a:t>
                      </a:r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2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0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2D3C-F063-4EB0-A5FB-2FF98FD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- Métodos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4E1025-988C-4889-92C8-4E0047A63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415BDB7-1182-4A63-972C-986EACB00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31054"/>
              </p:ext>
            </p:extLst>
          </p:nvPr>
        </p:nvGraphicFramePr>
        <p:xfrm>
          <a:off x="786150" y="1410346"/>
          <a:ext cx="7679410" cy="233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99">
                  <a:extLst>
                    <a:ext uri="{9D8B030D-6E8A-4147-A177-3AD203B41FA5}">
                      <a16:colId xmlns:a16="http://schemas.microsoft.com/office/drawing/2014/main" val="3682139813"/>
                    </a:ext>
                  </a:extLst>
                </a:gridCol>
                <a:gridCol w="3472233">
                  <a:extLst>
                    <a:ext uri="{9D8B030D-6E8A-4147-A177-3AD203B41FA5}">
                      <a16:colId xmlns:a16="http://schemas.microsoft.com/office/drawing/2014/main" val="1455469773"/>
                    </a:ext>
                  </a:extLst>
                </a:gridCol>
                <a:gridCol w="1307607">
                  <a:extLst>
                    <a:ext uri="{9D8B030D-6E8A-4147-A177-3AD203B41FA5}">
                      <a16:colId xmlns:a16="http://schemas.microsoft.com/office/drawing/2014/main" val="1661044605"/>
                    </a:ext>
                  </a:extLst>
                </a:gridCol>
                <a:gridCol w="1587171">
                  <a:extLst>
                    <a:ext uri="{9D8B030D-6E8A-4147-A177-3AD203B41FA5}">
                      <a16:colId xmlns:a16="http://schemas.microsoft.com/office/drawing/2014/main" val="1890657186"/>
                    </a:ext>
                  </a:extLst>
                </a:gridCol>
              </a:tblGrid>
              <a:tr h="251794">
                <a:tc>
                  <a:txBody>
                    <a:bodyPr/>
                    <a:lstStyle/>
                    <a:p>
                      <a:r>
                        <a:rPr lang="es-AR" sz="10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Resultado ( </a:t>
                      </a:r>
                      <a:r>
                        <a:rPr lang="es-AR" sz="1000" dirty="0" err="1">
                          <a:solidFill>
                            <a:srgbClr val="FFFF00"/>
                          </a:solidFill>
                        </a:rPr>
                        <a:t>print</a:t>
                      </a:r>
                      <a:r>
                        <a:rPr lang="es-AR" sz="1000" dirty="0">
                          <a:solidFill>
                            <a:srgbClr val="FFFF00"/>
                          </a:solidFill>
                        </a:rPr>
                        <a:t>(lista)</a:t>
                      </a:r>
                      <a:r>
                        <a:rPr lang="es-AR" sz="1000" dirty="0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244"/>
                  </a:ext>
                </a:extLst>
              </a:tr>
              <a:tr h="295224">
                <a:tc>
                  <a:txBody>
                    <a:bodyPr/>
                    <a:lstStyle/>
                    <a:p>
                      <a:r>
                        <a:rPr lang="es-AR" sz="1000" b="1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Invierte el orden de los elementos  de una lista.</a:t>
                      </a:r>
                    </a:p>
                    <a:p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reverse</a:t>
                      </a:r>
                      <a:r>
                        <a:rPr lang="es-AR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[5, 4, 3, 2,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86227"/>
                  </a:ext>
                </a:extLst>
              </a:tr>
              <a:tr h="566536">
                <a:tc>
                  <a:txBody>
                    <a:bodyPr/>
                    <a:lstStyle/>
                    <a:p>
                      <a:r>
                        <a:rPr lang="es-AR" sz="1000" b="1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Elimina un elemento en una posición determinada de la lista. Sin argumentos elimina el último elemento.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lista = [1,2,3,3,4,5,6]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pop</a:t>
                      </a:r>
                      <a:r>
                        <a:rPr lang="es-AR" sz="1000" dirty="0"/>
                        <a:t>(2)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pop</a:t>
                      </a:r>
                      <a:r>
                        <a:rPr lang="es-AR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  <a:p>
                      <a:r>
                        <a:rPr lang="es-AR" sz="1000" dirty="0"/>
                        <a:t>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[1,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85179"/>
                  </a:ext>
                </a:extLst>
              </a:tr>
              <a:tr h="295224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clear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Elimina todos los elementos de una lista</a:t>
                      </a:r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clear</a:t>
                      </a:r>
                      <a:r>
                        <a:rPr lang="es-AR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42553"/>
                  </a:ext>
                </a:extLst>
              </a:tr>
              <a:tr h="409165">
                <a:tc>
                  <a:txBody>
                    <a:bodyPr/>
                    <a:lstStyle/>
                    <a:p>
                      <a:r>
                        <a:rPr lang="es-AR" sz="1000" b="1" dirty="0" err="1"/>
                        <a:t>sort</a:t>
                      </a:r>
                      <a:endParaRPr lang="es-A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Ordena los elementos de la lista.</a:t>
                      </a:r>
                    </a:p>
                    <a:p>
                      <a:r>
                        <a:rPr lang="es-ES" sz="1000" dirty="0"/>
                        <a:t>El método </a:t>
                      </a:r>
                      <a:r>
                        <a:rPr lang="es-ES" sz="1000" dirty="0" err="1"/>
                        <a:t>sort</a:t>
                      </a:r>
                      <a:r>
                        <a:rPr lang="es-ES" sz="1000" dirty="0"/>
                        <a:t>(</a:t>
                      </a:r>
                      <a:r>
                        <a:rPr lang="es-ES" sz="1000" dirty="0">
                          <a:solidFill>
                            <a:srgbClr val="00B0F0"/>
                          </a:solidFill>
                        </a:rPr>
                        <a:t>reverse=True</a:t>
                      </a:r>
                      <a:r>
                        <a:rPr lang="es-ES" sz="1000" dirty="0"/>
                        <a:t>), con parámetro reverse en True, ordena de </a:t>
                      </a:r>
                      <a:r>
                        <a:rPr lang="es-ES" sz="1000" dirty="0">
                          <a:solidFill>
                            <a:srgbClr val="00B0F0"/>
                          </a:solidFill>
                        </a:rPr>
                        <a:t>mayor</a:t>
                      </a:r>
                      <a:r>
                        <a:rPr lang="es-ES" sz="1000" dirty="0"/>
                        <a:t> a </a:t>
                      </a:r>
                      <a:r>
                        <a:rPr lang="es-ES" sz="1000" dirty="0">
                          <a:solidFill>
                            <a:srgbClr val="00B0F0"/>
                          </a:solidFill>
                        </a:rPr>
                        <a:t>menor</a:t>
                      </a:r>
                      <a:endParaRPr lang="es-AR" sz="1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/>
                        <a:t>lista = [3,2,1,4,6,5]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000" dirty="0" err="1"/>
                        <a:t>lista.</a:t>
                      </a:r>
                      <a:r>
                        <a:rPr lang="es-AR" sz="1000" dirty="0" err="1">
                          <a:solidFill>
                            <a:srgbClr val="00B0F0"/>
                          </a:solidFill>
                        </a:rPr>
                        <a:t>sort</a:t>
                      </a:r>
                      <a:r>
                        <a:rPr lang="es-AR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[1, 2, 3, 4, 5,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70723-BE0F-4501-864C-7C47D365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Tuplas - Diccionarios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656859-0587-4043-BF5E-47C79FF7C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Python las </a:t>
            </a:r>
            <a:r>
              <a:rPr lang="es-ES" dirty="0">
                <a:solidFill>
                  <a:srgbClr val="00B0F0"/>
                </a:solidFill>
              </a:rPr>
              <a:t>listas ( </a:t>
            </a:r>
            <a:r>
              <a:rPr lang="es-ES" dirty="0">
                <a:solidFill>
                  <a:srgbClr val="FFC000"/>
                </a:solidFill>
              </a:rPr>
              <a:t>[] </a:t>
            </a:r>
            <a:r>
              <a:rPr lang="es-ES" dirty="0">
                <a:solidFill>
                  <a:srgbClr val="00B0F0"/>
                </a:solidFill>
              </a:rPr>
              <a:t>)</a:t>
            </a:r>
            <a:r>
              <a:rPr lang="es-ES" dirty="0"/>
              <a:t> y las </a:t>
            </a:r>
            <a:r>
              <a:rPr lang="es-ES" dirty="0">
                <a:solidFill>
                  <a:srgbClr val="00B0F0"/>
                </a:solidFill>
              </a:rPr>
              <a:t>tuplas ( </a:t>
            </a:r>
            <a:r>
              <a:rPr lang="es-ES" dirty="0">
                <a:solidFill>
                  <a:srgbClr val="FFC000"/>
                </a:solidFill>
              </a:rPr>
              <a:t>()</a:t>
            </a:r>
            <a:r>
              <a:rPr lang="es-ES" dirty="0">
                <a:solidFill>
                  <a:srgbClr val="00B0F0"/>
                </a:solidFill>
              </a:rPr>
              <a:t> )</a:t>
            </a:r>
            <a:r>
              <a:rPr lang="es-ES" dirty="0"/>
              <a:t> son construcciones muy parecidas, la diferencia entre ambas radica en que a las tuplas no se puede modificar el valor de alguno de sus elementos luego de almacenado, en cambio a las listas si.  </a:t>
            </a:r>
          </a:p>
          <a:p>
            <a:r>
              <a:rPr lang="es-ES" dirty="0"/>
              <a:t>Los </a:t>
            </a:r>
            <a:r>
              <a:rPr lang="es-ES" dirty="0">
                <a:solidFill>
                  <a:srgbClr val="00B0F0"/>
                </a:solidFill>
              </a:rPr>
              <a:t>diccionarios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( </a:t>
            </a:r>
            <a:r>
              <a:rPr lang="es-ES" dirty="0">
                <a:solidFill>
                  <a:srgbClr val="FFC000"/>
                </a:solidFill>
              </a:rPr>
              <a:t>{}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)</a:t>
            </a:r>
            <a:r>
              <a:rPr lang="es-ES" dirty="0"/>
              <a:t>, en cambio, guardan pares de valores, determinados por una clave y su correspondiente valor.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3D0ACC-52E7-452D-8573-3FA3176C3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70723-BE0F-4501-864C-7C47D365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Tuplas - Diccionarios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3D0ACC-52E7-452D-8573-3FA3176C34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C694265-0044-4E26-BEF7-36B5193E9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89512"/>
              </p:ext>
            </p:extLst>
          </p:nvPr>
        </p:nvGraphicFramePr>
        <p:xfrm>
          <a:off x="786150" y="1091660"/>
          <a:ext cx="7954895" cy="375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77">
                  <a:extLst>
                    <a:ext uri="{9D8B030D-6E8A-4147-A177-3AD203B41FA5}">
                      <a16:colId xmlns:a16="http://schemas.microsoft.com/office/drawing/2014/main" val="3682139813"/>
                    </a:ext>
                  </a:extLst>
                </a:gridCol>
                <a:gridCol w="2390631">
                  <a:extLst>
                    <a:ext uri="{9D8B030D-6E8A-4147-A177-3AD203B41FA5}">
                      <a16:colId xmlns:a16="http://schemas.microsoft.com/office/drawing/2014/main" val="1455469773"/>
                    </a:ext>
                  </a:extLst>
                </a:gridCol>
                <a:gridCol w="2316963">
                  <a:extLst>
                    <a:ext uri="{9D8B030D-6E8A-4147-A177-3AD203B41FA5}">
                      <a16:colId xmlns:a16="http://schemas.microsoft.com/office/drawing/2014/main" val="1661044605"/>
                    </a:ext>
                  </a:extLst>
                </a:gridCol>
                <a:gridCol w="1988724">
                  <a:extLst>
                    <a:ext uri="{9D8B030D-6E8A-4147-A177-3AD203B41FA5}">
                      <a16:colId xmlns:a16="http://schemas.microsoft.com/office/drawing/2014/main" val="132707507"/>
                    </a:ext>
                  </a:extLst>
                </a:gridCol>
              </a:tblGrid>
              <a:tr h="233564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Tupla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Diccionarios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244"/>
                  </a:ext>
                </a:extLst>
              </a:tr>
              <a:tr h="486026">
                <a:tc>
                  <a:txBody>
                    <a:bodyPr/>
                    <a:lstStyle/>
                    <a:p>
                      <a:r>
                        <a:rPr lang="es-AR" sz="1000" b="1" dirty="0"/>
                        <a:t>Definición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tupla = (‘texto’, </a:t>
                      </a:r>
                      <a:r>
                        <a:rPr lang="es-AR" sz="1000" dirty="0" smtClean="0"/>
                        <a:t>20, </a:t>
                      </a:r>
                      <a:r>
                        <a:rPr lang="es-AR" sz="1000" dirty="0"/>
                        <a:t>85.45)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lista = [‘texto</a:t>
                      </a:r>
                      <a:r>
                        <a:rPr lang="es-AR" sz="1000" dirty="0" smtClean="0"/>
                        <a:t>’,20,33,85.45</a:t>
                      </a:r>
                      <a:r>
                        <a:rPr lang="es-AR" sz="10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dicc</a:t>
                      </a:r>
                      <a:r>
                        <a:rPr lang="es-AR" sz="1000" dirty="0"/>
                        <a:t> ={‘edad’:47, ‘nombre’:’</a:t>
                      </a:r>
                      <a:r>
                        <a:rPr lang="es-AR" sz="1000" dirty="0" err="1"/>
                        <a:t>eli</a:t>
                      </a:r>
                      <a:r>
                        <a:rPr lang="es-AR" sz="1000" dirty="0"/>
                        <a:t>’, ‘</a:t>
                      </a:r>
                      <a:r>
                        <a:rPr lang="es-AR" sz="1000" dirty="0" err="1"/>
                        <a:t>provincia’:’Capital</a:t>
                      </a:r>
                      <a:r>
                        <a:rPr lang="es-AR" sz="1000" dirty="0"/>
                        <a:t> Federal’)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88955"/>
                  </a:ext>
                </a:extLst>
              </a:tr>
              <a:tr h="886283">
                <a:tc>
                  <a:txBody>
                    <a:bodyPr/>
                    <a:lstStyle/>
                    <a:p>
                      <a:r>
                        <a:rPr lang="es-AR" sz="1000" b="1" dirty="0"/>
                        <a:t>Obtener un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tupla[0] )   #retorna texto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tupla[1] )   #retorna </a:t>
                      </a:r>
                      <a:r>
                        <a:rPr lang="es-AR" sz="1000" dirty="0" smtClean="0"/>
                        <a:t>20</a:t>
                      </a:r>
                      <a:endParaRPr lang="es-AR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tupla[2] )   #retorna 85.45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lista[0] )   #retorna texto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lista[1] )   #retorna </a:t>
                      </a:r>
                      <a:r>
                        <a:rPr lang="es-AR" sz="1000" dirty="0" smtClean="0"/>
                        <a:t>20</a:t>
                      </a:r>
                      <a:endParaRPr lang="es-AR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lista[2] )   #retorna 85.45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</a:t>
                      </a:r>
                      <a:r>
                        <a:rPr lang="es-AR" sz="1000" dirty="0" err="1"/>
                        <a:t>dicc</a:t>
                      </a:r>
                      <a:r>
                        <a:rPr lang="es-AR" sz="1000" dirty="0"/>
                        <a:t>[‘edad’] ) #retorna 47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dirty="0" err="1"/>
                        <a:t>print</a:t>
                      </a:r>
                      <a:r>
                        <a:rPr lang="es-AR" sz="1000" dirty="0"/>
                        <a:t>( </a:t>
                      </a:r>
                      <a:r>
                        <a:rPr lang="es-AR" sz="1000" dirty="0" err="1"/>
                        <a:t>dicc</a:t>
                      </a:r>
                      <a:r>
                        <a:rPr lang="es-AR" sz="1000" dirty="0"/>
                        <a:t>[‘nombre’] ) #retorna </a:t>
                      </a:r>
                      <a:r>
                        <a:rPr lang="es-AR" sz="1000" dirty="0" err="1"/>
                        <a:t>eli</a:t>
                      </a:r>
                      <a:endParaRPr lang="es-AR" sz="1000" dirty="0"/>
                    </a:p>
                    <a:p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43720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/>
                        <a:t>Modificar un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lista[0] = ‘otro texto´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dicc</a:t>
                      </a: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['edad'] = 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8703"/>
                  </a:ext>
                </a:extLst>
              </a:tr>
              <a:tr h="486026">
                <a:tc>
                  <a:txBody>
                    <a:bodyPr/>
                    <a:lstStyle/>
                    <a:p>
                      <a:r>
                        <a:rPr lang="es-AR" sz="1000" b="1" dirty="0"/>
                        <a:t>Agregar un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lista.append</a:t>
                      </a:r>
                      <a:r>
                        <a:rPr lang="es-AR" sz="1000" dirty="0"/>
                        <a:t>(‘otro elemento’)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diccionario[clave] =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dicc</a:t>
                      </a: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[‘</a:t>
                      </a:r>
                      <a:r>
                        <a:rPr lang="es-A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pais</a:t>
                      </a: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 = ’Argentina’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248450"/>
                  </a:ext>
                </a:extLst>
              </a:tr>
              <a:tr h="486026">
                <a:tc>
                  <a:txBody>
                    <a:bodyPr/>
                    <a:lstStyle/>
                    <a:p>
                      <a:r>
                        <a:rPr lang="es-AR" sz="1000" b="1" dirty="0"/>
                        <a:t>Eliminar un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u="none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lista.remove</a:t>
                      </a:r>
                      <a:r>
                        <a:rPr lang="es-AR" sz="10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 diccionario[clave]</a:t>
                      </a:r>
                    </a:p>
                    <a:p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 </a:t>
                      </a:r>
                      <a:r>
                        <a:rPr lang="es-A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dicc</a:t>
                      </a: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[‘</a:t>
                      </a:r>
                      <a:r>
                        <a:rPr lang="es-A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pais</a:t>
                      </a: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31917"/>
                  </a:ext>
                </a:extLst>
              </a:tr>
              <a:tr h="285898">
                <a:tc>
                  <a:txBody>
                    <a:bodyPr/>
                    <a:lstStyle/>
                    <a:p>
                      <a:r>
                        <a:rPr lang="es-AR" sz="1000" b="1" dirty="0"/>
                        <a:t>Contar un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tupla.count</a:t>
                      </a:r>
                      <a:r>
                        <a:rPr lang="es-AR" sz="1000" dirty="0"/>
                        <a:t>(20)    #retorna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lista.count</a:t>
                      </a:r>
                      <a:r>
                        <a:rPr lang="es-AR" sz="10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dicc</a:t>
                      </a:r>
                      <a:r>
                        <a:rPr lang="es-A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#retorna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60968"/>
                  </a:ext>
                </a:extLst>
              </a:tr>
              <a:tr h="486026">
                <a:tc>
                  <a:txBody>
                    <a:bodyPr/>
                    <a:lstStyle/>
                    <a:p>
                      <a:r>
                        <a:rPr lang="es-AR" sz="1000" b="1" dirty="0"/>
                        <a:t>Invertir los 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dirty="0" err="1"/>
                        <a:t>lista.reverse</a:t>
                      </a:r>
                      <a:r>
                        <a:rPr lang="es-AR" sz="1000" dirty="0"/>
                        <a:t>()     #retorna (85.45, 32, ‘texto’)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6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3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19895-EBA1-473A-B6C6-E1CB1438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Respondemos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A25779-8635-4A8C-83D0-115855B02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¿Qué sucede si al utilizar el método “</a:t>
            </a:r>
            <a:r>
              <a:rPr lang="es-AR" dirty="0" err="1">
                <a:solidFill>
                  <a:srgbClr val="00B0F0"/>
                </a:solidFill>
              </a:rPr>
              <a:t>index</a:t>
            </a:r>
            <a:r>
              <a:rPr lang="es-AR" dirty="0"/>
              <a:t>” indicamos un valor que no existe en la lista?</a:t>
            </a:r>
          </a:p>
          <a:p>
            <a:r>
              <a:rPr lang="es-AR" dirty="0"/>
              <a:t>¿Qué sucede si al intentar eliminar un elemento de una lista con el método “</a:t>
            </a:r>
            <a:r>
              <a:rPr lang="es-AR" dirty="0">
                <a:solidFill>
                  <a:srgbClr val="00B0F0"/>
                </a:solidFill>
              </a:rPr>
              <a:t>pop</a:t>
            </a:r>
            <a:r>
              <a:rPr lang="es-AR" dirty="0"/>
              <a:t>”, indicamos un índice que no exista?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BCC7F-E8F6-48FD-8428-ED3916A41D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2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36AF-13DA-4AC6-BE29-5B780DA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Cortes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E97-2774-4C77-A000-CBC8CFA7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2163425"/>
          </a:xfrm>
        </p:spPr>
        <p:txBody>
          <a:bodyPr/>
          <a:lstStyle/>
          <a:p>
            <a:r>
              <a:rPr lang="es-ES" dirty="0"/>
              <a:t>También llamadas “rebanadas”</a:t>
            </a:r>
          </a:p>
          <a:p>
            <a:r>
              <a:rPr lang="es-ES" dirty="0"/>
              <a:t>Permiten extraer una porción de una lista para crear una nueva.</a:t>
            </a:r>
          </a:p>
          <a:p>
            <a:r>
              <a:rPr lang="es-ES" dirty="0"/>
              <a:t>Se utilizan dos o tres sub-índices separados con dos puntos.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F207D7-916E-409E-8245-B475CE9B8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17</a:t>
            </a:fld>
            <a:endParaRPr lang="es-AR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C9CF0471-C56E-49D4-BB85-E4204EDC47A2}"/>
              </a:ext>
            </a:extLst>
          </p:cNvPr>
          <p:cNvSpPr txBox="1">
            <a:spLocks/>
          </p:cNvSpPr>
          <p:nvPr/>
        </p:nvSpPr>
        <p:spPr>
          <a:xfrm>
            <a:off x="786149" y="4133440"/>
            <a:ext cx="7571700" cy="123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AR" dirty="0"/>
              <a:t>Como </a:t>
            </a:r>
            <a:r>
              <a:rPr lang="es-AR" dirty="0" err="1"/>
              <a:t>range</a:t>
            </a:r>
            <a:r>
              <a:rPr lang="es-AR" dirty="0"/>
              <a:t>, el primer índice es incluido en el corte pero el segundo no.</a:t>
            </a:r>
          </a:p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8A9458-73C2-4A72-AD69-D68E9FB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38" y="3526870"/>
            <a:ext cx="2200275" cy="504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78C7646-F150-414E-82A4-BFC81DCC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364" y="3605575"/>
            <a:ext cx="923925" cy="276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061A514-C1B4-4B34-9BBE-2544F2E61864}"/>
              </a:ext>
            </a:extLst>
          </p:cNvPr>
          <p:cNvSpPr/>
          <p:nvPr/>
        </p:nvSpPr>
        <p:spPr>
          <a:xfrm>
            <a:off x="4713363" y="3676105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8452EB-EA25-4F79-ABAC-B7F89463017F}"/>
              </a:ext>
            </a:extLst>
          </p:cNvPr>
          <p:cNvSpPr txBox="1"/>
          <p:nvPr/>
        </p:nvSpPr>
        <p:spPr>
          <a:xfrm>
            <a:off x="7024643" y="3563340"/>
            <a:ext cx="1210588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Corte Básico</a:t>
            </a:r>
          </a:p>
        </p:txBody>
      </p:sp>
    </p:spTree>
    <p:extLst>
      <p:ext uri="{BB962C8B-B14F-4D97-AF65-F5344CB8AC3E}">
        <p14:creationId xmlns:p14="http://schemas.microsoft.com/office/powerpoint/2010/main" val="6673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36AF-13DA-4AC6-BE29-5B780DA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Cortes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E97-2774-4C77-A000-CBC8CFA7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957925"/>
            <a:ext cx="7571700" cy="2163425"/>
          </a:xfrm>
        </p:spPr>
        <p:txBody>
          <a:bodyPr/>
          <a:lstStyle/>
          <a:p>
            <a:r>
              <a:rPr lang="es-ES" sz="2000" b="1" dirty="0"/>
              <a:t>Omitir Primer Subíndice</a:t>
            </a:r>
            <a:r>
              <a:rPr lang="es-ES" sz="2000" dirty="0"/>
              <a:t>: dejar en blanco el primer subíndice, la lista que retorna comienza en el primer elemento y termina en el elemento anterior al segundo subíndice</a:t>
            </a: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F207D7-916E-409E-8245-B475CE9B8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18</a:t>
            </a:fld>
            <a:endParaRPr lang="es-AR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C9CF0471-C56E-49D4-BB85-E4204EDC47A2}"/>
              </a:ext>
            </a:extLst>
          </p:cNvPr>
          <p:cNvSpPr txBox="1">
            <a:spLocks/>
          </p:cNvSpPr>
          <p:nvPr/>
        </p:nvSpPr>
        <p:spPr>
          <a:xfrm>
            <a:off x="786149" y="4133440"/>
            <a:ext cx="7571700" cy="123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CEEC4A-47DE-4D4F-8AA7-0BE3D10D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05" y="2300288"/>
            <a:ext cx="2181225" cy="542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57AD5A-9A2F-479F-967D-46D5F6308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883" y="2438400"/>
            <a:ext cx="1447800" cy="266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AA967E4-C172-484E-8C8B-1FE440268B17}"/>
              </a:ext>
            </a:extLst>
          </p:cNvPr>
          <p:cNvSpPr/>
          <p:nvPr/>
        </p:nvSpPr>
        <p:spPr>
          <a:xfrm>
            <a:off x="4771797" y="2469340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B025CEE-AE35-47A1-9362-8B7E63EDA271}"/>
              </a:ext>
            </a:extLst>
          </p:cNvPr>
          <p:cNvSpPr txBox="1">
            <a:spLocks/>
          </p:cNvSpPr>
          <p:nvPr/>
        </p:nvSpPr>
        <p:spPr>
          <a:xfrm>
            <a:off x="873916" y="2856023"/>
            <a:ext cx="7571700" cy="21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sz="2000" b="1" dirty="0"/>
              <a:t>Omitir Segundo Subíndice</a:t>
            </a:r>
            <a:r>
              <a:rPr lang="es-ES" sz="2000" dirty="0"/>
              <a:t>: dejar en blanco el segundo subíndice, la lista que retorna comienza en el elemento del primer índice hasta el final de la lista.</a:t>
            </a:r>
            <a:endParaRPr lang="es-AR" sz="20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A248A5-D76E-4DFD-9578-0AB26BBF8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705" y="4185575"/>
            <a:ext cx="2162175" cy="485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4B8A144-1BA9-4779-91DB-DE0A11646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508" y="4291855"/>
            <a:ext cx="676275" cy="257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25968A7-20EB-4A05-BA9B-396B57B89FDE}"/>
              </a:ext>
            </a:extLst>
          </p:cNvPr>
          <p:cNvSpPr/>
          <p:nvPr/>
        </p:nvSpPr>
        <p:spPr>
          <a:xfrm>
            <a:off x="4771797" y="4291855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61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36AF-13DA-4AC6-BE29-5B780DA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Cortes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E97-2774-4C77-A000-CBC8CFA7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957926"/>
            <a:ext cx="7571700" cy="1318310"/>
          </a:xfrm>
        </p:spPr>
        <p:txBody>
          <a:bodyPr/>
          <a:lstStyle/>
          <a:p>
            <a:r>
              <a:rPr lang="es-ES" sz="2000" dirty="0"/>
              <a:t>Podemos utilizar constantes, variables y expresiones aritméticas para calcular el subíndice.</a:t>
            </a:r>
          </a:p>
          <a:p>
            <a:r>
              <a:rPr lang="es-ES" sz="2000" dirty="0"/>
              <a:t>Incluso podemos llamar a una función.</a:t>
            </a: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F207D7-916E-409E-8245-B475CE9B8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19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645999-3572-4253-A4BF-13ACA4F7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69" y="2276236"/>
            <a:ext cx="2920747" cy="3365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D087D5-F7A0-4648-9A94-769F9051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669" y="2856262"/>
            <a:ext cx="3828249" cy="331782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79FEA3C4-AA44-4C68-A30C-A01527DA5C2E}"/>
              </a:ext>
            </a:extLst>
          </p:cNvPr>
          <p:cNvSpPr txBox="1">
            <a:spLocks/>
          </p:cNvSpPr>
          <p:nvPr/>
        </p:nvSpPr>
        <p:spPr>
          <a:xfrm>
            <a:off x="786150" y="3219127"/>
            <a:ext cx="7571700" cy="1318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sz="2000" dirty="0"/>
              <a:t>Podemos utilizar los sub-índices negativos para cortar las</a:t>
            </a:r>
            <a:endParaRPr lang="es-AR" sz="20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5E3C52-9419-4161-BDC9-F138B9A4F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074" y="3944417"/>
            <a:ext cx="2691926" cy="645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ADA1445-537B-4EB5-B0CF-452462ACC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4125800"/>
            <a:ext cx="1929926" cy="282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7F46DA08-9D3D-4548-862A-0DEBA8943F54}"/>
              </a:ext>
            </a:extLst>
          </p:cNvPr>
          <p:cNvSpPr/>
          <p:nvPr/>
        </p:nvSpPr>
        <p:spPr>
          <a:xfrm>
            <a:off x="4728275" y="4185574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98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Listas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Listas Operaciones y Métodos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Listas Cortes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Listas Por Comprensión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Actividades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dirty="0"/>
              <a:t>Bibliografía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C36AF-13DA-4AC6-BE29-5B780DA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Cortes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E97-2774-4C77-A000-CBC8CFA7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957926"/>
            <a:ext cx="7571700" cy="1318310"/>
          </a:xfrm>
        </p:spPr>
        <p:txBody>
          <a:bodyPr/>
          <a:lstStyle/>
          <a:p>
            <a:r>
              <a:rPr lang="es-ES" sz="2000" dirty="0"/>
              <a:t>Las rebanadas permite reemplazar, eliminar elementos consecutivos o insertar elementos a una lista.</a:t>
            </a:r>
          </a:p>
          <a:p>
            <a:r>
              <a:rPr lang="es-ES" sz="2000" dirty="0"/>
              <a:t>Las rebanadas se pueden utilizar del lado izquierdo de la asignación.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F207D7-916E-409E-8245-B475CE9B8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20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2234D9-AC91-4632-B5AA-BDD24E8F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11" y="2900914"/>
            <a:ext cx="2209800" cy="6572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EA8625-D65D-49C8-8D51-090A89F7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846" y="3093854"/>
            <a:ext cx="1657350" cy="2476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3B2F00F-FABC-47E5-879C-648B3AF7C51E}"/>
              </a:ext>
            </a:extLst>
          </p:cNvPr>
          <p:cNvSpPr/>
          <p:nvPr/>
        </p:nvSpPr>
        <p:spPr>
          <a:xfrm>
            <a:off x="4618534" y="3109293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05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ABBD4-3E22-452C-8B15-548549E0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Cortes - Practicamos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7F0FB-360B-40DB-BCF9-8E27B8CA6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Reemplazar todos </a:t>
            </a:r>
            <a:r>
              <a:rPr lang="es-ES" dirty="0"/>
              <a:t>los elementos en posiciones pares </a:t>
            </a:r>
            <a:r>
              <a:rPr lang="es-ES" dirty="0" smtClean="0"/>
              <a:t> (con el cuadrado de su valor) o impares (con el cubo de su valor).</a:t>
            </a:r>
            <a:endParaRPr lang="es-ES" dirty="0"/>
          </a:p>
          <a:p>
            <a:r>
              <a:rPr lang="es-ES" dirty="0"/>
              <a:t>Invertir todos los elementos de la lista</a:t>
            </a:r>
          </a:p>
          <a:p>
            <a:r>
              <a:rPr lang="es-ES" dirty="0"/>
              <a:t>Reemplazar, eliminar elementos consecutivos </a:t>
            </a:r>
          </a:p>
          <a:p>
            <a:r>
              <a:rPr lang="es-ES" dirty="0"/>
              <a:t>Insertar elementos a una lista</a:t>
            </a:r>
          </a:p>
          <a:p>
            <a:r>
              <a:rPr lang="es-ES" dirty="0"/>
              <a:t>Eliminar todos los elementos no consecutivos en posiciones impares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9D2902-9AA0-4099-BBCE-71055BAF1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65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119C3-57F8-4A9C-84FF-F95E4FC9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por Comprensión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2C3D1C-4F44-4454-B9BC-BD72FDC27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listas por comprensión son una manera matemática para crear listas.</a:t>
            </a:r>
          </a:p>
          <a:p>
            <a:r>
              <a:rPr lang="es-ES" dirty="0"/>
              <a:t>Partiendo de una secuencia, se utiliza para crear una nueva secuencia de elementos que cumplan ciertas condiciones.</a:t>
            </a:r>
          </a:p>
          <a:p>
            <a:r>
              <a:rPr lang="es-ES" dirty="0"/>
              <a:t>Ejemplo: Partimos de una secuencia de números y creamos una nueva con sus cubos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1A909F-5921-4A71-8B85-067B5CF47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22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D2AB7C-D863-4033-8DB0-D7ED9E82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34" y="4246886"/>
            <a:ext cx="3190875" cy="647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85F8EC-019C-48CF-A46B-B1DE6D77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54" y="4470723"/>
            <a:ext cx="1714500" cy="200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68A97B8-1506-42F6-95F4-ABB5C84A4EF8}"/>
              </a:ext>
            </a:extLst>
          </p:cNvPr>
          <p:cNvSpPr/>
          <p:nvPr/>
        </p:nvSpPr>
        <p:spPr>
          <a:xfrm>
            <a:off x="5165716" y="4450503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71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DACE-5AC8-495E-8892-6E7D72D0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por Comprensión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FDBA70-D24D-4A0B-BABE-ADAEAA5B6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puede agregar una condición para filtrar elementos</a:t>
            </a:r>
          </a:p>
          <a:p>
            <a:r>
              <a:rPr lang="es-ES" dirty="0"/>
              <a:t>Ejemplo: Partimos de una secuencia de números y creamos una nueva con sus cubos solamente si el valor es impar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5591AD-9DE8-4C04-BBAE-9D0BB726F8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23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38DC38-7028-41F3-958A-9743D097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30" y="3234100"/>
            <a:ext cx="4171950" cy="647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6FBDE48-2C5B-4E0E-A697-A1FFA86B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60" y="3440058"/>
            <a:ext cx="1152525" cy="238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0DF2C2F-CB6E-45AE-8B4A-53F370010654}"/>
              </a:ext>
            </a:extLst>
          </p:cNvPr>
          <p:cNvSpPr/>
          <p:nvPr/>
        </p:nvSpPr>
        <p:spPr>
          <a:xfrm>
            <a:off x="5990894" y="3437717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52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ECC80D-96E7-43A4-9E26-EBD1F3BF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28A752-7BAE-40CC-9056-4C6C4D1DA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000" dirty="0"/>
              <a:t>Realizar los ejercicios del TP Nro. 2 de la Guía de Trabajos Prácticos de la materia. </a:t>
            </a:r>
          </a:p>
          <a:p>
            <a:pPr marL="7620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531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26D0-52E5-4B5F-9FF6-79B62A52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1041872"/>
            <a:ext cx="5832600" cy="1159800"/>
          </a:xfrm>
        </p:spPr>
        <p:txBody>
          <a:bodyPr/>
          <a:lstStyle/>
          <a:p>
            <a:r>
              <a:rPr lang="es-AR" dirty="0"/>
              <a:t>Bibliografía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2B4EE-62FC-4569-9801-9DF3512C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025" y="2283091"/>
            <a:ext cx="7024538" cy="784800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dirty="0"/>
              <a:t>Fundamentos de Programación, Luis </a:t>
            </a:r>
            <a:r>
              <a:rPr lang="es-AR" dirty="0" err="1"/>
              <a:t>Goyanes</a:t>
            </a:r>
            <a:r>
              <a:rPr lang="es-AR" dirty="0"/>
              <a:t> Aguilar, Capítulo 1.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dirty="0"/>
              <a:t>Guía de Estudio, Fundamentos de Programación UADE.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dirty="0"/>
              <a:t>Apuntes de Clase UADE, Verónica </a:t>
            </a:r>
            <a:r>
              <a:rPr lang="es-AR" dirty="0" err="1"/>
              <a:t>Galatti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3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¿Preguntas?</a:t>
            </a:r>
            <a:endParaRPr sz="6000" b="1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942975" y="1882093"/>
            <a:ext cx="40398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Ing. Elizabeth Pascual</a:t>
            </a:r>
            <a:endParaRPr sz="3200" b="1"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942975" y="2485151"/>
            <a:ext cx="49530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Podes enviar un mail a: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epascual@uade.edu.ar</a:t>
            </a:r>
            <a:endParaRPr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BD9C2-99EB-4AD5-AA62-9ED78131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5A2E19-8351-40D9-919D-96D4F1DE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1871776"/>
          </a:xfrm>
        </p:spPr>
        <p:txBody>
          <a:bodyPr/>
          <a:lstStyle/>
          <a:p>
            <a:r>
              <a:rPr lang="es-ES" dirty="0"/>
              <a:t>Es una estructura de datos que almacena elementos, </a:t>
            </a:r>
            <a:r>
              <a:rPr lang="es-ES" dirty="0">
                <a:solidFill>
                  <a:srgbClr val="FFC000"/>
                </a:solidFill>
              </a:rPr>
              <a:t>Python</a:t>
            </a:r>
            <a:r>
              <a:rPr lang="es-ES" dirty="0"/>
              <a:t> nos da la flexibilidad de que esos elementos sean o no del  mismo tipo de datos.</a:t>
            </a:r>
          </a:p>
          <a:p>
            <a:r>
              <a:rPr lang="es-ES" dirty="0"/>
              <a:t>Por convención, en una lista almacenaremos datos del mismo tipo (homogéneos).</a:t>
            </a:r>
          </a:p>
          <a:p>
            <a:r>
              <a:rPr lang="es-ES" sz="2400" dirty="0"/>
              <a:t>Los elementos de una lista se almacenan en posiciones consecutivas de la memoria principal.</a:t>
            </a:r>
          </a:p>
          <a:p>
            <a:endParaRPr lang="es-ES" dirty="0"/>
          </a:p>
          <a:p>
            <a:pPr marL="76200" indent="0">
              <a:buNone/>
            </a:pP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36D16-9F7B-442F-A118-BD6130FC6E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</a:t>
            </a:fld>
            <a:endParaRPr lang="es-AR"/>
          </a:p>
        </p:txBody>
      </p:sp>
      <p:pic>
        <p:nvPicPr>
          <p:cNvPr id="1026" name="Picture 2" descr="Listas en Python">
            <a:extLst>
              <a:ext uri="{FF2B5EF4-FFF2-40B4-BE49-F238E27FC236}">
                <a16:creationId xmlns:a16="http://schemas.microsoft.com/office/drawing/2014/main" id="{4A08F824-11C4-4F71-9C92-3101387A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68" y="418454"/>
            <a:ext cx="1677266" cy="8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3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6522-38DB-49AA-9522-B2ED219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B6BAD-A2B9-4856-84FF-7AEA0FE1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</p:spPr>
        <p:txBody>
          <a:bodyPr/>
          <a:lstStyle/>
          <a:p>
            <a:r>
              <a:rPr lang="es-ES" dirty="0"/>
              <a:t>La cantidad de elementos es finita.</a:t>
            </a:r>
          </a:p>
          <a:p>
            <a:r>
              <a:rPr lang="es-ES" dirty="0"/>
              <a:t>Para acceder a un elemento determinado se utiliza  lo que denominamos “índice”. El índice es el número de posición relativa desde el comienzo del arreglo. 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4705EE-B80E-4FA2-AE2B-98DE47BE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</a:t>
            </a:fld>
            <a:endParaRPr lang="es-AR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3178EB6-79F6-4788-ABEC-3DF51B5CA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13280"/>
              </p:ext>
            </p:extLst>
          </p:nvPr>
        </p:nvGraphicFramePr>
        <p:xfrm>
          <a:off x="1593742" y="3708616"/>
          <a:ext cx="6096000" cy="70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BCCE91D6-9F3F-40C7-B3E0-7293BB2EE01F}"/>
              </a:ext>
            </a:extLst>
          </p:cNvPr>
          <p:cNvSpPr/>
          <p:nvPr/>
        </p:nvSpPr>
        <p:spPr>
          <a:xfrm>
            <a:off x="1503336" y="3708616"/>
            <a:ext cx="6284562" cy="7006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7E29E5-D794-457F-87FD-4BB0C0CA0F75}"/>
              </a:ext>
            </a:extLst>
          </p:cNvPr>
          <p:cNvSpPr txBox="1"/>
          <p:nvPr/>
        </p:nvSpPr>
        <p:spPr>
          <a:xfrm>
            <a:off x="5384925" y="2908459"/>
            <a:ext cx="25314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 </a:t>
            </a:r>
            <a:r>
              <a:rPr lang="es-AR" dirty="0" err="1">
                <a:solidFill>
                  <a:srgbClr val="00B0F0"/>
                </a:solidFill>
              </a:rPr>
              <a:t>diasDeLaSemana</a:t>
            </a:r>
            <a:endParaRPr lang="es-AR" dirty="0">
              <a:solidFill>
                <a:srgbClr val="00B0F0"/>
              </a:solidFill>
            </a:endParaRPr>
          </a:p>
          <a:p>
            <a:r>
              <a:rPr lang="es-AR" dirty="0"/>
              <a:t>Cantidad de Elementos: </a:t>
            </a:r>
            <a:r>
              <a:rPr lang="es-AR" dirty="0">
                <a:solidFill>
                  <a:srgbClr val="00B0F0"/>
                </a:solidFill>
              </a:rPr>
              <a:t>6</a:t>
            </a:r>
          </a:p>
          <a:p>
            <a:r>
              <a:rPr lang="es-AR" dirty="0"/>
              <a:t>Tipo de Dato: </a:t>
            </a:r>
            <a:r>
              <a:rPr lang="es-AR" dirty="0">
                <a:solidFill>
                  <a:srgbClr val="00B0F0"/>
                </a:solidFill>
              </a:rPr>
              <a:t>Texto / Cadena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30AF96-6B62-4FFD-A633-1467996BFD9C}"/>
              </a:ext>
            </a:extLst>
          </p:cNvPr>
          <p:cNvSpPr txBox="1"/>
          <p:nvPr/>
        </p:nvSpPr>
        <p:spPr>
          <a:xfrm>
            <a:off x="786150" y="445978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Índice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9C5398-8BA4-4B18-BAAF-0835A328448F}"/>
              </a:ext>
            </a:extLst>
          </p:cNvPr>
          <p:cNvSpPr txBox="1"/>
          <p:nvPr/>
        </p:nvSpPr>
        <p:spPr>
          <a:xfrm>
            <a:off x="1813302" y="4459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8F538F-7AC3-4B9B-9480-5419AF3AA644}"/>
              </a:ext>
            </a:extLst>
          </p:cNvPr>
          <p:cNvSpPr txBox="1"/>
          <p:nvPr/>
        </p:nvSpPr>
        <p:spPr>
          <a:xfrm>
            <a:off x="2694123" y="4459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F16CA3-135E-46E8-AD96-057B32E6EA57}"/>
              </a:ext>
            </a:extLst>
          </p:cNvPr>
          <p:cNvSpPr txBox="1"/>
          <p:nvPr/>
        </p:nvSpPr>
        <p:spPr>
          <a:xfrm>
            <a:off x="3574944" y="4459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9D7F96-89EF-4A91-8459-1A4E07D0BA63}"/>
              </a:ext>
            </a:extLst>
          </p:cNvPr>
          <p:cNvSpPr txBox="1"/>
          <p:nvPr/>
        </p:nvSpPr>
        <p:spPr>
          <a:xfrm>
            <a:off x="4500370" y="4459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723CC42-1DBF-4295-A1AB-11F8C7FE6469}"/>
              </a:ext>
            </a:extLst>
          </p:cNvPr>
          <p:cNvSpPr txBox="1"/>
          <p:nvPr/>
        </p:nvSpPr>
        <p:spPr>
          <a:xfrm>
            <a:off x="5384925" y="4459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EE9D64-B39B-4930-BF11-62898841E225}"/>
              </a:ext>
            </a:extLst>
          </p:cNvPr>
          <p:cNvSpPr txBox="1"/>
          <p:nvPr/>
        </p:nvSpPr>
        <p:spPr>
          <a:xfrm>
            <a:off x="6262012" y="4459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3545E7-312A-4F0D-82BC-8C1AF8A49693}"/>
              </a:ext>
            </a:extLst>
          </p:cNvPr>
          <p:cNvSpPr txBox="1"/>
          <p:nvPr/>
        </p:nvSpPr>
        <p:spPr>
          <a:xfrm>
            <a:off x="7167883" y="4459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702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82997-CC6B-4250-9CC4-5604A881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FE2AF8-D29A-4045-8CC8-A1EA7FCB7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Python podemos usar un índice o subíndice negativo, hace que la cuenta comience desde atrás.</a:t>
            </a:r>
          </a:p>
          <a:p>
            <a:r>
              <a:rPr lang="es-ES" dirty="0"/>
              <a:t>Usar subíndices fuera de rango genera un error: </a:t>
            </a:r>
            <a:r>
              <a:rPr lang="es-ES" dirty="0" err="1">
                <a:solidFill>
                  <a:srgbClr val="FFC000"/>
                </a:solidFill>
              </a:rPr>
              <a:t>out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of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range</a:t>
            </a:r>
            <a:endParaRPr lang="es-AR" dirty="0">
              <a:solidFill>
                <a:srgbClr val="FFC0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D5D1F-6998-4B14-869F-ED8CC7E9D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</a:t>
            </a:fld>
            <a:endParaRPr lang="es-A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7EFAEDF-7AA4-4A4A-92E4-06214EBD9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695925"/>
              </p:ext>
            </p:extLst>
          </p:nvPr>
        </p:nvGraphicFramePr>
        <p:xfrm>
          <a:off x="1547208" y="3181148"/>
          <a:ext cx="6096000" cy="70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9B78F5DE-C4D4-4979-8417-694F65DC99A7}"/>
              </a:ext>
            </a:extLst>
          </p:cNvPr>
          <p:cNvSpPr/>
          <p:nvPr/>
        </p:nvSpPr>
        <p:spPr>
          <a:xfrm>
            <a:off x="1456802" y="3181148"/>
            <a:ext cx="6284562" cy="7006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BD3D13-8F81-4743-B5F9-F37EBB11874D}"/>
              </a:ext>
            </a:extLst>
          </p:cNvPr>
          <p:cNvSpPr txBox="1"/>
          <p:nvPr/>
        </p:nvSpPr>
        <p:spPr>
          <a:xfrm>
            <a:off x="739616" y="393231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EC5722-EDAB-4B65-898C-AD9490500CCB}"/>
              </a:ext>
            </a:extLst>
          </p:cNvPr>
          <p:cNvSpPr txBox="1"/>
          <p:nvPr/>
        </p:nvSpPr>
        <p:spPr>
          <a:xfrm>
            <a:off x="1766768" y="3932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9138CF-B461-4C3E-90E1-43F09B74E79E}"/>
              </a:ext>
            </a:extLst>
          </p:cNvPr>
          <p:cNvSpPr txBox="1"/>
          <p:nvPr/>
        </p:nvSpPr>
        <p:spPr>
          <a:xfrm>
            <a:off x="2647589" y="3932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28CDCA-014B-469C-8050-A6A1DA876439}"/>
              </a:ext>
            </a:extLst>
          </p:cNvPr>
          <p:cNvSpPr txBox="1"/>
          <p:nvPr/>
        </p:nvSpPr>
        <p:spPr>
          <a:xfrm>
            <a:off x="3528410" y="3932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BB066D-4EE1-445D-A059-F0942E1E6459}"/>
              </a:ext>
            </a:extLst>
          </p:cNvPr>
          <p:cNvSpPr txBox="1"/>
          <p:nvPr/>
        </p:nvSpPr>
        <p:spPr>
          <a:xfrm>
            <a:off x="4453836" y="3932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61ECDE-7244-4E63-80A2-021709F6CAD9}"/>
              </a:ext>
            </a:extLst>
          </p:cNvPr>
          <p:cNvSpPr txBox="1"/>
          <p:nvPr/>
        </p:nvSpPr>
        <p:spPr>
          <a:xfrm>
            <a:off x="5338391" y="3932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CA9812-BAD7-4364-9C16-DEE32C873EEC}"/>
              </a:ext>
            </a:extLst>
          </p:cNvPr>
          <p:cNvSpPr txBox="1"/>
          <p:nvPr/>
        </p:nvSpPr>
        <p:spPr>
          <a:xfrm>
            <a:off x="6215478" y="3932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97303E-21EB-40F3-885E-73D1CC9F7714}"/>
              </a:ext>
            </a:extLst>
          </p:cNvPr>
          <p:cNvSpPr txBox="1"/>
          <p:nvPr/>
        </p:nvSpPr>
        <p:spPr>
          <a:xfrm>
            <a:off x="7121349" y="3932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739AF24-FDAF-4336-BEEA-3F7043929751}"/>
              </a:ext>
            </a:extLst>
          </p:cNvPr>
          <p:cNvSpPr txBox="1"/>
          <p:nvPr/>
        </p:nvSpPr>
        <p:spPr>
          <a:xfrm>
            <a:off x="1766768" y="43838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31B129A-4986-4A47-AA4D-E82D4C8AA30E}"/>
              </a:ext>
            </a:extLst>
          </p:cNvPr>
          <p:cNvSpPr txBox="1"/>
          <p:nvPr/>
        </p:nvSpPr>
        <p:spPr>
          <a:xfrm>
            <a:off x="2647589" y="43838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7B5AC7-B3BA-4A1C-A6C5-6E5C6E812C16}"/>
              </a:ext>
            </a:extLst>
          </p:cNvPr>
          <p:cNvSpPr txBox="1"/>
          <p:nvPr/>
        </p:nvSpPr>
        <p:spPr>
          <a:xfrm>
            <a:off x="3528410" y="43838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B57F5C4-ADE0-470B-98FD-0D9A3F7ECE1F}"/>
              </a:ext>
            </a:extLst>
          </p:cNvPr>
          <p:cNvSpPr txBox="1"/>
          <p:nvPr/>
        </p:nvSpPr>
        <p:spPr>
          <a:xfrm>
            <a:off x="4453836" y="43838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37B21E-F3B4-4BE2-9159-CAE991397B0D}"/>
              </a:ext>
            </a:extLst>
          </p:cNvPr>
          <p:cNvSpPr txBox="1"/>
          <p:nvPr/>
        </p:nvSpPr>
        <p:spPr>
          <a:xfrm>
            <a:off x="5338391" y="43838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38D3C95-5267-45AC-A85F-CABE4D752712}"/>
              </a:ext>
            </a:extLst>
          </p:cNvPr>
          <p:cNvSpPr txBox="1"/>
          <p:nvPr/>
        </p:nvSpPr>
        <p:spPr>
          <a:xfrm>
            <a:off x="6215478" y="43838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A2FF67-5691-4037-867F-ECB233137DA9}"/>
              </a:ext>
            </a:extLst>
          </p:cNvPr>
          <p:cNvSpPr txBox="1"/>
          <p:nvPr/>
        </p:nvSpPr>
        <p:spPr>
          <a:xfrm>
            <a:off x="7121349" y="43838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4210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FC0BF-A1BE-450A-904A-8DBCDFC4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Declarar una Lista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17344-B157-461E-84E6-7CA4CF40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915812"/>
          </a:xfrm>
        </p:spPr>
        <p:txBody>
          <a:bodyPr/>
          <a:lstStyle/>
          <a:p>
            <a:r>
              <a:rPr lang="es-AR" sz="1800" dirty="0"/>
              <a:t>Para declarar una lista en Python la definimos como una variable, pero los valores que contendrá deben ir entre </a:t>
            </a:r>
            <a:r>
              <a:rPr lang="es-AR" sz="1800" dirty="0">
                <a:solidFill>
                  <a:srgbClr val="00B0F0"/>
                </a:solidFill>
              </a:rPr>
              <a:t>[</a:t>
            </a:r>
            <a:r>
              <a:rPr lang="es-AR" sz="1800" dirty="0"/>
              <a:t> </a:t>
            </a:r>
            <a:r>
              <a:rPr lang="es-AR" sz="1800" dirty="0">
                <a:solidFill>
                  <a:srgbClr val="00B0F0"/>
                </a:solidFill>
              </a:rPr>
              <a:t>]</a:t>
            </a:r>
            <a:r>
              <a:rPr lang="es-AR" sz="1800" dirty="0"/>
              <a:t> y separados por comas “</a:t>
            </a:r>
            <a:r>
              <a:rPr lang="es-AR" sz="1800" dirty="0">
                <a:solidFill>
                  <a:srgbClr val="00B0F0"/>
                </a:solidFill>
              </a:rPr>
              <a:t>,</a:t>
            </a:r>
            <a:r>
              <a:rPr lang="es-AR" sz="1800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1F209F-E711-4634-9F9D-6A6704734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EA500E-33A1-424F-AB14-AB2C5265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84" y="2390775"/>
            <a:ext cx="8039100" cy="361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BD938CB7-5EF2-4A06-A019-D98A5F2E4BE8}"/>
              </a:ext>
            </a:extLst>
          </p:cNvPr>
          <p:cNvSpPr txBox="1">
            <a:spLocks/>
          </p:cNvSpPr>
          <p:nvPr/>
        </p:nvSpPr>
        <p:spPr>
          <a:xfrm>
            <a:off x="786150" y="2965988"/>
            <a:ext cx="7571700" cy="9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AR" sz="1800" dirty="0"/>
              <a:t>Podemos inicializar una variable para que sea del tipo lista y no indicar ningún elemento: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22EA3A-4C47-4C27-911F-F999AB47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937900"/>
            <a:ext cx="1866900" cy="3143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21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FC0BF-A1BE-450A-904A-8DBCDFC4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Acceder a un elemento de  una lista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17344-B157-461E-84E6-7CA4CF40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915812"/>
          </a:xfrm>
        </p:spPr>
        <p:txBody>
          <a:bodyPr/>
          <a:lstStyle/>
          <a:p>
            <a:r>
              <a:rPr lang="es-AR" sz="1800" dirty="0"/>
              <a:t>Accedemos a través del índice,  por ejemplo: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1F209F-E711-4634-9F9D-6A6704734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</a:t>
            </a:fld>
            <a:endParaRPr lang="es-AR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BD938CB7-5EF2-4A06-A019-D98A5F2E4BE8}"/>
              </a:ext>
            </a:extLst>
          </p:cNvPr>
          <p:cNvSpPr txBox="1">
            <a:spLocks/>
          </p:cNvSpPr>
          <p:nvPr/>
        </p:nvSpPr>
        <p:spPr>
          <a:xfrm>
            <a:off x="786150" y="3318828"/>
            <a:ext cx="7571700" cy="9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AR" sz="1800" dirty="0"/>
              <a:t>Podemos asignar a diferentes variables los elementos de una lista, esto se llama “</a:t>
            </a:r>
            <a:r>
              <a:rPr lang="es-AR" sz="1800" dirty="0">
                <a:solidFill>
                  <a:srgbClr val="00B0F0"/>
                </a:solidFill>
              </a:rPr>
              <a:t>desempaquetado</a:t>
            </a:r>
            <a:r>
              <a:rPr lang="es-AR" sz="1800" dirty="0"/>
              <a:t>” de una lista: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F6B989-5786-4983-8599-DB4014AE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44" y="2054962"/>
            <a:ext cx="981075" cy="3714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82B1DCE-14B6-451D-A184-765AE12BB6A1}"/>
              </a:ext>
            </a:extLst>
          </p:cNvPr>
          <p:cNvSpPr/>
          <p:nvPr/>
        </p:nvSpPr>
        <p:spPr>
          <a:xfrm>
            <a:off x="4453744" y="2185971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7069BD0-81D9-4E05-A5F7-9F8263BB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4234640"/>
            <a:ext cx="4591050" cy="381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DAB9AEA-A494-40AB-898B-83DB46CB3A4A}"/>
              </a:ext>
            </a:extLst>
          </p:cNvPr>
          <p:cNvSpPr txBox="1"/>
          <p:nvPr/>
        </p:nvSpPr>
        <p:spPr>
          <a:xfrm>
            <a:off x="1260767" y="4752219"/>
            <a:ext cx="5695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/>
              <a:t>Ojo!!! Se deben asignar todos los elementos de la lista, sino el interprete da error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388EBE7-656D-4B3B-B7EE-352E5F178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37" y="2850436"/>
            <a:ext cx="2419350" cy="485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8ED5001-5207-409E-8B50-5B0B57ABB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337" y="2052959"/>
            <a:ext cx="2219325" cy="523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EB5E396-A7F7-4DE9-8AA4-0A9CAD14FDA5}"/>
              </a:ext>
            </a:extLst>
          </p:cNvPr>
          <p:cNvSpPr/>
          <p:nvPr/>
        </p:nvSpPr>
        <p:spPr>
          <a:xfrm>
            <a:off x="4451725" y="2927965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937146B-D01C-43EA-A824-469CE95E7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118" y="2903962"/>
            <a:ext cx="800100" cy="304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FC0BF-A1BE-450A-904A-8DBCDFC4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– Acceder a un elemento de  una lista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17344-B157-461E-84E6-7CA4CF40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915812"/>
          </a:xfrm>
        </p:spPr>
        <p:txBody>
          <a:bodyPr/>
          <a:lstStyle/>
          <a:p>
            <a:r>
              <a:rPr lang="es-AR" sz="1800" dirty="0"/>
              <a:t>Si nuestra lista tiene muchos elementos, el método anterior no es útil, utilizamos un bucle </a:t>
            </a:r>
            <a:r>
              <a:rPr lang="es-AR" sz="1800" dirty="0" err="1">
                <a:solidFill>
                  <a:srgbClr val="00B0F0"/>
                </a:solidFill>
              </a:rPr>
              <a:t>for</a:t>
            </a:r>
            <a:r>
              <a:rPr lang="es-AR" sz="1800" dirty="0"/>
              <a:t> para acceder a cada uno de los elementos de una lista: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1F209F-E711-4634-9F9D-6A6704734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0D2D8B-A932-4D38-B3A8-DA1058A4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37" y="2428492"/>
            <a:ext cx="7005313" cy="7984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E8D245-E518-473B-8231-7E084BF9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061" y="3616180"/>
            <a:ext cx="1085850" cy="1219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B025D9A-EAAE-4005-AFFF-B049CA3965D9}"/>
              </a:ext>
            </a:extLst>
          </p:cNvPr>
          <p:cNvSpPr/>
          <p:nvPr/>
        </p:nvSpPr>
        <p:spPr>
          <a:xfrm rot="5400000">
            <a:off x="4351028" y="3193361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31B0E3-714E-4649-8550-2F1CEC6331E4}"/>
              </a:ext>
            </a:extLst>
          </p:cNvPr>
          <p:cNvSpPr txBox="1"/>
          <p:nvPr/>
        </p:nvSpPr>
        <p:spPr>
          <a:xfrm>
            <a:off x="1352537" y="3616180"/>
            <a:ext cx="2409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En cada iteración del bucle se guarda el valor del elemento en la variable día</a:t>
            </a:r>
          </a:p>
        </p:txBody>
      </p:sp>
    </p:spTree>
    <p:extLst>
      <p:ext uri="{BB962C8B-B14F-4D97-AF65-F5344CB8AC3E}">
        <p14:creationId xmlns:p14="http://schemas.microsoft.com/office/powerpoint/2010/main" val="26253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F5FDF-D016-4572-BB06-034736E0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Listas - Operaciones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F3EAE9-894C-4F4C-A3AB-642975D7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617566"/>
          </a:xfrm>
        </p:spPr>
        <p:txBody>
          <a:bodyPr/>
          <a:lstStyle/>
          <a:p>
            <a:r>
              <a:rPr lang="es-AR" dirty="0"/>
              <a:t>Concatenación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F7F30-7BC0-4D63-895D-F0B7976D4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B47F30-147E-48F2-93C9-BFED07F6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96" y="1901293"/>
            <a:ext cx="2381250" cy="1066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BB0E09-85A6-4F95-8BF8-C47AADD9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8" y="2187043"/>
            <a:ext cx="1609725" cy="2476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E48691B-02F0-4A84-9179-4B2516740A2B}"/>
              </a:ext>
            </a:extLst>
          </p:cNvPr>
          <p:cNvSpPr/>
          <p:nvPr/>
        </p:nvSpPr>
        <p:spPr>
          <a:xfrm>
            <a:off x="4610746" y="2194227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01AD1-61C2-4B94-AB52-425FF49138B0}"/>
              </a:ext>
            </a:extLst>
          </p:cNvPr>
          <p:cNvSpPr txBox="1"/>
          <p:nvPr/>
        </p:nvSpPr>
        <p:spPr>
          <a:xfrm>
            <a:off x="1688486" y="3038611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Utilizamos el operador </a:t>
            </a:r>
            <a:r>
              <a:rPr lang="es-AR" dirty="0">
                <a:solidFill>
                  <a:srgbClr val="00B0F0"/>
                </a:solidFill>
              </a:rPr>
              <a:t>+</a:t>
            </a:r>
            <a:r>
              <a:rPr lang="es-AR" dirty="0"/>
              <a:t> para unir listas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0994669-1EB7-4F1B-B328-97D6DD6694F7}"/>
              </a:ext>
            </a:extLst>
          </p:cNvPr>
          <p:cNvSpPr txBox="1">
            <a:spLocks/>
          </p:cNvSpPr>
          <p:nvPr/>
        </p:nvSpPr>
        <p:spPr>
          <a:xfrm>
            <a:off x="786150" y="3263228"/>
            <a:ext cx="7571700" cy="61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AR" dirty="0"/>
              <a:t>La concatenación nos permite agregar elementos nuevos a la lista (deben ir entre corchetes)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7A9B2C5-86D4-4EED-8103-5D966EC1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96" y="4241801"/>
            <a:ext cx="2057400" cy="704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AF7272F-E00F-44B8-B042-46DE70BC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58" y="4465820"/>
            <a:ext cx="1095375" cy="238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84F2FF8D-D390-4628-A2BF-3D921B260863}"/>
              </a:ext>
            </a:extLst>
          </p:cNvPr>
          <p:cNvSpPr/>
          <p:nvPr/>
        </p:nvSpPr>
        <p:spPr>
          <a:xfrm>
            <a:off x="4574746" y="4455924"/>
            <a:ext cx="449450" cy="2404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squina doblada 4"/>
          <p:cNvSpPr/>
          <p:nvPr/>
        </p:nvSpPr>
        <p:spPr>
          <a:xfrm rot="721314">
            <a:off x="6746142" y="318646"/>
            <a:ext cx="2225842" cy="18861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Ejercicio: </a:t>
            </a:r>
          </a:p>
          <a:p>
            <a:pPr algn="ctr"/>
            <a:r>
              <a:rPr lang="es-AR" sz="1600" dirty="0" smtClean="0"/>
              <a:t>Obtener una lista con la unión de otras dos, en donde el valor de cada elemento sea el cuadrado del original.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4915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234C4670F3074D966767620FF545C3" ma:contentTypeVersion="3" ma:contentTypeDescription="Crear nuevo documento." ma:contentTypeScope="" ma:versionID="7eefe19ee23677fb8893b828e27bf06d">
  <xsd:schema xmlns:xsd="http://www.w3.org/2001/XMLSchema" xmlns:xs="http://www.w3.org/2001/XMLSchema" xmlns:p="http://schemas.microsoft.com/office/2006/metadata/properties" xmlns:ns2="9839c4b2-ebd8-4bd0-ac7c-700494ce01ab" targetNamespace="http://schemas.microsoft.com/office/2006/metadata/properties" ma:root="true" ma:fieldsID="5433d6aa16ca3b053ef76b86e7777f91" ns2:_="">
    <xsd:import namespace="9839c4b2-ebd8-4bd0-ac7c-700494ce0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9c4b2-ebd8-4bd0-ac7c-700494ce0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0FE6DD-6EB4-481A-93F7-9E53F91CB996}"/>
</file>

<file path=customXml/itemProps2.xml><?xml version="1.0" encoding="utf-8"?>
<ds:datastoreItem xmlns:ds="http://schemas.openxmlformats.org/officeDocument/2006/customXml" ds:itemID="{E1CC0CCD-53B9-48E0-8944-3C05381E9A6A}"/>
</file>

<file path=customXml/itemProps3.xml><?xml version="1.0" encoding="utf-8"?>
<ds:datastoreItem xmlns:ds="http://schemas.openxmlformats.org/officeDocument/2006/customXml" ds:itemID="{3701D63D-D3EB-4EF1-B6D8-4079DEFF8F4E}"/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1667</Words>
  <Application>Microsoft Office PowerPoint</Application>
  <PresentationFormat>Presentación en pantalla (16:9)</PresentationFormat>
  <Paragraphs>284</Paragraphs>
  <Slides>26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Roboto Slab</vt:lpstr>
      <vt:lpstr>Source Sans Pro</vt:lpstr>
      <vt:lpstr>Arial</vt:lpstr>
      <vt:lpstr>Cordelia template</vt:lpstr>
      <vt:lpstr>Programación I</vt:lpstr>
      <vt:lpstr>Contenido</vt:lpstr>
      <vt:lpstr>Listas</vt:lpstr>
      <vt:lpstr>Listas</vt:lpstr>
      <vt:lpstr>Listas</vt:lpstr>
      <vt:lpstr>Listas – Declarar una Lista</vt:lpstr>
      <vt:lpstr>Listas – Acceder a un elemento de  una lista</vt:lpstr>
      <vt:lpstr>Listas – Acceder a un elemento de  una lista</vt:lpstr>
      <vt:lpstr>Listas - Operaciones</vt:lpstr>
      <vt:lpstr>Listas - Operaciones</vt:lpstr>
      <vt:lpstr>Listas - Operaciones</vt:lpstr>
      <vt:lpstr>Listas - Métodos</vt:lpstr>
      <vt:lpstr>Listas - Métodos</vt:lpstr>
      <vt:lpstr>Listas – Tuplas - Diccionarios</vt:lpstr>
      <vt:lpstr>Listas – Tuplas - Diccionarios</vt:lpstr>
      <vt:lpstr>Listas – Respondemos</vt:lpstr>
      <vt:lpstr>Listas – Cortes</vt:lpstr>
      <vt:lpstr>Listas – Cortes</vt:lpstr>
      <vt:lpstr>Listas – Cortes</vt:lpstr>
      <vt:lpstr>Listas – Cortes</vt:lpstr>
      <vt:lpstr>Listas – Cortes - Practicamos</vt:lpstr>
      <vt:lpstr>Listas por Comprensión</vt:lpstr>
      <vt:lpstr>Listas por Comprensión</vt:lpstr>
      <vt:lpstr>Actividades</vt:lpstr>
      <vt:lpstr>Bibliografía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Informática</dc:title>
  <cp:lastModifiedBy>p803</cp:lastModifiedBy>
  <cp:revision>112</cp:revision>
  <dcterms:modified xsi:type="dcterms:W3CDTF">2022-04-01T20:15:10Z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0x010100BA234C4670F3074D966767620FF545C3</vt:lpwstr>
  </property>
</Properties>
</file>