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61" r:id="rId3"/>
    <p:sldId id="316" r:id="rId4"/>
    <p:sldId id="315" r:id="rId5"/>
    <p:sldId id="317" r:id="rId6"/>
    <p:sldId id="318" r:id="rId7"/>
    <p:sldId id="319" r:id="rId8"/>
    <p:sldId id="321" r:id="rId9"/>
    <p:sldId id="320" r:id="rId10"/>
    <p:sldId id="330" r:id="rId11"/>
    <p:sldId id="314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13" r:id="rId21"/>
    <p:sldId id="307" r:id="rId22"/>
    <p:sldId id="280" r:id="rId23"/>
  </p:sldIdLst>
  <p:sldSz cx="9144000" cy="5143500" type="screen16x9"/>
  <p:notesSz cx="6858000" cy="9144000"/>
  <p:embeddedFontLst>
    <p:embeddedFont>
      <p:font typeface="Roboto Slab" panose="020B0604020202020204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79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0ADD6-EB1D-4D1F-9A06-012CA8851A1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65D2E42-8190-48F7-80AF-360C9FE626BC}">
      <dgm:prSet phldrT="[Texto]"/>
      <dgm:spPr/>
      <dgm:t>
        <a:bodyPr/>
        <a:lstStyle/>
        <a:p>
          <a:r>
            <a:rPr lang="es-AR" dirty="0"/>
            <a:t>Lunes</a:t>
          </a:r>
        </a:p>
      </dgm:t>
    </dgm:pt>
    <dgm:pt modelId="{6E78A174-B815-4124-879B-DBCDADB8D473}" type="parTrans" cxnId="{DDDC345A-5E90-4DFA-88D9-FB4218C0915E}">
      <dgm:prSet/>
      <dgm:spPr/>
      <dgm:t>
        <a:bodyPr/>
        <a:lstStyle/>
        <a:p>
          <a:endParaRPr lang="es-AR"/>
        </a:p>
      </dgm:t>
    </dgm:pt>
    <dgm:pt modelId="{AB21AD31-9CA2-48F3-958C-80E32BBCAF0E}" type="sibTrans" cxnId="{DDDC345A-5E90-4DFA-88D9-FB4218C0915E}">
      <dgm:prSet/>
      <dgm:spPr/>
      <dgm:t>
        <a:bodyPr/>
        <a:lstStyle/>
        <a:p>
          <a:endParaRPr lang="es-AR"/>
        </a:p>
      </dgm:t>
    </dgm:pt>
    <dgm:pt modelId="{48B310EB-883F-45D8-9EAF-754049012B8C}">
      <dgm:prSet phldrT="[Texto]"/>
      <dgm:spPr/>
      <dgm:t>
        <a:bodyPr/>
        <a:lstStyle/>
        <a:p>
          <a:r>
            <a:rPr lang="es-AR" dirty="0"/>
            <a:t>Martes</a:t>
          </a:r>
        </a:p>
      </dgm:t>
    </dgm:pt>
    <dgm:pt modelId="{F9CD058E-84C1-453C-AC1F-B096A71271DF}" type="parTrans" cxnId="{A6ECC27F-8B53-4C1D-ACFE-E6023F0B42BD}">
      <dgm:prSet/>
      <dgm:spPr/>
      <dgm:t>
        <a:bodyPr/>
        <a:lstStyle/>
        <a:p>
          <a:endParaRPr lang="es-AR"/>
        </a:p>
      </dgm:t>
    </dgm:pt>
    <dgm:pt modelId="{7982E81D-8869-497D-AA62-36B01D250781}" type="sibTrans" cxnId="{A6ECC27F-8B53-4C1D-ACFE-E6023F0B42BD}">
      <dgm:prSet/>
      <dgm:spPr/>
      <dgm:t>
        <a:bodyPr/>
        <a:lstStyle/>
        <a:p>
          <a:endParaRPr lang="es-AR"/>
        </a:p>
      </dgm:t>
    </dgm:pt>
    <dgm:pt modelId="{231C7D0D-F482-4A14-9C1E-F72941E732CD}">
      <dgm:prSet phldrT="[Texto]"/>
      <dgm:spPr/>
      <dgm:t>
        <a:bodyPr/>
        <a:lstStyle/>
        <a:p>
          <a:r>
            <a:rPr lang="es-AR" dirty="0"/>
            <a:t>Miércoles</a:t>
          </a:r>
        </a:p>
      </dgm:t>
    </dgm:pt>
    <dgm:pt modelId="{645242D8-C1DC-4227-82E3-35B318D206F7}" type="parTrans" cxnId="{5C0D8E02-F7AD-40DE-BD11-56C0417C97C4}">
      <dgm:prSet/>
      <dgm:spPr/>
      <dgm:t>
        <a:bodyPr/>
        <a:lstStyle/>
        <a:p>
          <a:endParaRPr lang="es-AR"/>
        </a:p>
      </dgm:t>
    </dgm:pt>
    <dgm:pt modelId="{AE396267-576A-40E1-AD06-2A7643E5EDFA}" type="sibTrans" cxnId="{5C0D8E02-F7AD-40DE-BD11-56C0417C97C4}">
      <dgm:prSet/>
      <dgm:spPr/>
      <dgm:t>
        <a:bodyPr/>
        <a:lstStyle/>
        <a:p>
          <a:endParaRPr lang="es-AR"/>
        </a:p>
      </dgm:t>
    </dgm:pt>
    <dgm:pt modelId="{BD065A19-C7D2-4C90-93A8-B1C6F87A8B0A}">
      <dgm:prSet phldrT="[Texto]"/>
      <dgm:spPr/>
      <dgm:t>
        <a:bodyPr/>
        <a:lstStyle/>
        <a:p>
          <a:r>
            <a:rPr lang="es-AR" dirty="0"/>
            <a:t>Jueves</a:t>
          </a:r>
        </a:p>
      </dgm:t>
    </dgm:pt>
    <dgm:pt modelId="{75BA24B3-AB3B-4883-87B7-CADFEC477856}" type="parTrans" cxnId="{8018AC13-5BE2-4D9A-9A5A-A2E3CF156011}">
      <dgm:prSet/>
      <dgm:spPr/>
      <dgm:t>
        <a:bodyPr/>
        <a:lstStyle/>
        <a:p>
          <a:endParaRPr lang="es-AR"/>
        </a:p>
      </dgm:t>
    </dgm:pt>
    <dgm:pt modelId="{A4621258-B0F3-4CF4-ACD8-3864C61EB995}" type="sibTrans" cxnId="{8018AC13-5BE2-4D9A-9A5A-A2E3CF156011}">
      <dgm:prSet/>
      <dgm:spPr/>
      <dgm:t>
        <a:bodyPr/>
        <a:lstStyle/>
        <a:p>
          <a:endParaRPr lang="es-AR"/>
        </a:p>
      </dgm:t>
    </dgm:pt>
    <dgm:pt modelId="{05114F70-B4BD-41FC-B795-30CA89F2204A}">
      <dgm:prSet phldrT="[Texto]"/>
      <dgm:spPr/>
      <dgm:t>
        <a:bodyPr/>
        <a:lstStyle/>
        <a:p>
          <a:r>
            <a:rPr lang="es-AR" dirty="0"/>
            <a:t>Viernes</a:t>
          </a:r>
        </a:p>
      </dgm:t>
    </dgm:pt>
    <dgm:pt modelId="{806FA9C9-6B4A-451B-9B81-4F192D04811F}" type="parTrans" cxnId="{07BBB8F4-9A72-4455-936A-C010C6FB696E}">
      <dgm:prSet/>
      <dgm:spPr/>
      <dgm:t>
        <a:bodyPr/>
        <a:lstStyle/>
        <a:p>
          <a:endParaRPr lang="es-AR"/>
        </a:p>
      </dgm:t>
    </dgm:pt>
    <dgm:pt modelId="{FB0BCF22-8064-4D5E-A231-383EBA1205F9}" type="sibTrans" cxnId="{07BBB8F4-9A72-4455-936A-C010C6FB696E}">
      <dgm:prSet/>
      <dgm:spPr/>
      <dgm:t>
        <a:bodyPr/>
        <a:lstStyle/>
        <a:p>
          <a:endParaRPr lang="es-AR"/>
        </a:p>
      </dgm:t>
    </dgm:pt>
    <dgm:pt modelId="{A5DF9039-D010-4252-970A-233AD32B5862}">
      <dgm:prSet phldrT="[Texto]"/>
      <dgm:spPr/>
      <dgm:t>
        <a:bodyPr/>
        <a:lstStyle/>
        <a:p>
          <a:r>
            <a:rPr lang="es-AR" dirty="0"/>
            <a:t>Sábado</a:t>
          </a:r>
        </a:p>
      </dgm:t>
    </dgm:pt>
    <dgm:pt modelId="{629077DB-4949-427A-B2F3-B6A49FB4BF53}" type="parTrans" cxnId="{BCC59DC0-8FC2-4D7C-811B-26A452474F97}">
      <dgm:prSet/>
      <dgm:spPr/>
      <dgm:t>
        <a:bodyPr/>
        <a:lstStyle/>
        <a:p>
          <a:endParaRPr lang="es-AR"/>
        </a:p>
      </dgm:t>
    </dgm:pt>
    <dgm:pt modelId="{16CFD7E4-ADAD-40F9-A4E1-1FEC802FB384}" type="sibTrans" cxnId="{BCC59DC0-8FC2-4D7C-811B-26A452474F97}">
      <dgm:prSet/>
      <dgm:spPr/>
      <dgm:t>
        <a:bodyPr/>
        <a:lstStyle/>
        <a:p>
          <a:endParaRPr lang="es-AR"/>
        </a:p>
      </dgm:t>
    </dgm:pt>
    <dgm:pt modelId="{F3E7562F-42DA-4EDD-A9BA-961DFF938C8C}">
      <dgm:prSet phldrT="[Texto]"/>
      <dgm:spPr/>
      <dgm:t>
        <a:bodyPr/>
        <a:lstStyle/>
        <a:p>
          <a:r>
            <a:rPr lang="es-AR" dirty="0"/>
            <a:t>Domingo</a:t>
          </a:r>
        </a:p>
      </dgm:t>
    </dgm:pt>
    <dgm:pt modelId="{6E380A17-A283-4079-B73F-31C16977BCBB}" type="parTrans" cxnId="{4FE837CE-AFE7-46DD-9BCE-A70246AD1D30}">
      <dgm:prSet/>
      <dgm:spPr/>
      <dgm:t>
        <a:bodyPr/>
        <a:lstStyle/>
        <a:p>
          <a:endParaRPr lang="es-AR"/>
        </a:p>
      </dgm:t>
    </dgm:pt>
    <dgm:pt modelId="{8930BAC0-DA5B-4CED-9F77-D28F77BBF0CB}" type="sibTrans" cxnId="{4FE837CE-AFE7-46DD-9BCE-A70246AD1D30}">
      <dgm:prSet/>
      <dgm:spPr/>
      <dgm:t>
        <a:bodyPr/>
        <a:lstStyle/>
        <a:p>
          <a:endParaRPr lang="es-AR"/>
        </a:p>
      </dgm:t>
    </dgm:pt>
    <dgm:pt modelId="{9B14B4EB-7C04-4198-B121-027E2648038B}" type="pres">
      <dgm:prSet presAssocID="{11D0ADD6-EB1D-4D1F-9A06-012CA8851A10}" presName="diagram" presStyleCnt="0">
        <dgm:presLayoutVars>
          <dgm:dir/>
          <dgm:resizeHandles val="exact"/>
        </dgm:presLayoutVars>
      </dgm:prSet>
      <dgm:spPr/>
    </dgm:pt>
    <dgm:pt modelId="{570D77DF-DDD9-4FB9-8E1E-0C39DE0FAD6B}" type="pres">
      <dgm:prSet presAssocID="{B65D2E42-8190-48F7-80AF-360C9FE626BC}" presName="node" presStyleLbl="node1" presStyleIdx="0" presStyleCnt="7">
        <dgm:presLayoutVars>
          <dgm:bulletEnabled val="1"/>
        </dgm:presLayoutVars>
      </dgm:prSet>
      <dgm:spPr/>
    </dgm:pt>
    <dgm:pt modelId="{B72FE55E-E874-4086-94D9-3F0ED95F6504}" type="pres">
      <dgm:prSet presAssocID="{AB21AD31-9CA2-48F3-958C-80E32BBCAF0E}" presName="sibTrans" presStyleCnt="0"/>
      <dgm:spPr/>
    </dgm:pt>
    <dgm:pt modelId="{18CC88EC-E5C5-43BC-B538-395F1A6F7041}" type="pres">
      <dgm:prSet presAssocID="{48B310EB-883F-45D8-9EAF-754049012B8C}" presName="node" presStyleLbl="node1" presStyleIdx="1" presStyleCnt="7">
        <dgm:presLayoutVars>
          <dgm:bulletEnabled val="1"/>
        </dgm:presLayoutVars>
      </dgm:prSet>
      <dgm:spPr/>
    </dgm:pt>
    <dgm:pt modelId="{580C88C1-42C4-4F10-8DB2-6DEF23553729}" type="pres">
      <dgm:prSet presAssocID="{7982E81D-8869-497D-AA62-36B01D250781}" presName="sibTrans" presStyleCnt="0"/>
      <dgm:spPr/>
    </dgm:pt>
    <dgm:pt modelId="{5BA87CF1-7922-46C6-BBBB-0457A746281C}" type="pres">
      <dgm:prSet presAssocID="{231C7D0D-F482-4A14-9C1E-F72941E732CD}" presName="node" presStyleLbl="node1" presStyleIdx="2" presStyleCnt="7">
        <dgm:presLayoutVars>
          <dgm:bulletEnabled val="1"/>
        </dgm:presLayoutVars>
      </dgm:prSet>
      <dgm:spPr/>
    </dgm:pt>
    <dgm:pt modelId="{F2C3F1D7-D145-45E0-B6F6-3C5209D4C485}" type="pres">
      <dgm:prSet presAssocID="{AE396267-576A-40E1-AD06-2A7643E5EDFA}" presName="sibTrans" presStyleCnt="0"/>
      <dgm:spPr/>
    </dgm:pt>
    <dgm:pt modelId="{6E3B413C-2789-4654-8F04-8959AE6FB367}" type="pres">
      <dgm:prSet presAssocID="{BD065A19-C7D2-4C90-93A8-B1C6F87A8B0A}" presName="node" presStyleLbl="node1" presStyleIdx="3" presStyleCnt="7">
        <dgm:presLayoutVars>
          <dgm:bulletEnabled val="1"/>
        </dgm:presLayoutVars>
      </dgm:prSet>
      <dgm:spPr/>
    </dgm:pt>
    <dgm:pt modelId="{3978F8B7-66DB-49A5-BE96-A1DF5032AA20}" type="pres">
      <dgm:prSet presAssocID="{A4621258-B0F3-4CF4-ACD8-3864C61EB995}" presName="sibTrans" presStyleCnt="0"/>
      <dgm:spPr/>
    </dgm:pt>
    <dgm:pt modelId="{0D92E490-C7EE-41E2-85DD-F968CF966EF2}" type="pres">
      <dgm:prSet presAssocID="{05114F70-B4BD-41FC-B795-30CA89F2204A}" presName="node" presStyleLbl="node1" presStyleIdx="4" presStyleCnt="7">
        <dgm:presLayoutVars>
          <dgm:bulletEnabled val="1"/>
        </dgm:presLayoutVars>
      </dgm:prSet>
      <dgm:spPr/>
    </dgm:pt>
    <dgm:pt modelId="{F30790E2-9A12-4009-AF45-6CFCE119F80A}" type="pres">
      <dgm:prSet presAssocID="{FB0BCF22-8064-4D5E-A231-383EBA1205F9}" presName="sibTrans" presStyleCnt="0"/>
      <dgm:spPr/>
    </dgm:pt>
    <dgm:pt modelId="{9E593AEA-52A0-4ADE-8FCF-E009E04BA5AD}" type="pres">
      <dgm:prSet presAssocID="{A5DF9039-D010-4252-970A-233AD32B5862}" presName="node" presStyleLbl="node1" presStyleIdx="5" presStyleCnt="7">
        <dgm:presLayoutVars>
          <dgm:bulletEnabled val="1"/>
        </dgm:presLayoutVars>
      </dgm:prSet>
      <dgm:spPr/>
    </dgm:pt>
    <dgm:pt modelId="{AC8794A3-FF14-49C9-B83E-C01AAEE52A6E}" type="pres">
      <dgm:prSet presAssocID="{16CFD7E4-ADAD-40F9-A4E1-1FEC802FB384}" presName="sibTrans" presStyleCnt="0"/>
      <dgm:spPr/>
    </dgm:pt>
    <dgm:pt modelId="{2EAE422F-1CA4-48FC-8AD6-8B96FFA2ED08}" type="pres">
      <dgm:prSet presAssocID="{F3E7562F-42DA-4EDD-A9BA-961DFF938C8C}" presName="node" presStyleLbl="node1" presStyleIdx="6" presStyleCnt="7">
        <dgm:presLayoutVars>
          <dgm:bulletEnabled val="1"/>
        </dgm:presLayoutVars>
      </dgm:prSet>
      <dgm:spPr/>
    </dgm:pt>
  </dgm:ptLst>
  <dgm:cxnLst>
    <dgm:cxn modelId="{5C0D8E02-F7AD-40DE-BD11-56C0417C97C4}" srcId="{11D0ADD6-EB1D-4D1F-9A06-012CA8851A10}" destId="{231C7D0D-F482-4A14-9C1E-F72941E732CD}" srcOrd="2" destOrd="0" parTransId="{645242D8-C1DC-4227-82E3-35B318D206F7}" sibTransId="{AE396267-576A-40E1-AD06-2A7643E5EDFA}"/>
    <dgm:cxn modelId="{8018AC13-5BE2-4D9A-9A5A-A2E3CF156011}" srcId="{11D0ADD6-EB1D-4D1F-9A06-012CA8851A10}" destId="{BD065A19-C7D2-4C90-93A8-B1C6F87A8B0A}" srcOrd="3" destOrd="0" parTransId="{75BA24B3-AB3B-4883-87B7-CADFEC477856}" sibTransId="{A4621258-B0F3-4CF4-ACD8-3864C61EB995}"/>
    <dgm:cxn modelId="{12C81914-524E-439D-97EC-2B8DBC44266D}" type="presOf" srcId="{BD065A19-C7D2-4C90-93A8-B1C6F87A8B0A}" destId="{6E3B413C-2789-4654-8F04-8959AE6FB367}" srcOrd="0" destOrd="0" presId="urn:microsoft.com/office/officeart/2005/8/layout/default"/>
    <dgm:cxn modelId="{48EA932C-582D-4EDC-BCDC-060512F2879A}" type="presOf" srcId="{A5DF9039-D010-4252-970A-233AD32B5862}" destId="{9E593AEA-52A0-4ADE-8FCF-E009E04BA5AD}" srcOrd="0" destOrd="0" presId="urn:microsoft.com/office/officeart/2005/8/layout/default"/>
    <dgm:cxn modelId="{9750C565-AF1A-4C13-B721-B9E5FE13C086}" type="presOf" srcId="{48B310EB-883F-45D8-9EAF-754049012B8C}" destId="{18CC88EC-E5C5-43BC-B538-395F1A6F7041}" srcOrd="0" destOrd="0" presId="urn:microsoft.com/office/officeart/2005/8/layout/default"/>
    <dgm:cxn modelId="{8B11B06C-060F-4B9C-8AD3-7CE879C49D47}" type="presOf" srcId="{11D0ADD6-EB1D-4D1F-9A06-012CA8851A10}" destId="{9B14B4EB-7C04-4198-B121-027E2648038B}" srcOrd="0" destOrd="0" presId="urn:microsoft.com/office/officeart/2005/8/layout/default"/>
    <dgm:cxn modelId="{DDDC345A-5E90-4DFA-88D9-FB4218C0915E}" srcId="{11D0ADD6-EB1D-4D1F-9A06-012CA8851A10}" destId="{B65D2E42-8190-48F7-80AF-360C9FE626BC}" srcOrd="0" destOrd="0" parTransId="{6E78A174-B815-4124-879B-DBCDADB8D473}" sibTransId="{AB21AD31-9CA2-48F3-958C-80E32BBCAF0E}"/>
    <dgm:cxn modelId="{A6ECC27F-8B53-4C1D-ACFE-E6023F0B42BD}" srcId="{11D0ADD6-EB1D-4D1F-9A06-012CA8851A10}" destId="{48B310EB-883F-45D8-9EAF-754049012B8C}" srcOrd="1" destOrd="0" parTransId="{F9CD058E-84C1-453C-AC1F-B096A71271DF}" sibTransId="{7982E81D-8869-497D-AA62-36B01D250781}"/>
    <dgm:cxn modelId="{2EC0C080-4467-4738-84F2-9FB926AF4B4D}" type="presOf" srcId="{231C7D0D-F482-4A14-9C1E-F72941E732CD}" destId="{5BA87CF1-7922-46C6-BBBB-0457A746281C}" srcOrd="0" destOrd="0" presId="urn:microsoft.com/office/officeart/2005/8/layout/default"/>
    <dgm:cxn modelId="{16CB4481-959E-4B30-AC21-34D4240C3C7E}" type="presOf" srcId="{05114F70-B4BD-41FC-B795-30CA89F2204A}" destId="{0D92E490-C7EE-41E2-85DD-F968CF966EF2}" srcOrd="0" destOrd="0" presId="urn:microsoft.com/office/officeart/2005/8/layout/default"/>
    <dgm:cxn modelId="{59873DA2-4508-4A40-BE57-6141380BF0DE}" type="presOf" srcId="{B65D2E42-8190-48F7-80AF-360C9FE626BC}" destId="{570D77DF-DDD9-4FB9-8E1E-0C39DE0FAD6B}" srcOrd="0" destOrd="0" presId="urn:microsoft.com/office/officeart/2005/8/layout/default"/>
    <dgm:cxn modelId="{BCC59DC0-8FC2-4D7C-811B-26A452474F97}" srcId="{11D0ADD6-EB1D-4D1F-9A06-012CA8851A10}" destId="{A5DF9039-D010-4252-970A-233AD32B5862}" srcOrd="5" destOrd="0" parTransId="{629077DB-4949-427A-B2F3-B6A49FB4BF53}" sibTransId="{16CFD7E4-ADAD-40F9-A4E1-1FEC802FB384}"/>
    <dgm:cxn modelId="{4FE837CE-AFE7-46DD-9BCE-A70246AD1D30}" srcId="{11D0ADD6-EB1D-4D1F-9A06-012CA8851A10}" destId="{F3E7562F-42DA-4EDD-A9BA-961DFF938C8C}" srcOrd="6" destOrd="0" parTransId="{6E380A17-A283-4079-B73F-31C16977BCBB}" sibTransId="{8930BAC0-DA5B-4CED-9F77-D28F77BBF0CB}"/>
    <dgm:cxn modelId="{C09438F3-4BE1-4EB7-9FD9-6CFE9CB63B0B}" type="presOf" srcId="{F3E7562F-42DA-4EDD-A9BA-961DFF938C8C}" destId="{2EAE422F-1CA4-48FC-8AD6-8B96FFA2ED08}" srcOrd="0" destOrd="0" presId="urn:microsoft.com/office/officeart/2005/8/layout/default"/>
    <dgm:cxn modelId="{07BBB8F4-9A72-4455-936A-C010C6FB696E}" srcId="{11D0ADD6-EB1D-4D1F-9A06-012CA8851A10}" destId="{05114F70-B4BD-41FC-B795-30CA89F2204A}" srcOrd="4" destOrd="0" parTransId="{806FA9C9-6B4A-451B-9B81-4F192D04811F}" sibTransId="{FB0BCF22-8064-4D5E-A231-383EBA1205F9}"/>
    <dgm:cxn modelId="{EC79EFCE-A517-4568-A224-BF89DC6A1C42}" type="presParOf" srcId="{9B14B4EB-7C04-4198-B121-027E2648038B}" destId="{570D77DF-DDD9-4FB9-8E1E-0C39DE0FAD6B}" srcOrd="0" destOrd="0" presId="urn:microsoft.com/office/officeart/2005/8/layout/default"/>
    <dgm:cxn modelId="{E3C01FF0-9C4B-4073-B1FA-70CCD7BDF5DC}" type="presParOf" srcId="{9B14B4EB-7C04-4198-B121-027E2648038B}" destId="{B72FE55E-E874-4086-94D9-3F0ED95F6504}" srcOrd="1" destOrd="0" presId="urn:microsoft.com/office/officeart/2005/8/layout/default"/>
    <dgm:cxn modelId="{B0C6B814-F6B0-4520-B925-AD603BE687F6}" type="presParOf" srcId="{9B14B4EB-7C04-4198-B121-027E2648038B}" destId="{18CC88EC-E5C5-43BC-B538-395F1A6F7041}" srcOrd="2" destOrd="0" presId="urn:microsoft.com/office/officeart/2005/8/layout/default"/>
    <dgm:cxn modelId="{E9FAB040-73C0-4BC8-AFD2-0FFF61B12C35}" type="presParOf" srcId="{9B14B4EB-7C04-4198-B121-027E2648038B}" destId="{580C88C1-42C4-4F10-8DB2-6DEF23553729}" srcOrd="3" destOrd="0" presId="urn:microsoft.com/office/officeart/2005/8/layout/default"/>
    <dgm:cxn modelId="{A4799D6C-2F45-4BA7-968C-0B6EC8E40B8C}" type="presParOf" srcId="{9B14B4EB-7C04-4198-B121-027E2648038B}" destId="{5BA87CF1-7922-46C6-BBBB-0457A746281C}" srcOrd="4" destOrd="0" presId="urn:microsoft.com/office/officeart/2005/8/layout/default"/>
    <dgm:cxn modelId="{D0933646-EEDA-4D65-A1C8-A4DC10AF2C89}" type="presParOf" srcId="{9B14B4EB-7C04-4198-B121-027E2648038B}" destId="{F2C3F1D7-D145-45E0-B6F6-3C5209D4C485}" srcOrd="5" destOrd="0" presId="urn:microsoft.com/office/officeart/2005/8/layout/default"/>
    <dgm:cxn modelId="{F5E67467-CDD6-4CEA-9246-DF8BDB4EF651}" type="presParOf" srcId="{9B14B4EB-7C04-4198-B121-027E2648038B}" destId="{6E3B413C-2789-4654-8F04-8959AE6FB367}" srcOrd="6" destOrd="0" presId="urn:microsoft.com/office/officeart/2005/8/layout/default"/>
    <dgm:cxn modelId="{20CA7BCE-A57A-46E2-B989-D62059303CDE}" type="presParOf" srcId="{9B14B4EB-7C04-4198-B121-027E2648038B}" destId="{3978F8B7-66DB-49A5-BE96-A1DF5032AA20}" srcOrd="7" destOrd="0" presId="urn:microsoft.com/office/officeart/2005/8/layout/default"/>
    <dgm:cxn modelId="{D9DBE089-7CC2-47E2-9A5B-233EC9D9EBDF}" type="presParOf" srcId="{9B14B4EB-7C04-4198-B121-027E2648038B}" destId="{0D92E490-C7EE-41E2-85DD-F968CF966EF2}" srcOrd="8" destOrd="0" presId="urn:microsoft.com/office/officeart/2005/8/layout/default"/>
    <dgm:cxn modelId="{E5871D67-1EA9-4EA7-A9E8-558DB28979F0}" type="presParOf" srcId="{9B14B4EB-7C04-4198-B121-027E2648038B}" destId="{F30790E2-9A12-4009-AF45-6CFCE119F80A}" srcOrd="9" destOrd="0" presId="urn:microsoft.com/office/officeart/2005/8/layout/default"/>
    <dgm:cxn modelId="{5B1F5B46-63C7-48E9-B351-2C317833C401}" type="presParOf" srcId="{9B14B4EB-7C04-4198-B121-027E2648038B}" destId="{9E593AEA-52A0-4ADE-8FCF-E009E04BA5AD}" srcOrd="10" destOrd="0" presId="urn:microsoft.com/office/officeart/2005/8/layout/default"/>
    <dgm:cxn modelId="{9B89A9C4-A925-40EC-B2AA-FE854E2F21B8}" type="presParOf" srcId="{9B14B4EB-7C04-4198-B121-027E2648038B}" destId="{AC8794A3-FF14-49C9-B83E-C01AAEE52A6E}" srcOrd="11" destOrd="0" presId="urn:microsoft.com/office/officeart/2005/8/layout/default"/>
    <dgm:cxn modelId="{A5E9A4A8-741C-457E-922B-B6F2DF7E34A5}" type="presParOf" srcId="{9B14B4EB-7C04-4198-B121-027E2648038B}" destId="{2EAE422F-1CA4-48FC-8AD6-8B96FFA2ED0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D77DF-DDD9-4FB9-8E1E-0C39DE0FAD6B}">
      <dsp:nvSpPr>
        <dsp:cNvPr id="0" name=""/>
        <dsp:cNvSpPr/>
      </dsp:nvSpPr>
      <dsp:spPr>
        <a:xfrm>
          <a:off x="5357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Lunes</a:t>
          </a:r>
        </a:p>
      </dsp:txBody>
      <dsp:txXfrm>
        <a:off x="5357" y="110117"/>
        <a:ext cx="800695" cy="480417"/>
      </dsp:txXfrm>
    </dsp:sp>
    <dsp:sp modelId="{18CC88EC-E5C5-43BC-B538-395F1A6F7041}">
      <dsp:nvSpPr>
        <dsp:cNvPr id="0" name=""/>
        <dsp:cNvSpPr/>
      </dsp:nvSpPr>
      <dsp:spPr>
        <a:xfrm>
          <a:off x="886122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Martes</a:t>
          </a:r>
        </a:p>
      </dsp:txBody>
      <dsp:txXfrm>
        <a:off x="886122" y="110117"/>
        <a:ext cx="800695" cy="480417"/>
      </dsp:txXfrm>
    </dsp:sp>
    <dsp:sp modelId="{5BA87CF1-7922-46C6-BBBB-0457A746281C}">
      <dsp:nvSpPr>
        <dsp:cNvPr id="0" name=""/>
        <dsp:cNvSpPr/>
      </dsp:nvSpPr>
      <dsp:spPr>
        <a:xfrm>
          <a:off x="1766887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Miércoles</a:t>
          </a:r>
        </a:p>
      </dsp:txBody>
      <dsp:txXfrm>
        <a:off x="1766887" y="110117"/>
        <a:ext cx="800695" cy="480417"/>
      </dsp:txXfrm>
    </dsp:sp>
    <dsp:sp modelId="{6E3B413C-2789-4654-8F04-8959AE6FB367}">
      <dsp:nvSpPr>
        <dsp:cNvPr id="0" name=""/>
        <dsp:cNvSpPr/>
      </dsp:nvSpPr>
      <dsp:spPr>
        <a:xfrm>
          <a:off x="2647652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Jueves</a:t>
          </a:r>
        </a:p>
      </dsp:txBody>
      <dsp:txXfrm>
        <a:off x="2647652" y="110117"/>
        <a:ext cx="800695" cy="480417"/>
      </dsp:txXfrm>
    </dsp:sp>
    <dsp:sp modelId="{0D92E490-C7EE-41E2-85DD-F968CF966EF2}">
      <dsp:nvSpPr>
        <dsp:cNvPr id="0" name=""/>
        <dsp:cNvSpPr/>
      </dsp:nvSpPr>
      <dsp:spPr>
        <a:xfrm>
          <a:off x="3528417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Viernes</a:t>
          </a:r>
        </a:p>
      </dsp:txBody>
      <dsp:txXfrm>
        <a:off x="3528417" y="110117"/>
        <a:ext cx="800695" cy="480417"/>
      </dsp:txXfrm>
    </dsp:sp>
    <dsp:sp modelId="{9E593AEA-52A0-4ADE-8FCF-E009E04BA5AD}">
      <dsp:nvSpPr>
        <dsp:cNvPr id="0" name=""/>
        <dsp:cNvSpPr/>
      </dsp:nvSpPr>
      <dsp:spPr>
        <a:xfrm>
          <a:off x="4409182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Sábado</a:t>
          </a:r>
        </a:p>
      </dsp:txBody>
      <dsp:txXfrm>
        <a:off x="4409182" y="110117"/>
        <a:ext cx="800695" cy="480417"/>
      </dsp:txXfrm>
    </dsp:sp>
    <dsp:sp modelId="{2EAE422F-1CA4-48FC-8AD6-8B96FFA2ED08}">
      <dsp:nvSpPr>
        <dsp:cNvPr id="0" name=""/>
        <dsp:cNvSpPr/>
      </dsp:nvSpPr>
      <dsp:spPr>
        <a:xfrm>
          <a:off x="5289946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Domingo</a:t>
          </a:r>
        </a:p>
      </dsp:txBody>
      <dsp:txXfrm>
        <a:off x="5289946" y="110117"/>
        <a:ext cx="800695" cy="48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003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461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91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551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398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647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19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vectores examinados hasta ahora se denominan </a:t>
            </a:r>
            <a:r>
              <a:rPr lang="es-ES" dirty="0" err="1"/>
              <a:t>arrays</a:t>
            </a:r>
            <a:r>
              <a:rPr lang="es-ES" dirty="0"/>
              <a:t> unidimensionales y en ellos cada elemento se define o referencia por un índice o subíndice. Estos vectores son elementos de datos escritos en una secuencia. Sin embargo, existen grupos de datos que son representados mejor en forma de tabla o matriz con dos o más subíndices.</a:t>
            </a:r>
          </a:p>
          <a:p>
            <a:endParaRPr lang="es-ES" dirty="0"/>
          </a:p>
          <a:p>
            <a:r>
              <a:rPr lang="es-ES" dirty="0"/>
              <a:t>Un array bidimensional M, también denominado matriz (términos matemáticos) o tabla (términos financieros), se considera que tiene dos dimensiones (una dimensión por cada subíndice) y necesita un valor para cada subíndice para poder identificar un elemento individual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4959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584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406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6BDC-312D-4241-BE69-06250C3166AC}" type="datetimeFigureOut">
              <a:rPr lang="es-AR" smtClean="0"/>
              <a:t>5/4/2022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1717-EF91-4C72-9B52-C015627A9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129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Programación I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8A610B-C2CA-4148-A3DD-41956AA2F133}"/>
              </a:ext>
            </a:extLst>
          </p:cNvPr>
          <p:cNvSpPr txBox="1"/>
          <p:nvPr/>
        </p:nvSpPr>
        <p:spPr>
          <a:xfrm>
            <a:off x="1700185" y="3600420"/>
            <a:ext cx="595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Clase 4 – Matrices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E790B1-01A9-4EB0-936C-97179D025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Crear una lista con valores aleatorios del 1 al 100.</a:t>
            </a:r>
          </a:p>
          <a:p>
            <a:r>
              <a:rPr lang="es-AR" dirty="0"/>
              <a:t>Crear una lista a partir de la anterior que solo contenga los valores pares.</a:t>
            </a:r>
          </a:p>
          <a:p>
            <a:r>
              <a:rPr lang="es-AR" dirty="0"/>
              <a:t>Crear una lista a partir de la primera que solo contenga los valores impares.</a:t>
            </a:r>
          </a:p>
          <a:p>
            <a:r>
              <a:rPr lang="es-AR" dirty="0"/>
              <a:t>Crear una lista a partir de la primera que calcule el seno de los valores pares y el coseno de los impares.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BD213C-68C3-4D73-93E9-8F2D2ECF67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10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C45D774-461C-4584-A680-6FC45828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Listas por Compresión - Práctica</a:t>
            </a:r>
          </a:p>
        </p:txBody>
      </p:sp>
    </p:spTree>
    <p:extLst>
      <p:ext uri="{BB962C8B-B14F-4D97-AF65-F5344CB8AC3E}">
        <p14:creationId xmlns:p14="http://schemas.microsoft.com/office/powerpoint/2010/main" val="282143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BD9C2-99EB-4AD5-AA62-9ED7813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5A2E19-8351-40D9-919D-96D4F1DE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73692"/>
            <a:ext cx="7571700" cy="1871776"/>
          </a:xfrm>
        </p:spPr>
        <p:txBody>
          <a:bodyPr/>
          <a:lstStyle/>
          <a:p>
            <a:r>
              <a:rPr lang="es-ES" sz="2000" dirty="0"/>
              <a:t>Se pueden definir </a:t>
            </a:r>
            <a:r>
              <a:rPr lang="es-ES" sz="2000" dirty="0">
                <a:solidFill>
                  <a:schemeClr val="accent1"/>
                </a:solidFill>
              </a:rPr>
              <a:t>tablas</a:t>
            </a:r>
            <a:r>
              <a:rPr lang="es-ES" sz="2000" dirty="0"/>
              <a:t> o </a:t>
            </a:r>
            <a:r>
              <a:rPr lang="es-ES" sz="2000" dirty="0">
                <a:solidFill>
                  <a:schemeClr val="accent1"/>
                </a:solidFill>
              </a:rPr>
              <a:t>matrices</a:t>
            </a:r>
            <a:r>
              <a:rPr lang="es-ES" sz="2000" dirty="0"/>
              <a:t> como arreglos (</a:t>
            </a:r>
            <a:r>
              <a:rPr lang="es-ES" sz="2000" dirty="0" err="1"/>
              <a:t>arrays</a:t>
            </a:r>
            <a:r>
              <a:rPr lang="es-ES" sz="2000" dirty="0"/>
              <a:t>) multidimensionales, cuyos elementos se pueden referenciar por dos, tres o más subíndices. </a:t>
            </a:r>
          </a:p>
          <a:p>
            <a:pPr lvl="1"/>
            <a:r>
              <a:rPr lang="es-ES" sz="2000" dirty="0"/>
              <a:t>Arreglos bidimensionales (2 dimensiones)</a:t>
            </a:r>
          </a:p>
          <a:p>
            <a:pPr lvl="1"/>
            <a:r>
              <a:rPr lang="es-ES" sz="2000" dirty="0"/>
              <a:t>Arreglos multidimensionales (3 o más dimensiones)</a:t>
            </a:r>
          </a:p>
          <a:p>
            <a:endParaRPr lang="es-ES" sz="2000" dirty="0"/>
          </a:p>
          <a:p>
            <a:pPr marL="76200" indent="0">
              <a:buNone/>
            </a:pPr>
            <a:endParaRPr lang="es-AR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36D16-9F7B-442F-A118-BD6130FC6E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11</a:t>
            </a:fld>
            <a:endParaRPr lang="es-AR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FB4B0FC5-E9EC-4CE4-8C9F-735522DF288E}"/>
              </a:ext>
            </a:extLst>
          </p:cNvPr>
          <p:cNvSpPr txBox="1">
            <a:spLocks/>
          </p:cNvSpPr>
          <p:nvPr/>
        </p:nvSpPr>
        <p:spPr>
          <a:xfrm>
            <a:off x="786150" y="2939957"/>
            <a:ext cx="3948220" cy="187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ES" sz="2000" dirty="0"/>
              <a:t>Es una estructura de datos formada por filas y columnas:</a:t>
            </a:r>
          </a:p>
          <a:p>
            <a:endParaRPr lang="es-ES" sz="2000" dirty="0"/>
          </a:p>
          <a:p>
            <a:pPr marL="76200" indent="0">
              <a:buFont typeface="Source Sans Pro"/>
              <a:buNone/>
            </a:pPr>
            <a:endParaRPr lang="es-AR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8557CA-2301-4D35-8CEE-F7A2F824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00" y="3008440"/>
            <a:ext cx="3001220" cy="16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5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BD9C2-99EB-4AD5-AA62-9ED7813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5A2E19-8351-40D9-919D-96D4F1DE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73692"/>
            <a:ext cx="7571700" cy="1871776"/>
          </a:xfrm>
        </p:spPr>
        <p:txBody>
          <a:bodyPr/>
          <a:lstStyle/>
          <a:p>
            <a:r>
              <a:rPr lang="es-ES" sz="2000" dirty="0"/>
              <a:t>Para poder identificar el valor de un determinado elemento de la matriz necesitamos conocer su nro. de fila y su nro. de columna.</a:t>
            </a:r>
          </a:p>
          <a:p>
            <a:r>
              <a:rPr lang="es-ES" sz="2000" dirty="0"/>
              <a:t>En notación estándar, normalmente el </a:t>
            </a:r>
            <a:r>
              <a:rPr lang="es-ES" sz="2000" dirty="0">
                <a:solidFill>
                  <a:srgbClr val="00B050"/>
                </a:solidFill>
              </a:rPr>
              <a:t>primer subíndice </a:t>
            </a:r>
            <a:r>
              <a:rPr lang="es-ES" sz="2000" dirty="0"/>
              <a:t>se refiere a la </a:t>
            </a:r>
            <a:r>
              <a:rPr lang="es-ES" sz="2000" dirty="0">
                <a:solidFill>
                  <a:srgbClr val="00B050"/>
                </a:solidFill>
              </a:rPr>
              <a:t>fila</a:t>
            </a:r>
            <a:r>
              <a:rPr lang="es-ES" sz="2000" dirty="0"/>
              <a:t> del array, mientras que el </a:t>
            </a:r>
            <a:r>
              <a:rPr lang="es-ES" sz="2000" dirty="0">
                <a:solidFill>
                  <a:schemeClr val="accent1"/>
                </a:solidFill>
              </a:rPr>
              <a:t>segundo subíndice </a:t>
            </a:r>
            <a:r>
              <a:rPr lang="es-ES" sz="2000" dirty="0"/>
              <a:t>se refiere a la </a:t>
            </a:r>
            <a:r>
              <a:rPr lang="es-ES" sz="2000" dirty="0">
                <a:solidFill>
                  <a:schemeClr val="accent1"/>
                </a:solidFill>
              </a:rPr>
              <a:t>columna</a:t>
            </a:r>
            <a:r>
              <a:rPr lang="es-ES" sz="2000" dirty="0"/>
              <a:t> del arreglo. </a:t>
            </a:r>
          </a:p>
          <a:p>
            <a:r>
              <a:rPr lang="es-ES" sz="2000" dirty="0"/>
              <a:t>Es decir, B[I, J] es el elemento de B que ocupa la </a:t>
            </a:r>
            <a:r>
              <a:rPr lang="es-ES" sz="2000" dirty="0" err="1"/>
              <a:t>Iª</a:t>
            </a:r>
            <a:r>
              <a:rPr lang="es-ES" sz="2000" dirty="0"/>
              <a:t> fila y la </a:t>
            </a:r>
            <a:r>
              <a:rPr lang="es-ES" sz="2000" dirty="0" err="1"/>
              <a:t>Jª</a:t>
            </a:r>
            <a:r>
              <a:rPr lang="es-ES" sz="2000" dirty="0"/>
              <a:t> columna.</a:t>
            </a:r>
          </a:p>
          <a:p>
            <a:endParaRPr lang="es-ES" sz="2000" dirty="0"/>
          </a:p>
          <a:p>
            <a:pPr marL="76200" indent="0">
              <a:buNone/>
            </a:pPr>
            <a:endParaRPr lang="es-AR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36D16-9F7B-442F-A118-BD6130FC6E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12</a:t>
            </a:fld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D0C397-8B88-4967-A0C9-14945302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10" y="3302873"/>
            <a:ext cx="3389120" cy="15338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54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0BB3-CD3D-4C91-80E5-C7CCF100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1DDC0-4245-4096-ACDD-4B252AD4C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Python no tiene un tipo de dato incorporado para trabajar con matrices, sin embargo podemos tratar la matriz como una </a:t>
            </a:r>
            <a:r>
              <a:rPr lang="es-ES" dirty="0">
                <a:solidFill>
                  <a:schemeClr val="accent1"/>
                </a:solidFill>
              </a:rPr>
              <a:t>lista</a:t>
            </a:r>
            <a:r>
              <a:rPr lang="es-ES" dirty="0"/>
              <a:t> de </a:t>
            </a:r>
            <a:r>
              <a:rPr lang="es-ES" dirty="0">
                <a:solidFill>
                  <a:schemeClr val="accent1"/>
                </a:solidFill>
              </a:rPr>
              <a:t>listas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C55CEF-FDAE-4C8D-8C38-7C09F72CFB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A6A8AFE-6E89-497D-B70E-2D8E4B4E0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76357"/>
              </p:ext>
            </p:extLst>
          </p:nvPr>
        </p:nvGraphicFramePr>
        <p:xfrm>
          <a:off x="2211327" y="3155328"/>
          <a:ext cx="1637944" cy="810486"/>
        </p:xfrm>
        <a:graphic>
          <a:graphicData uri="http://schemas.openxmlformats.org/drawingml/2006/table">
            <a:tbl>
              <a:tblPr firstRow="1" bandRow="1">
                <a:tableStyleId>{6E74B0BC-8218-4BC4-B384-D648047DA537}</a:tableStyleId>
              </a:tblPr>
              <a:tblGrid>
                <a:gridCol w="818972">
                  <a:extLst>
                    <a:ext uri="{9D8B030D-6E8A-4147-A177-3AD203B41FA5}">
                      <a16:colId xmlns:a16="http://schemas.microsoft.com/office/drawing/2014/main" val="2609807979"/>
                    </a:ext>
                  </a:extLst>
                </a:gridCol>
                <a:gridCol w="818972">
                  <a:extLst>
                    <a:ext uri="{9D8B030D-6E8A-4147-A177-3AD203B41FA5}">
                      <a16:colId xmlns:a16="http://schemas.microsoft.com/office/drawing/2014/main" val="2024690520"/>
                    </a:ext>
                  </a:extLst>
                </a:gridCol>
              </a:tblGrid>
              <a:tr h="40524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50473"/>
                  </a:ext>
                </a:extLst>
              </a:tr>
              <a:tr h="40524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8351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BC62B2-5600-49D1-98B1-D2BD9A831742}"/>
              </a:ext>
            </a:extLst>
          </p:cNvPr>
          <p:cNvSpPr txBox="1"/>
          <p:nvPr/>
        </p:nvSpPr>
        <p:spPr>
          <a:xfrm>
            <a:off x="2211327" y="278525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Matriz 2x2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3281BA-5790-409F-8FE3-6CF8569A1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41" y="3332771"/>
            <a:ext cx="2486025" cy="323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3718C7-5332-4182-8F2E-AAC5402C98EA}"/>
              </a:ext>
            </a:extLst>
          </p:cNvPr>
          <p:cNvSpPr txBox="1"/>
          <p:nvPr/>
        </p:nvSpPr>
        <p:spPr>
          <a:xfrm>
            <a:off x="5216697" y="2847551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En Python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3493D76-7E19-4AB2-860A-4561ABC30DA3}"/>
              </a:ext>
            </a:extLst>
          </p:cNvPr>
          <p:cNvSpPr/>
          <p:nvPr/>
        </p:nvSpPr>
        <p:spPr>
          <a:xfrm>
            <a:off x="4378356" y="3322775"/>
            <a:ext cx="324740" cy="34384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0DAF6701-4DD0-4019-9B3A-D0B5FF411960}"/>
              </a:ext>
            </a:extLst>
          </p:cNvPr>
          <p:cNvSpPr/>
          <p:nvPr/>
        </p:nvSpPr>
        <p:spPr>
          <a:xfrm rot="16200000">
            <a:off x="6377746" y="3602369"/>
            <a:ext cx="130196" cy="4286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A10F34C8-E693-4965-B4EF-0DFEDF8966E6}"/>
              </a:ext>
            </a:extLst>
          </p:cNvPr>
          <p:cNvSpPr/>
          <p:nvPr/>
        </p:nvSpPr>
        <p:spPr>
          <a:xfrm rot="16200000">
            <a:off x="7090457" y="3602368"/>
            <a:ext cx="130196" cy="4286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EED40C-7296-428F-BF63-349A0D0A99A9}"/>
              </a:ext>
            </a:extLst>
          </p:cNvPr>
          <p:cNvSpPr txBox="1"/>
          <p:nvPr/>
        </p:nvSpPr>
        <p:spPr>
          <a:xfrm>
            <a:off x="6125289" y="397889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1° fila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0812AE-4BF9-4920-9C88-E3FB9F7A2761}"/>
              </a:ext>
            </a:extLst>
          </p:cNvPr>
          <p:cNvSpPr txBox="1"/>
          <p:nvPr/>
        </p:nvSpPr>
        <p:spPr>
          <a:xfrm>
            <a:off x="6838000" y="397889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2° fila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ECBE0C-E8E5-4495-893E-42D266CDF748}"/>
              </a:ext>
            </a:extLst>
          </p:cNvPr>
          <p:cNvSpPr txBox="1"/>
          <p:nvPr/>
        </p:nvSpPr>
        <p:spPr>
          <a:xfrm>
            <a:off x="5185233" y="4407095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Cada elemento de la lista es otra lista.</a:t>
            </a:r>
          </a:p>
        </p:txBody>
      </p:sp>
    </p:spTree>
    <p:extLst>
      <p:ext uri="{BB962C8B-B14F-4D97-AF65-F5344CB8AC3E}">
        <p14:creationId xmlns:p14="http://schemas.microsoft.com/office/powerpoint/2010/main" val="369856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0BB3-CD3D-4C91-80E5-C7CCF100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1DDC0-4245-4096-ACDD-4B252AD4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2284805"/>
          </a:xfrm>
        </p:spPr>
        <p:txBody>
          <a:bodyPr/>
          <a:lstStyle/>
          <a:p>
            <a:r>
              <a:rPr lang="es-ES" dirty="0"/>
              <a:t>Para acceder a un elemento de la matriz debemos conocer su fila y columna.</a:t>
            </a:r>
          </a:p>
          <a:p>
            <a:r>
              <a:rPr lang="es-ES" dirty="0">
                <a:solidFill>
                  <a:schemeClr val="tx1"/>
                </a:solidFill>
              </a:rPr>
              <a:t>Recordamos que el primer elemento de una lista se encuentra en la posición 0. En las matrices es igual, el primer elemento es [0][0].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C55CEF-FDAE-4C8D-8C38-7C09F72CFB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14</a:t>
            </a:fld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40DAF7-6A22-4678-A29C-B68D24D3DD11}"/>
              </a:ext>
            </a:extLst>
          </p:cNvPr>
          <p:cNvSpPr txBox="1"/>
          <p:nvPr/>
        </p:nvSpPr>
        <p:spPr>
          <a:xfrm>
            <a:off x="4449292" y="3647095"/>
            <a:ext cx="1317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matriz[0][0]</a:t>
            </a:r>
          </a:p>
          <a:p>
            <a:r>
              <a:rPr lang="es-A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matriz[0][1]</a:t>
            </a:r>
          </a:p>
          <a:p>
            <a:r>
              <a:rPr lang="es-A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matriz[1][0]</a:t>
            </a:r>
          </a:p>
          <a:p>
            <a:r>
              <a:rPr lang="es-A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matriz[1][1]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11C849F-98BD-4AD4-B4B3-4DE5993FDBB3}"/>
              </a:ext>
            </a:extLst>
          </p:cNvPr>
          <p:cNvSpPr txBox="1"/>
          <p:nvPr/>
        </p:nvSpPr>
        <p:spPr>
          <a:xfrm>
            <a:off x="6372735" y="3625830"/>
            <a:ext cx="300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r>
              <a:rPr lang="es-AR" sz="18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  <a:p>
            <a:r>
              <a:rPr lang="es-AR" sz="18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  <a:p>
            <a:r>
              <a:rPr lang="es-AR" sz="18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086DF7E5-D9F8-47C9-884E-74F940E3DFB6}"/>
              </a:ext>
            </a:extLst>
          </p:cNvPr>
          <p:cNvSpPr/>
          <p:nvPr/>
        </p:nvSpPr>
        <p:spPr>
          <a:xfrm>
            <a:off x="5870960" y="4042161"/>
            <a:ext cx="239282" cy="205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8" name="Tabla 5">
            <a:extLst>
              <a:ext uri="{FF2B5EF4-FFF2-40B4-BE49-F238E27FC236}">
                <a16:creationId xmlns:a16="http://schemas.microsoft.com/office/drawing/2014/main" id="{DBAA243A-1747-4CE7-AF13-674A3948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7567"/>
              </p:ext>
            </p:extLst>
          </p:nvPr>
        </p:nvGraphicFramePr>
        <p:xfrm>
          <a:off x="1881043" y="3842017"/>
          <a:ext cx="1637944" cy="810486"/>
        </p:xfrm>
        <a:graphic>
          <a:graphicData uri="http://schemas.openxmlformats.org/drawingml/2006/table">
            <a:tbl>
              <a:tblPr firstRow="1" bandRow="1">
                <a:tableStyleId>{6E74B0BC-8218-4BC4-B384-D648047DA537}</a:tableStyleId>
              </a:tblPr>
              <a:tblGrid>
                <a:gridCol w="818972">
                  <a:extLst>
                    <a:ext uri="{9D8B030D-6E8A-4147-A177-3AD203B41FA5}">
                      <a16:colId xmlns:a16="http://schemas.microsoft.com/office/drawing/2014/main" val="2609807979"/>
                    </a:ext>
                  </a:extLst>
                </a:gridCol>
                <a:gridCol w="818972">
                  <a:extLst>
                    <a:ext uri="{9D8B030D-6E8A-4147-A177-3AD203B41FA5}">
                      <a16:colId xmlns:a16="http://schemas.microsoft.com/office/drawing/2014/main" val="2024690520"/>
                    </a:ext>
                  </a:extLst>
                </a:gridCol>
              </a:tblGrid>
              <a:tr h="40524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50473"/>
                  </a:ext>
                </a:extLst>
              </a:tr>
              <a:tr h="40524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83518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9D580FE1-3E1B-49E3-BBE3-0C9F5C642A42}"/>
              </a:ext>
            </a:extLst>
          </p:cNvPr>
          <p:cNvSpPr txBox="1"/>
          <p:nvPr/>
        </p:nvSpPr>
        <p:spPr>
          <a:xfrm>
            <a:off x="1881043" y="3471942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Matriz 2x2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B7CAEDE3-14BB-47E8-B304-9C6D16A28CB6}"/>
              </a:ext>
            </a:extLst>
          </p:cNvPr>
          <p:cNvSpPr/>
          <p:nvPr/>
        </p:nvSpPr>
        <p:spPr>
          <a:xfrm>
            <a:off x="3796433" y="4093435"/>
            <a:ext cx="239282" cy="205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78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9E80F-D35A-48ED-84A9-2DDD66B1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 – Métodos de Creación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2F5E16-EA25-485B-9616-45A29E34D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De forma </a:t>
            </a:r>
            <a:r>
              <a:rPr lang="es-AR" dirty="0">
                <a:solidFill>
                  <a:srgbClr val="00B050"/>
                </a:solidFill>
              </a:rPr>
              <a:t>Estática</a:t>
            </a:r>
            <a:r>
              <a:rPr lang="es-AR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A</a:t>
            </a:r>
            <a:r>
              <a:rPr lang="es-AR" dirty="0"/>
              <a:t>signamos los valores a cada celda teniendo en cuenta las filas y columnas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DFA908-E3A6-459C-A8E3-9F2C00EBEF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15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8A503F-CC6D-4A42-834C-A250ABCD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4" y="3048500"/>
            <a:ext cx="2105025" cy="685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EA61C1-5C7C-4ABA-BFB5-61FFE1545DA1}"/>
              </a:ext>
            </a:extLst>
          </p:cNvPr>
          <p:cNvSpPr txBox="1"/>
          <p:nvPr/>
        </p:nvSpPr>
        <p:spPr>
          <a:xfrm>
            <a:off x="2180146" y="274072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Matriz 3x2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56332B-E3A7-4AC5-8E40-AE2D27C6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83" y="3048500"/>
            <a:ext cx="1952625" cy="685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86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9E80F-D35A-48ED-84A9-2DDD66B1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 – Métodos de Creación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2F5E16-EA25-485B-9616-45A29E34D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000" dirty="0"/>
              <a:t>De forma </a:t>
            </a:r>
            <a:r>
              <a:rPr lang="es-AR" sz="2000" dirty="0">
                <a:solidFill>
                  <a:srgbClr val="00B050"/>
                </a:solidFill>
              </a:rPr>
              <a:t>Dinámica</a:t>
            </a:r>
            <a:r>
              <a:rPr lang="es-AR" sz="20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s-AR" sz="2000" dirty="0">
                <a:solidFill>
                  <a:schemeClr val="tx1"/>
                </a:solidFill>
              </a:rPr>
              <a:t>Dada una cantidad de filas y columnas, podemos crear una matriz.</a:t>
            </a:r>
          </a:p>
          <a:p>
            <a:pPr lvl="1"/>
            <a:r>
              <a:rPr lang="es-AR" sz="2000" dirty="0">
                <a:solidFill>
                  <a:schemeClr val="tx1"/>
                </a:solidFill>
              </a:rPr>
              <a:t>Es necesario inicializar la matriz como una lista vacía.</a:t>
            </a:r>
            <a:endParaRPr lang="es-AR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DFA908-E3A6-459C-A8E3-9F2C00EBEF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16</a:t>
            </a:fld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6EDE376-8346-4FC4-9737-316B8134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684" y="4778265"/>
            <a:ext cx="3067050" cy="304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D90CD7D-6CA8-4712-8537-555B018D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0" y="2803565"/>
            <a:ext cx="2579588" cy="17780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DED297E-18F8-4EBE-B5BE-7BEA50798839}"/>
              </a:ext>
            </a:extLst>
          </p:cNvPr>
          <p:cNvSpPr txBox="1"/>
          <p:nvPr/>
        </p:nvSpPr>
        <p:spPr>
          <a:xfrm>
            <a:off x="4637211" y="360363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1"/>
                </a:solidFill>
              </a:rPr>
              <a:t>=</a:t>
            </a:r>
          </a:p>
        </p:txBody>
      </p: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B2D452D4-5D0C-4095-81FF-1D35EA118B7F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 rot="16200000" flipH="1">
            <a:off x="4055373" y="3800428"/>
            <a:ext cx="196627" cy="1759045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C17C8848-2C22-49B6-A04E-CB5055B7A4C3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5416252" y="4087398"/>
            <a:ext cx="307825" cy="1073909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00673859-975D-4F82-82B7-BB47EA839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957" y="2788791"/>
            <a:ext cx="2797170" cy="14077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F638905C-B460-49A3-A96F-1547544C8F2E}"/>
              </a:ext>
            </a:extLst>
          </p:cNvPr>
          <p:cNvSpPr txBox="1"/>
          <p:nvPr/>
        </p:nvSpPr>
        <p:spPr>
          <a:xfrm>
            <a:off x="7858535" y="2712249"/>
            <a:ext cx="114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/>
              <a:t>Replicando elementos, solo agregamos filas</a:t>
            </a:r>
          </a:p>
        </p:txBody>
      </p:sp>
    </p:spTree>
    <p:extLst>
      <p:ext uri="{BB962C8B-B14F-4D97-AF65-F5344CB8AC3E}">
        <p14:creationId xmlns:p14="http://schemas.microsoft.com/office/powerpoint/2010/main" val="328947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23D8E8-8362-477B-91F7-AC56E1DA9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Con Listas de Comprensión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A8316B-2A82-4468-93B8-09FAC2B821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17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ECFD22-7A8D-4B60-A8BB-10AE2067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Matrices – Métodos de Creación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D3F165-317A-456B-9AA4-40F8D9B3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55" y="1933575"/>
            <a:ext cx="4324350" cy="1276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2DBA3B-F292-4CC4-95CA-D79103CC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115" y="3881800"/>
            <a:ext cx="3695700" cy="2190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342A09BA-C8A3-4A7E-8469-BB750022307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394160" y="2310994"/>
            <a:ext cx="671875" cy="246973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5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29867-1DDD-4D57-ACF9-D96A63F8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 - Práctica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7A7086-899F-49F1-8359-C1234428D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Crear una función “</a:t>
            </a:r>
            <a:r>
              <a:rPr lang="es-AR" dirty="0" err="1"/>
              <a:t>crearMatriz</a:t>
            </a:r>
            <a:r>
              <a:rPr lang="es-AR" dirty="0"/>
              <a:t>” que reciba como argumento la cantidad de filas y columnas y retorne una matriz con el valor 0 (cero) en todas sus celdas.</a:t>
            </a:r>
          </a:p>
          <a:p>
            <a:r>
              <a:rPr lang="es-AR" dirty="0"/>
              <a:t>Crear una matriz de 5x5 con valores aleatorios del 1 al 50.</a:t>
            </a:r>
          </a:p>
          <a:p>
            <a:r>
              <a:rPr lang="es-AR" dirty="0"/>
              <a:t>Crear una matriz de 10x10 que solo contenga números pares del 1 al 100.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B9CA41-2D8E-4C3C-93BD-EE15188AA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125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29867-1DDD-4D57-ACF9-D96A63F8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 - Práctica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7A7086-899F-49F1-8359-C1234428D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Crear una función “</a:t>
            </a:r>
            <a:r>
              <a:rPr lang="es-AR" dirty="0" err="1"/>
              <a:t>imprimirMatriz</a:t>
            </a:r>
            <a:r>
              <a:rPr lang="es-AR" dirty="0"/>
              <a:t>” que reciba como argumento una variable del tipo matriz y muestre la misma en el siguiente formato: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B9CA41-2D8E-4C3C-93BD-EE15188AA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19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41140C-1769-4F90-B3E9-F2BDECB24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266" y="2920962"/>
            <a:ext cx="1583955" cy="10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4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Repaso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Listas por Comprensión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Matrices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Métodos de Creación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Actividades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Bibliografía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ECC80D-96E7-43A4-9E26-EBD1F3BF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Actividades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28A752-7BAE-40CC-9056-4C6C4D1DA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000" dirty="0"/>
              <a:t>Realizar los ejercicios del TP Nro. 3 de la Guía de Trabajos Prácticos de la materia. </a:t>
            </a:r>
          </a:p>
          <a:p>
            <a:pPr marL="7620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5311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326D0-52E5-4B5F-9FF6-79B62A52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1041872"/>
            <a:ext cx="5832600" cy="1159800"/>
          </a:xfrm>
        </p:spPr>
        <p:txBody>
          <a:bodyPr/>
          <a:lstStyle/>
          <a:p>
            <a:r>
              <a:rPr lang="es-AR" dirty="0"/>
              <a:t>Bibliografía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2B4EE-62FC-4569-9801-9DF3512C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025" y="2283091"/>
            <a:ext cx="7024538" cy="784800"/>
          </a:xfrm>
        </p:spPr>
        <p:txBody>
          <a:bodyPr/>
          <a:lstStyle/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dirty="0"/>
              <a:t>Fundamentos de Programación, Luis </a:t>
            </a:r>
            <a:r>
              <a:rPr lang="es-AR" dirty="0" err="1"/>
              <a:t>Goyanes</a:t>
            </a:r>
            <a:r>
              <a:rPr lang="es-AR" dirty="0"/>
              <a:t> Aguilar, Capítulo 1.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dirty="0"/>
              <a:t>Guía de Estudio, Fundamentos de Programación UADE.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dirty="0"/>
              <a:t>Apuntes de Clase UADE, Verónica </a:t>
            </a:r>
            <a:r>
              <a:rPr lang="es-AR" dirty="0" err="1"/>
              <a:t>Galatti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35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¿Preguntas?</a:t>
            </a:r>
            <a:endParaRPr sz="6000" b="1" dirty="0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942975" y="1882093"/>
            <a:ext cx="403982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/>
              <a:t>Ing. Elizabeth Pascual</a:t>
            </a:r>
            <a:endParaRPr sz="3200" b="1"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4294967295"/>
          </p:nvPr>
        </p:nvSpPr>
        <p:spPr>
          <a:xfrm>
            <a:off x="942975" y="2485151"/>
            <a:ext cx="49530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Podes enviar un mail a: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epascual@uade.edu.ar</a:t>
            </a:r>
            <a:endParaRPr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6522-38DB-49AA-9522-B2ED219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6B6BAD-A2B9-4856-84FF-7AEA0FE1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</p:spPr>
        <p:txBody>
          <a:bodyPr/>
          <a:lstStyle/>
          <a:p>
            <a:r>
              <a:rPr lang="es-ES" dirty="0"/>
              <a:t>Es una estructura de datos que almacena elementos (por, convención de la materia, del mismo tipo).</a:t>
            </a:r>
          </a:p>
          <a:p>
            <a:r>
              <a:rPr lang="es-ES" dirty="0"/>
              <a:t>La cantidad de elementos es finita.</a:t>
            </a:r>
          </a:p>
          <a:p>
            <a:r>
              <a:rPr lang="es-ES" dirty="0"/>
              <a:t>Para acceder a un elemento determinado se utiliza  lo que denominamos “índice”. El índice es el número de posición relativa desde el comienzo del arreglo. 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4705EE-B80E-4FA2-AE2B-98DE47BEC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</a:t>
            </a:fld>
            <a:endParaRPr lang="es-AR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3178EB6-79F6-4788-ABEC-3DF51B5CA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98896"/>
              </p:ext>
            </p:extLst>
          </p:nvPr>
        </p:nvGraphicFramePr>
        <p:xfrm>
          <a:off x="1593742" y="3964992"/>
          <a:ext cx="6096000" cy="70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BCCE91D6-9F3F-40C7-B3E0-7293BB2EE01F}"/>
              </a:ext>
            </a:extLst>
          </p:cNvPr>
          <p:cNvSpPr/>
          <p:nvPr/>
        </p:nvSpPr>
        <p:spPr>
          <a:xfrm>
            <a:off x="1503336" y="3964992"/>
            <a:ext cx="6284562" cy="70065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7E29E5-D794-457F-87FD-4BB0C0CA0F75}"/>
              </a:ext>
            </a:extLst>
          </p:cNvPr>
          <p:cNvSpPr txBox="1"/>
          <p:nvPr/>
        </p:nvSpPr>
        <p:spPr>
          <a:xfrm>
            <a:off x="5303055" y="3657214"/>
            <a:ext cx="284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Tipo de Dato: </a:t>
            </a:r>
            <a:r>
              <a:rPr lang="es-AR" dirty="0">
                <a:solidFill>
                  <a:srgbClr val="00B0F0"/>
                </a:solidFill>
              </a:rPr>
              <a:t>Texto / Cadena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30AF96-6B62-4FFD-A633-1467996BFD9C}"/>
              </a:ext>
            </a:extLst>
          </p:cNvPr>
          <p:cNvSpPr txBox="1"/>
          <p:nvPr/>
        </p:nvSpPr>
        <p:spPr>
          <a:xfrm>
            <a:off x="786150" y="471616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Índice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9C5398-8BA4-4B18-BAAF-0835A328448F}"/>
              </a:ext>
            </a:extLst>
          </p:cNvPr>
          <p:cNvSpPr txBox="1"/>
          <p:nvPr/>
        </p:nvSpPr>
        <p:spPr>
          <a:xfrm>
            <a:off x="1813302" y="471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8F538F-7AC3-4B9B-9480-5419AF3AA644}"/>
              </a:ext>
            </a:extLst>
          </p:cNvPr>
          <p:cNvSpPr txBox="1"/>
          <p:nvPr/>
        </p:nvSpPr>
        <p:spPr>
          <a:xfrm>
            <a:off x="2694123" y="471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8F16CA3-135E-46E8-AD96-057B32E6EA57}"/>
              </a:ext>
            </a:extLst>
          </p:cNvPr>
          <p:cNvSpPr txBox="1"/>
          <p:nvPr/>
        </p:nvSpPr>
        <p:spPr>
          <a:xfrm>
            <a:off x="3574944" y="471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9D7F96-89EF-4A91-8459-1A4E07D0BA63}"/>
              </a:ext>
            </a:extLst>
          </p:cNvPr>
          <p:cNvSpPr txBox="1"/>
          <p:nvPr/>
        </p:nvSpPr>
        <p:spPr>
          <a:xfrm>
            <a:off x="4500370" y="471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723CC42-1DBF-4295-A1AB-11F8C7FE6469}"/>
              </a:ext>
            </a:extLst>
          </p:cNvPr>
          <p:cNvSpPr txBox="1"/>
          <p:nvPr/>
        </p:nvSpPr>
        <p:spPr>
          <a:xfrm>
            <a:off x="5384925" y="471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EE9D64-B39B-4930-BF11-62898841E225}"/>
              </a:ext>
            </a:extLst>
          </p:cNvPr>
          <p:cNvSpPr txBox="1"/>
          <p:nvPr/>
        </p:nvSpPr>
        <p:spPr>
          <a:xfrm>
            <a:off x="6262012" y="471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3545E7-312A-4F0D-82BC-8C1AF8A49693}"/>
              </a:ext>
            </a:extLst>
          </p:cNvPr>
          <p:cNvSpPr txBox="1"/>
          <p:nvPr/>
        </p:nvSpPr>
        <p:spPr>
          <a:xfrm>
            <a:off x="7167883" y="471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7AB1988-1BE8-40AA-9181-C3D09C4CED8C}"/>
              </a:ext>
            </a:extLst>
          </p:cNvPr>
          <p:cNvSpPr txBox="1"/>
          <p:nvPr/>
        </p:nvSpPr>
        <p:spPr>
          <a:xfrm>
            <a:off x="1434597" y="36572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Lista:</a:t>
            </a:r>
            <a:r>
              <a:rPr lang="es-AR" dirty="0">
                <a:solidFill>
                  <a:srgbClr val="00B0F0"/>
                </a:solidFill>
              </a:rPr>
              <a:t> </a:t>
            </a:r>
            <a:r>
              <a:rPr lang="es-AR" dirty="0" err="1">
                <a:solidFill>
                  <a:srgbClr val="00B0F0"/>
                </a:solidFill>
              </a:rPr>
              <a:t>diasDeLaSemana</a:t>
            </a:r>
            <a:endParaRPr lang="es-A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50CAD-A01C-446C-A745-06FA33B9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F13C64-BD82-4616-ABA0-7B68C81B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3711952"/>
          </a:xfrm>
        </p:spPr>
        <p:txBody>
          <a:bodyPr/>
          <a:lstStyle/>
          <a:p>
            <a:r>
              <a:rPr lang="es-AR" dirty="0"/>
              <a:t>En Python podemos aplicar operaciones propias del lenguaje a  una variable del tipo lista:</a:t>
            </a:r>
          </a:p>
          <a:p>
            <a:pPr lvl="1"/>
            <a:r>
              <a:rPr lang="es-AR" dirty="0" err="1"/>
              <a:t>len</a:t>
            </a:r>
            <a:r>
              <a:rPr lang="es-AR" dirty="0"/>
              <a:t>, </a:t>
            </a:r>
            <a:r>
              <a:rPr lang="es-AR" dirty="0" err="1"/>
              <a:t>max</a:t>
            </a:r>
            <a:r>
              <a:rPr lang="es-AR" dirty="0"/>
              <a:t>, min, sum…</a:t>
            </a:r>
          </a:p>
          <a:p>
            <a:r>
              <a:rPr lang="es-AR" dirty="0"/>
              <a:t>También podemos aplicar métodos cuando tratamos a una lista como un objeto:</a:t>
            </a:r>
          </a:p>
          <a:p>
            <a:pPr lvl="1"/>
            <a:r>
              <a:rPr lang="es-AR" dirty="0" err="1"/>
              <a:t>append</a:t>
            </a:r>
            <a:r>
              <a:rPr lang="es-AR" dirty="0"/>
              <a:t>, pop, </a:t>
            </a:r>
            <a:r>
              <a:rPr lang="es-AR" dirty="0" err="1"/>
              <a:t>remove</a:t>
            </a:r>
            <a:r>
              <a:rPr lang="es-AR" dirty="0"/>
              <a:t>…</a:t>
            </a:r>
          </a:p>
          <a:p>
            <a:r>
              <a:rPr lang="es-AR" dirty="0"/>
              <a:t>Hay diversas formas de crear una lista a partir de otra, por ejemplo, utilizando los cortes o rebanadas [</a:t>
            </a:r>
            <a:r>
              <a:rPr lang="es-AR" dirty="0" err="1"/>
              <a:t>inicio:fin</a:t>
            </a:r>
            <a:r>
              <a:rPr lang="es-AR" dirty="0"/>
              <a:t> ], por comprensión, por replicación.</a:t>
            </a:r>
          </a:p>
          <a:p>
            <a:pPr lvl="1"/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D7609D-E18F-442C-A940-6E79D701FA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2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BDE83-0272-481A-B172-32B0E106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- Replicación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A8EC21-497F-4A77-8CFD-5F8344155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operador </a:t>
            </a:r>
            <a:r>
              <a:rPr lang="es-AR" dirty="0">
                <a:solidFill>
                  <a:schemeClr val="tx1"/>
                </a:solidFill>
              </a:rPr>
              <a:t>“</a:t>
            </a:r>
            <a:r>
              <a:rPr lang="es-AR" dirty="0">
                <a:solidFill>
                  <a:srgbClr val="92D050"/>
                </a:solidFill>
              </a:rPr>
              <a:t>*</a:t>
            </a:r>
            <a:r>
              <a:rPr lang="es-AR" dirty="0">
                <a:solidFill>
                  <a:schemeClr val="tx1"/>
                </a:solidFill>
              </a:rPr>
              <a:t>” permite replicar los elementos de una lista para obtener otra, agregando al final tantas veces se indique.</a:t>
            </a:r>
          </a:p>
          <a:p>
            <a:r>
              <a:rPr lang="es-AR" dirty="0">
                <a:solidFill>
                  <a:schemeClr val="tx1"/>
                </a:solidFill>
              </a:rPr>
              <a:t>Ejemplo: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DB377B-C622-4B70-B099-82C4D8E4A4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C14594-C902-431F-9213-BFA1F3FE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90" y="3376975"/>
            <a:ext cx="1771650" cy="504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A626A8-CD14-4747-902B-24CF3430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45" y="3467462"/>
            <a:ext cx="1752600" cy="323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796F853-3FE4-4DC8-A136-77297F88D93F}"/>
              </a:ext>
            </a:extLst>
          </p:cNvPr>
          <p:cNvSpPr/>
          <p:nvPr/>
        </p:nvSpPr>
        <p:spPr>
          <a:xfrm>
            <a:off x="4566290" y="3495725"/>
            <a:ext cx="324740" cy="3438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B76F2AC-1FA6-41DB-8568-60FCD49AC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727" y="4132780"/>
            <a:ext cx="1704975" cy="4953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5D0AD58-D42D-4C6D-813F-637BADA9BAF0}"/>
              </a:ext>
            </a:extLst>
          </p:cNvPr>
          <p:cNvSpPr/>
          <p:nvPr/>
        </p:nvSpPr>
        <p:spPr>
          <a:xfrm>
            <a:off x="4549664" y="4208509"/>
            <a:ext cx="324740" cy="3438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BB5764-D0EC-4EB6-B399-8B62FE21D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145" y="4208509"/>
            <a:ext cx="219075" cy="209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B1CE4D0-9DD4-410A-A29A-76C7C899BBEC}"/>
              </a:ext>
            </a:extLst>
          </p:cNvPr>
          <p:cNvSpPr txBox="1"/>
          <p:nvPr/>
        </p:nvSpPr>
        <p:spPr>
          <a:xfrm>
            <a:off x="5785503" y="4136758"/>
            <a:ext cx="2700534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i="1" dirty="0"/>
              <a:t>Ojo con la replica de 0, nos devuelve una lista vacía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3E208E3-46FC-4761-88A0-DAF5CA1B3CE0}"/>
              </a:ext>
            </a:extLst>
          </p:cNvPr>
          <p:cNvSpPr txBox="1"/>
          <p:nvPr/>
        </p:nvSpPr>
        <p:spPr>
          <a:xfrm>
            <a:off x="3872701" y="2930636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Duplicamos la lista</a:t>
            </a:r>
          </a:p>
        </p:txBody>
      </p:sp>
    </p:spTree>
    <p:extLst>
      <p:ext uri="{BB962C8B-B14F-4D97-AF65-F5344CB8AC3E}">
        <p14:creationId xmlns:p14="http://schemas.microsoft.com/office/powerpoint/2010/main" val="257428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973E3-818C-42A4-AF37-DE0DE75B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por Compresión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3DE8A-D93D-43D1-8593-6230F0D9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990852"/>
            <a:ext cx="7571700" cy="3573600"/>
          </a:xfrm>
        </p:spPr>
        <p:txBody>
          <a:bodyPr/>
          <a:lstStyle/>
          <a:p>
            <a:r>
              <a:rPr lang="es-AR" sz="1800" dirty="0"/>
              <a:t>Obtenemos otra lista aplicando una expresión o función matemática a cada uno de los valores de la lista.</a:t>
            </a:r>
          </a:p>
          <a:p>
            <a:endParaRPr lang="es-AR" sz="1800" dirty="0"/>
          </a:p>
          <a:p>
            <a:r>
              <a:rPr lang="es-AR" sz="1800" dirty="0"/>
              <a:t>También podemos incorporar condicionales.</a:t>
            </a:r>
          </a:p>
          <a:p>
            <a:r>
              <a:rPr lang="es-AR" sz="1800" dirty="0"/>
              <a:t>Ejemplo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86F4F-934C-44FD-BA11-D0A606462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B6AD79-20F0-4755-9B86-81E556D4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21" y="2865717"/>
            <a:ext cx="4478886" cy="11814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51A9AA2-83A9-4E34-963B-30A045CD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15" y="4187069"/>
            <a:ext cx="4837898" cy="810771"/>
          </a:xfrm>
          <a:prstGeom prst="rect">
            <a:avLst/>
          </a:prstGeom>
          <a:ln w="3175">
            <a:solidFill>
              <a:srgbClr val="00B050"/>
            </a:solidFill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DE04F7A-2CA7-4D48-A5C7-3DA3DF2B4E2F}"/>
              </a:ext>
            </a:extLst>
          </p:cNvPr>
          <p:cNvSpPr/>
          <p:nvPr/>
        </p:nvSpPr>
        <p:spPr>
          <a:xfrm rot="5400000">
            <a:off x="1528692" y="3884531"/>
            <a:ext cx="324740" cy="34384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B00EE9D-1A26-4E90-A9EF-C1D8E58A5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200" y="3539345"/>
            <a:ext cx="638175" cy="228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3760E2E-F86E-4751-8A99-BE234B83CF68}"/>
              </a:ext>
            </a:extLst>
          </p:cNvPr>
          <p:cNvSpPr txBox="1"/>
          <p:nvPr/>
        </p:nvSpPr>
        <p:spPr>
          <a:xfrm>
            <a:off x="6805825" y="2491595"/>
            <a:ext cx="200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/>
              <a:t>El resultado es el mismo, se simplifica y reducen las líneas de código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A8B9A682-FB52-4329-BDF7-BC6C5905B24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772507" y="3456436"/>
            <a:ext cx="1146693" cy="191958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EC5C8A77-394C-4D1D-B6D3-4060E4AEC368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6128313" y="3767945"/>
            <a:ext cx="1109975" cy="824510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B6B9840B-2A82-435E-A685-6FAE3E6CF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019" y="1715225"/>
            <a:ext cx="3859806" cy="3550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45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973E3-818C-42A4-AF37-DE0DE75B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por Compresión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3DE8A-D93D-43D1-8593-6230F0D91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800" dirty="0"/>
              <a:t>También podemos incorporar condicionales o alternativas dobles (</a:t>
            </a:r>
            <a:r>
              <a:rPr lang="es-AR" sz="1800" dirty="0" err="1"/>
              <a:t>if</a:t>
            </a:r>
            <a:r>
              <a:rPr lang="es-AR" sz="1800" dirty="0"/>
              <a:t> … </a:t>
            </a:r>
            <a:r>
              <a:rPr lang="es-AR" sz="1800" dirty="0" err="1"/>
              <a:t>else</a:t>
            </a:r>
            <a:r>
              <a:rPr lang="es-AR" sz="1800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86F4F-934C-44FD-BA11-D0A606462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</a:t>
            </a:fld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2E868A9B-6762-4498-8B01-3360B0C184F2}"/>
              </a:ext>
            </a:extLst>
          </p:cNvPr>
          <p:cNvSpPr/>
          <p:nvPr/>
        </p:nvSpPr>
        <p:spPr>
          <a:xfrm rot="5400000">
            <a:off x="4581550" y="3464395"/>
            <a:ext cx="324740" cy="34384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F0A51FA-E71E-4609-AE51-6DE62C2A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6" y="2253080"/>
            <a:ext cx="6153150" cy="1095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40EF92D-5F7B-446D-A657-8718C4A2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97" y="3924176"/>
            <a:ext cx="2153290" cy="2738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12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973E3-818C-42A4-AF37-DE0DE75B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por Compresión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3DE8A-D93D-43D1-8593-6230F0D91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000" dirty="0"/>
              <a:t>En el valor a agregar, también podemos pedir que se ingresen los valores por teclado.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86F4F-934C-44FD-BA11-D0A606462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</a:t>
            </a:fld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2E868A9B-6762-4498-8B01-3360B0C184F2}"/>
              </a:ext>
            </a:extLst>
          </p:cNvPr>
          <p:cNvSpPr/>
          <p:nvPr/>
        </p:nvSpPr>
        <p:spPr>
          <a:xfrm rot="5400000">
            <a:off x="4753467" y="3145440"/>
            <a:ext cx="324740" cy="34384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6BEB25-0ECF-4C56-B71F-F29F875B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76" y="3605220"/>
            <a:ext cx="1685925" cy="1028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805880-FBD5-4042-90A6-576C43DC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928" y="2153150"/>
            <a:ext cx="5895975" cy="895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38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973E3-818C-42A4-AF37-DE0DE75B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por Compresión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3DE8A-D93D-43D1-8593-6230F0D91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000" dirty="0"/>
              <a:t>En el valor a agregar, también podemos utilizar alguna función disponible en el lenguaje, como por ejemplo </a:t>
            </a:r>
            <a:r>
              <a:rPr lang="es-AR" sz="2000" dirty="0" err="1">
                <a:solidFill>
                  <a:srgbClr val="92D050"/>
                </a:solidFill>
              </a:rPr>
              <a:t>randint</a:t>
            </a:r>
            <a:r>
              <a:rPr lang="es-AR" sz="20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86F4F-934C-44FD-BA11-D0A606462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</a:t>
            </a:fld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2E868A9B-6762-4498-8B01-3360B0C184F2}"/>
              </a:ext>
            </a:extLst>
          </p:cNvPr>
          <p:cNvSpPr/>
          <p:nvPr/>
        </p:nvSpPr>
        <p:spPr>
          <a:xfrm rot="5400000">
            <a:off x="4753464" y="3157179"/>
            <a:ext cx="324740" cy="34384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CF70AF-CC19-429B-A898-EEAC65980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21" y="2294359"/>
            <a:ext cx="4467225" cy="8096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95D78AE-CB17-4C23-BC37-C006675C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149" y="3616959"/>
            <a:ext cx="3381375" cy="200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6159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234C4670F3074D966767620FF545C3" ma:contentTypeVersion="3" ma:contentTypeDescription="Crear nuevo documento." ma:contentTypeScope="" ma:versionID="7eefe19ee23677fb8893b828e27bf06d">
  <xsd:schema xmlns:xsd="http://www.w3.org/2001/XMLSchema" xmlns:xs="http://www.w3.org/2001/XMLSchema" xmlns:p="http://schemas.microsoft.com/office/2006/metadata/properties" xmlns:ns2="9839c4b2-ebd8-4bd0-ac7c-700494ce01ab" targetNamespace="http://schemas.microsoft.com/office/2006/metadata/properties" ma:root="true" ma:fieldsID="5433d6aa16ca3b053ef76b86e7777f91" ns2:_="">
    <xsd:import namespace="9839c4b2-ebd8-4bd0-ac7c-700494ce0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9c4b2-ebd8-4bd0-ac7c-700494ce01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E121D7-3C9D-4EB8-8FC4-74AF319893A9}"/>
</file>

<file path=customXml/itemProps2.xml><?xml version="1.0" encoding="utf-8"?>
<ds:datastoreItem xmlns:ds="http://schemas.openxmlformats.org/officeDocument/2006/customXml" ds:itemID="{B5ED5663-88FA-4EC3-87E3-E019C62CCB01}"/>
</file>

<file path=customXml/itemProps3.xml><?xml version="1.0" encoding="utf-8"?>
<ds:datastoreItem xmlns:ds="http://schemas.openxmlformats.org/officeDocument/2006/customXml" ds:itemID="{C17EA626-39F9-40F3-8F74-F78946BAD543}"/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996</Words>
  <Application>Microsoft Office PowerPoint</Application>
  <PresentationFormat>Presentación en pantalla (16:9)</PresentationFormat>
  <Paragraphs>144</Paragraphs>
  <Slides>22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Source Sans Pro</vt:lpstr>
      <vt:lpstr>Roboto Slab</vt:lpstr>
      <vt:lpstr>Cordelia template</vt:lpstr>
      <vt:lpstr>Programación I</vt:lpstr>
      <vt:lpstr>Contenido</vt:lpstr>
      <vt:lpstr>Listas</vt:lpstr>
      <vt:lpstr>Listas</vt:lpstr>
      <vt:lpstr>Listas - Replicación</vt:lpstr>
      <vt:lpstr>Listas por Compresión</vt:lpstr>
      <vt:lpstr>Listas por Compresión</vt:lpstr>
      <vt:lpstr>Listas por Compresión</vt:lpstr>
      <vt:lpstr>Listas por Compresión</vt:lpstr>
      <vt:lpstr>Listas por Compresión - Práctica</vt:lpstr>
      <vt:lpstr>Matrices</vt:lpstr>
      <vt:lpstr>Matrices</vt:lpstr>
      <vt:lpstr>Matrices</vt:lpstr>
      <vt:lpstr>Matrices</vt:lpstr>
      <vt:lpstr>Matrices – Métodos de Creación</vt:lpstr>
      <vt:lpstr>Matrices – Métodos de Creación</vt:lpstr>
      <vt:lpstr>Matrices – Métodos de Creación</vt:lpstr>
      <vt:lpstr>Matrices - Práctica</vt:lpstr>
      <vt:lpstr>Matrices - Práctica</vt:lpstr>
      <vt:lpstr>Actividades</vt:lpstr>
      <vt:lpstr>Bibliografía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Informática</dc:title>
  <cp:lastModifiedBy>Elizabeth Pascual</cp:lastModifiedBy>
  <cp:revision>119</cp:revision>
  <dcterms:modified xsi:type="dcterms:W3CDTF">2022-04-05T17:37:24Z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0x010100BA234C4670F3074D966767620FF545C3</vt:lpwstr>
  </property>
</Properties>
</file>