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6"/>
  </p:notesMasterIdLst>
  <p:sldIdLst>
    <p:sldId id="256" r:id="rId5"/>
    <p:sldId id="261" r:id="rId6"/>
    <p:sldId id="290" r:id="rId7"/>
    <p:sldId id="344" r:id="rId8"/>
    <p:sldId id="345" r:id="rId9"/>
    <p:sldId id="346" r:id="rId10"/>
    <p:sldId id="348" r:id="rId11"/>
    <p:sldId id="347" r:id="rId12"/>
    <p:sldId id="349" r:id="rId13"/>
    <p:sldId id="350" r:id="rId14"/>
    <p:sldId id="357" r:id="rId15"/>
    <p:sldId id="351" r:id="rId16"/>
    <p:sldId id="352" r:id="rId17"/>
    <p:sldId id="353" r:id="rId18"/>
    <p:sldId id="354" r:id="rId19"/>
    <p:sldId id="358" r:id="rId20"/>
    <p:sldId id="355" r:id="rId21"/>
    <p:sldId id="356" r:id="rId22"/>
    <p:sldId id="313" r:id="rId23"/>
    <p:sldId id="307" r:id="rId24"/>
    <p:sldId id="280" r:id="rId25"/>
  </p:sldIdLst>
  <p:sldSz cx="9144000" cy="5143500" type="screen16x9"/>
  <p:notesSz cx="6858000" cy="9144000"/>
  <p:embeddedFontLst>
    <p:embeddedFont>
      <p:font typeface="Source Sans Pro" panose="020B060402020202020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79" autoAdjust="0"/>
  </p:normalViewPr>
  <p:slideViewPr>
    <p:cSldViewPr snapToGrid="0">
      <p:cViewPr varScale="1">
        <p:scale>
          <a:sx n="80" d="100"/>
          <a:sy n="8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BF103-00F9-40E2-84D2-37F85C7FE9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D165DF0-2056-41D1-9D43-E27ACB827D87}">
      <dgm:prSet phldrT="[Texto]"/>
      <dgm:spPr/>
      <dgm:t>
        <a:bodyPr/>
        <a:lstStyle/>
        <a:p>
          <a:r>
            <a:rPr lang="es-AR" dirty="0"/>
            <a:t>Sintaxis</a:t>
          </a:r>
        </a:p>
      </dgm:t>
    </dgm:pt>
    <dgm:pt modelId="{14FEEC01-FDAA-4E41-A40D-C23B18E82917}" type="parTrans" cxnId="{B1608D36-609F-4248-BD03-6ED5E32888F1}">
      <dgm:prSet/>
      <dgm:spPr/>
      <dgm:t>
        <a:bodyPr/>
        <a:lstStyle/>
        <a:p>
          <a:endParaRPr lang="es-AR"/>
        </a:p>
      </dgm:t>
    </dgm:pt>
    <dgm:pt modelId="{1A18C98C-4F4E-4DC7-900C-255706B8A049}" type="sibTrans" cxnId="{B1608D36-609F-4248-BD03-6ED5E32888F1}">
      <dgm:prSet/>
      <dgm:spPr/>
      <dgm:t>
        <a:bodyPr/>
        <a:lstStyle/>
        <a:p>
          <a:endParaRPr lang="es-AR"/>
        </a:p>
      </dgm:t>
    </dgm:pt>
    <dgm:pt modelId="{06D76B39-6A9F-4DFA-A35D-9B04E09C09FA}">
      <dgm:prSet phldrT="[Texto]"/>
      <dgm:spPr/>
      <dgm:t>
        <a:bodyPr/>
        <a:lstStyle/>
        <a:p>
          <a:r>
            <a:rPr lang="es-AR" dirty="0"/>
            <a:t>Nombre</a:t>
          </a:r>
        </a:p>
      </dgm:t>
    </dgm:pt>
    <dgm:pt modelId="{9BA86FBE-0659-4407-8378-DA96D4CDC4B4}" type="parTrans" cxnId="{17725A2F-D8EB-4F3F-AF60-DE502E48B88B}">
      <dgm:prSet/>
      <dgm:spPr/>
      <dgm:t>
        <a:bodyPr/>
        <a:lstStyle/>
        <a:p>
          <a:endParaRPr lang="es-AR"/>
        </a:p>
      </dgm:t>
    </dgm:pt>
    <dgm:pt modelId="{02FD7377-319B-4EFF-A7F1-8BA1F2EA92A3}" type="sibTrans" cxnId="{17725A2F-D8EB-4F3F-AF60-DE502E48B88B}">
      <dgm:prSet/>
      <dgm:spPr/>
      <dgm:t>
        <a:bodyPr/>
        <a:lstStyle/>
        <a:p>
          <a:endParaRPr lang="es-AR"/>
        </a:p>
      </dgm:t>
    </dgm:pt>
    <dgm:pt modelId="{CB093CF7-5EDA-4E10-8A74-3118316256D8}">
      <dgm:prSet phldrT="[Texto]"/>
      <dgm:spPr/>
      <dgm:t>
        <a:bodyPr/>
        <a:lstStyle/>
        <a:p>
          <a:r>
            <a:rPr lang="es-AR" dirty="0"/>
            <a:t>Semántica</a:t>
          </a:r>
        </a:p>
      </dgm:t>
    </dgm:pt>
    <dgm:pt modelId="{35F7E931-D624-4375-9538-4AE06AE57534}" type="parTrans" cxnId="{8D0169A4-66CA-4B58-8571-61AC88BBE7C3}">
      <dgm:prSet/>
      <dgm:spPr/>
      <dgm:t>
        <a:bodyPr/>
        <a:lstStyle/>
        <a:p>
          <a:endParaRPr lang="es-AR"/>
        </a:p>
      </dgm:t>
    </dgm:pt>
    <dgm:pt modelId="{4CB94DDC-85B6-490E-AE3E-77B0FE03577F}" type="sibTrans" cxnId="{8D0169A4-66CA-4B58-8571-61AC88BBE7C3}">
      <dgm:prSet/>
      <dgm:spPr/>
      <dgm:t>
        <a:bodyPr/>
        <a:lstStyle/>
        <a:p>
          <a:endParaRPr lang="es-AR"/>
        </a:p>
      </dgm:t>
    </dgm:pt>
    <dgm:pt modelId="{3467D716-6441-4EA7-991B-BC9FBD749791}" type="pres">
      <dgm:prSet presAssocID="{577BF103-00F9-40E2-84D2-37F85C7FE9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50DE7FE-FEA2-4CC8-BC93-D46F1EE3AA97}" type="pres">
      <dgm:prSet presAssocID="{0D165DF0-2056-41D1-9D43-E27ACB827D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4F53BF-DAF6-46F4-9476-FA8DBD51AD96}" type="pres">
      <dgm:prSet presAssocID="{1A18C98C-4F4E-4DC7-900C-255706B8A049}" presName="sibTrans" presStyleCnt="0"/>
      <dgm:spPr/>
    </dgm:pt>
    <dgm:pt modelId="{25BBEA92-3100-4657-9204-D9D894A5633A}" type="pres">
      <dgm:prSet presAssocID="{06D76B39-6A9F-4DFA-A35D-9B04E09C09F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925734-F72A-4B34-975A-6E029BA465BE}" type="pres">
      <dgm:prSet presAssocID="{02FD7377-319B-4EFF-A7F1-8BA1F2EA92A3}" presName="sibTrans" presStyleCnt="0"/>
      <dgm:spPr/>
    </dgm:pt>
    <dgm:pt modelId="{3EC3EF19-344B-438C-BBE1-1D34E503E31E}" type="pres">
      <dgm:prSet presAssocID="{CB093CF7-5EDA-4E10-8A74-3118316256D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7725A2F-D8EB-4F3F-AF60-DE502E48B88B}" srcId="{577BF103-00F9-40E2-84D2-37F85C7FE96D}" destId="{06D76B39-6A9F-4DFA-A35D-9B04E09C09FA}" srcOrd="1" destOrd="0" parTransId="{9BA86FBE-0659-4407-8378-DA96D4CDC4B4}" sibTransId="{02FD7377-319B-4EFF-A7F1-8BA1F2EA92A3}"/>
    <dgm:cxn modelId="{B1608D36-609F-4248-BD03-6ED5E32888F1}" srcId="{577BF103-00F9-40E2-84D2-37F85C7FE96D}" destId="{0D165DF0-2056-41D1-9D43-E27ACB827D87}" srcOrd="0" destOrd="0" parTransId="{14FEEC01-FDAA-4E41-A40D-C23B18E82917}" sibTransId="{1A18C98C-4F4E-4DC7-900C-255706B8A049}"/>
    <dgm:cxn modelId="{207F8647-6BE3-4950-8358-CF0AA3D85D4E}" type="presOf" srcId="{CB093CF7-5EDA-4E10-8A74-3118316256D8}" destId="{3EC3EF19-344B-438C-BBE1-1D34E503E31E}" srcOrd="0" destOrd="0" presId="urn:microsoft.com/office/officeart/2005/8/layout/default"/>
    <dgm:cxn modelId="{EA45B7DF-8AEB-4772-B992-F50B11367804}" type="presOf" srcId="{577BF103-00F9-40E2-84D2-37F85C7FE96D}" destId="{3467D716-6441-4EA7-991B-BC9FBD749791}" srcOrd="0" destOrd="0" presId="urn:microsoft.com/office/officeart/2005/8/layout/default"/>
    <dgm:cxn modelId="{F97A2333-91B9-41E0-921D-8671FB4226A3}" type="presOf" srcId="{06D76B39-6A9F-4DFA-A35D-9B04E09C09FA}" destId="{25BBEA92-3100-4657-9204-D9D894A5633A}" srcOrd="0" destOrd="0" presId="urn:microsoft.com/office/officeart/2005/8/layout/default"/>
    <dgm:cxn modelId="{30F8B853-6206-47EF-A3D0-5AD28346244F}" type="presOf" srcId="{0D165DF0-2056-41D1-9D43-E27ACB827D87}" destId="{F50DE7FE-FEA2-4CC8-BC93-D46F1EE3AA97}" srcOrd="0" destOrd="0" presId="urn:microsoft.com/office/officeart/2005/8/layout/default"/>
    <dgm:cxn modelId="{8D0169A4-66CA-4B58-8571-61AC88BBE7C3}" srcId="{577BF103-00F9-40E2-84D2-37F85C7FE96D}" destId="{CB093CF7-5EDA-4E10-8A74-3118316256D8}" srcOrd="2" destOrd="0" parTransId="{35F7E931-D624-4375-9538-4AE06AE57534}" sibTransId="{4CB94DDC-85B6-490E-AE3E-77B0FE03577F}"/>
    <dgm:cxn modelId="{EC9726A7-E17D-41E2-B659-2F11C9B13DA8}" type="presParOf" srcId="{3467D716-6441-4EA7-991B-BC9FBD749791}" destId="{F50DE7FE-FEA2-4CC8-BC93-D46F1EE3AA97}" srcOrd="0" destOrd="0" presId="urn:microsoft.com/office/officeart/2005/8/layout/default"/>
    <dgm:cxn modelId="{A8A1461D-EF7E-46B3-9826-33C62A56CE7B}" type="presParOf" srcId="{3467D716-6441-4EA7-991B-BC9FBD749791}" destId="{1B4F53BF-DAF6-46F4-9476-FA8DBD51AD96}" srcOrd="1" destOrd="0" presId="urn:microsoft.com/office/officeart/2005/8/layout/default"/>
    <dgm:cxn modelId="{E33B6CD8-2509-42D8-BCC5-F2D061BB07E8}" type="presParOf" srcId="{3467D716-6441-4EA7-991B-BC9FBD749791}" destId="{25BBEA92-3100-4657-9204-D9D894A5633A}" srcOrd="2" destOrd="0" presId="urn:microsoft.com/office/officeart/2005/8/layout/default"/>
    <dgm:cxn modelId="{A55B8934-F445-446F-AA9F-0DDBCB5E722C}" type="presParOf" srcId="{3467D716-6441-4EA7-991B-BC9FBD749791}" destId="{3B925734-F72A-4B34-975A-6E029BA465BE}" srcOrd="3" destOrd="0" presId="urn:microsoft.com/office/officeart/2005/8/layout/default"/>
    <dgm:cxn modelId="{4BFBE56E-7A91-46F6-A3ED-3FD59DC7B45F}" type="presParOf" srcId="{3467D716-6441-4EA7-991B-BC9FBD749791}" destId="{3EC3EF19-344B-438C-BBE1-1D34E503E31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DE7FE-FEA2-4CC8-BC93-D46F1EE3AA97}">
      <dsp:nvSpPr>
        <dsp:cNvPr id="0" name=""/>
        <dsp:cNvSpPr/>
      </dsp:nvSpPr>
      <dsp:spPr>
        <a:xfrm>
          <a:off x="0" y="22469"/>
          <a:ext cx="1904999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/>
            <a:t>Sintaxis</a:t>
          </a:r>
        </a:p>
      </dsp:txBody>
      <dsp:txXfrm>
        <a:off x="0" y="22469"/>
        <a:ext cx="1904999" cy="1143000"/>
      </dsp:txXfrm>
    </dsp:sp>
    <dsp:sp modelId="{25BBEA92-3100-4657-9204-D9D894A5633A}">
      <dsp:nvSpPr>
        <dsp:cNvPr id="0" name=""/>
        <dsp:cNvSpPr/>
      </dsp:nvSpPr>
      <dsp:spPr>
        <a:xfrm>
          <a:off x="2095500" y="22469"/>
          <a:ext cx="1904999" cy="1143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/>
            <a:t>Nombre</a:t>
          </a:r>
        </a:p>
      </dsp:txBody>
      <dsp:txXfrm>
        <a:off x="2095500" y="22469"/>
        <a:ext cx="1904999" cy="1143000"/>
      </dsp:txXfrm>
    </dsp:sp>
    <dsp:sp modelId="{3EC3EF19-344B-438C-BBE1-1D34E503E31E}">
      <dsp:nvSpPr>
        <dsp:cNvPr id="0" name=""/>
        <dsp:cNvSpPr/>
      </dsp:nvSpPr>
      <dsp:spPr>
        <a:xfrm>
          <a:off x="4191000" y="22469"/>
          <a:ext cx="1904999" cy="1143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/>
            <a:t>Semántica</a:t>
          </a:r>
        </a:p>
      </dsp:txBody>
      <dsp:txXfrm>
        <a:off x="4191000" y="22469"/>
        <a:ext cx="1904999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6BDC-312D-4241-BE69-06250C3166AC}" type="datetimeFigureOut">
              <a:rPr lang="es-AR" smtClean="0"/>
              <a:t>29/4/2022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1717-EF91-4C72-9B52-C015627A9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29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191214" y="197088"/>
            <a:ext cx="8762287" cy="47493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191213" y="197089"/>
            <a:ext cx="8761576" cy="155448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906" y="1152144"/>
            <a:ext cx="5157216" cy="48006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7084314" cy="298323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724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I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8A610B-C2CA-4148-A3DD-41956AA2F133}"/>
              </a:ext>
            </a:extLst>
          </p:cNvPr>
          <p:cNvSpPr txBox="1"/>
          <p:nvPr/>
        </p:nvSpPr>
        <p:spPr>
          <a:xfrm>
            <a:off x="1700185" y="3600420"/>
            <a:ext cx="59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Clase 6 – Excepciones (Tratamiento de Errores)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0D6C-6C73-419C-A4F4-4A2129D1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Excepciones – Bloque </a:t>
            </a:r>
            <a:r>
              <a:rPr lang="es-AR" dirty="0" err="1"/>
              <a:t>finally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E4892-C8A0-4115-B727-C755CB089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523967" cy="1218614"/>
          </a:xfrm>
        </p:spPr>
        <p:txBody>
          <a:bodyPr>
            <a:normAutofit/>
          </a:bodyPr>
          <a:lstStyle/>
          <a:p>
            <a:r>
              <a:rPr lang="es-ES" sz="1200" b="1" dirty="0"/>
              <a:t>Bloque </a:t>
            </a:r>
            <a:r>
              <a:rPr lang="es-ES" sz="1200" b="1" dirty="0" err="1"/>
              <a:t>finally</a:t>
            </a:r>
            <a:endParaRPr lang="es-ES" sz="1200" b="1" dirty="0"/>
          </a:p>
          <a:p>
            <a:r>
              <a:rPr lang="es-ES" sz="1200" dirty="0"/>
              <a:t>Es posible utilizar un bloque </a:t>
            </a:r>
            <a:r>
              <a:rPr lang="es-ES" sz="1200" b="1" dirty="0" err="1">
                <a:solidFill>
                  <a:srgbClr val="C00000"/>
                </a:solidFill>
              </a:rPr>
              <a:t>finally</a:t>
            </a:r>
            <a:r>
              <a:rPr lang="es-ES" sz="1200" dirty="0"/>
              <a:t> que se ejecute al final del código, ocurra o no ocurra un error:</a:t>
            </a:r>
            <a:endParaRPr lang="es-AR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A00BA2-0257-461C-B322-87B6587E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07" y="2834420"/>
            <a:ext cx="4979194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Actividades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AR" sz="2400" dirty="0" smtClean="0"/>
              <a:t>Ingrese las notas de los exámenes parciales (2) de X cantidad de alumnos e informe su promedio. Si ocurre un error al calcular el promedio (por ejemplo, se divide por 0 o se ingresa una letra en nota) informe “Lo siento, ha ingresado un valor incorrecto en alguna de las notas de parcial”, y vuelva a solicitar las notas del alumno. La carga finaliza cuando se ingresa -1 en el nro. de alumno.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6159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0D6C-6C73-419C-A4F4-4A2129D1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Excepciones Múltiples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E4892-C8A0-4115-B727-C755CB089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523967" cy="1218614"/>
          </a:xfrm>
        </p:spPr>
        <p:txBody>
          <a:bodyPr>
            <a:noAutofit/>
          </a:bodyPr>
          <a:lstStyle/>
          <a:p>
            <a:pPr algn="l"/>
            <a:r>
              <a:rPr lang="es-ES" sz="1200" dirty="0"/>
              <a:t>En una misma pieza de código pueden ocurrir muchos errores distintos y quizá nos interese actuar de forma diferente en cada caso. Para esas situaciones algo que podemos hacer es asignar una excepción a una variable y de esta forma es posible analizar el tipo de error que sucede gracias a su identificador:</a:t>
            </a:r>
          </a:p>
          <a:p>
            <a:endParaRPr lang="es-AR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E0727-D12F-47ED-8F54-38B919BD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61" y="2880855"/>
            <a:ext cx="5264944" cy="9644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07E195-54A2-40AF-853E-6209CC4120EC}"/>
              </a:ext>
            </a:extLst>
          </p:cNvPr>
          <p:cNvSpPr txBox="1"/>
          <p:nvPr/>
        </p:nvSpPr>
        <p:spPr>
          <a:xfrm>
            <a:off x="404621" y="3923335"/>
            <a:ext cx="8451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 error tiene un identificador único que curiosamente se corresponde con su tipo de dato. Aprovechándonos de eso podemos mostrar la clase del error utilizando la sintaxis:</a:t>
            </a:r>
            <a:endParaRPr lang="es-A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B274FE-A2CA-4E8D-BAF9-48400CEF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20" y="4353675"/>
            <a:ext cx="1414463" cy="4357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7881014-5130-4E5C-9227-604E13D1F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62" y="4407252"/>
            <a:ext cx="1585913" cy="328613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5CC3581-8696-46D2-9635-7FBA94D9A5F4}"/>
              </a:ext>
            </a:extLst>
          </p:cNvPr>
          <p:cNvSpPr/>
          <p:nvPr/>
        </p:nvSpPr>
        <p:spPr>
          <a:xfrm>
            <a:off x="4157115" y="4462616"/>
            <a:ext cx="184639" cy="2178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4132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1BF6A-7909-4F8C-A842-0FF7252D0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339328" cy="935062"/>
          </a:xfrm>
        </p:spPr>
        <p:txBody>
          <a:bodyPr/>
          <a:lstStyle/>
          <a:p>
            <a:r>
              <a:rPr lang="es-ES" sz="1200" dirty="0"/>
              <a:t>Podemos crear múltiples comprobaciones, siempre que dejemos en último lugar la excepción por defecto </a:t>
            </a:r>
            <a:r>
              <a:rPr lang="es-ES" sz="1200" b="1" dirty="0" err="1">
                <a:solidFill>
                  <a:srgbClr val="C00000"/>
                </a:solidFill>
              </a:rPr>
              <a:t>Excepcion</a:t>
            </a:r>
            <a:r>
              <a:rPr lang="es-ES" sz="1200" dirty="0"/>
              <a:t> que engloba cualquier tipo de error (si la pusiéramos al principio las demás excepciones nunca se ejecutarían):</a:t>
            </a:r>
            <a:endParaRPr lang="es-AR" sz="1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7569622-3C94-4B39-AFD6-A8B3BF16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1152144"/>
            <a:ext cx="5157216" cy="480060"/>
          </a:xfrm>
        </p:spPr>
        <p:txBody>
          <a:bodyPr>
            <a:normAutofit fontScale="90000"/>
          </a:bodyPr>
          <a:lstStyle/>
          <a:p>
            <a:r>
              <a:rPr lang="es-AR" dirty="0"/>
              <a:t>Excepciones Múltiples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A9E302-8B44-4855-8A1E-6D281466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09" y="2571750"/>
            <a:ext cx="4900613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1BF6A-7909-4F8C-A842-0FF7252D0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339328" cy="935062"/>
          </a:xfrm>
        </p:spPr>
        <p:txBody>
          <a:bodyPr>
            <a:normAutofit/>
          </a:bodyPr>
          <a:lstStyle/>
          <a:p>
            <a:r>
              <a:rPr lang="es-ES" sz="1200" dirty="0"/>
              <a:t>En algunas ocasiones quizá nos interesa llamar un error manualmente, con la instrucción </a:t>
            </a:r>
            <a:r>
              <a:rPr lang="es-ES" sz="1200" b="1" dirty="0" err="1">
                <a:solidFill>
                  <a:srgbClr val="C00000"/>
                </a:solidFill>
              </a:rPr>
              <a:t>raise</a:t>
            </a:r>
            <a:r>
              <a:rPr lang="es-ES" sz="1200" dirty="0"/>
              <a:t> podemos lanzar un error manual pasándole el identificador del tipo de excepción que queremos generar.</a:t>
            </a:r>
          </a:p>
          <a:p>
            <a:r>
              <a:rPr lang="es-ES" sz="1200" dirty="0"/>
              <a:t>Luego simplemente podemos añadir un </a:t>
            </a:r>
            <a:r>
              <a:rPr lang="es-ES" sz="1200" b="1" dirty="0" err="1">
                <a:solidFill>
                  <a:srgbClr val="C00000"/>
                </a:solidFill>
              </a:rPr>
              <a:t>except</a:t>
            </a:r>
            <a:r>
              <a:rPr lang="es-ES" sz="1200" dirty="0"/>
              <a:t> para tratar esta excepción que hemos lanzado:</a:t>
            </a:r>
            <a:endParaRPr lang="es-AR" sz="1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7569622-3C94-4B39-AFD6-A8B3BF16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1152144"/>
            <a:ext cx="5157216" cy="480060"/>
          </a:xfrm>
        </p:spPr>
        <p:txBody>
          <a:bodyPr>
            <a:normAutofit fontScale="90000"/>
          </a:bodyPr>
          <a:lstStyle/>
          <a:p>
            <a:r>
              <a:rPr lang="es-AR" dirty="0"/>
              <a:t>Excepciones </a:t>
            </a:r>
            <a:r>
              <a:rPr lang="es-AR" dirty="0" err="1"/>
              <a:t>Raise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42A2C7-E23D-4348-A093-42DA23CF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72" y="2933608"/>
            <a:ext cx="5479256" cy="147875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87B4504-8EC3-4ED6-900D-82864257AD42}"/>
              </a:ext>
            </a:extLst>
          </p:cNvPr>
          <p:cNvSpPr txBox="1"/>
          <p:nvPr/>
        </p:nvSpPr>
        <p:spPr>
          <a:xfrm>
            <a:off x="5885139" y="3004839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/>
              <a:t>Lanzamos una excepción </a:t>
            </a:r>
            <a:r>
              <a:rPr lang="es-AR" sz="1200" i="1" dirty="0" err="1"/>
              <a:t>ValueError</a:t>
            </a:r>
            <a:endParaRPr lang="es-AR" sz="1200" i="1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38A09E6B-0B5E-4EEE-86F4-A6540D0936B9}"/>
              </a:ext>
            </a:extLst>
          </p:cNvPr>
          <p:cNvCxnSpPr>
            <a:cxnSpLocks/>
          </p:cNvCxnSpPr>
          <p:nvPr/>
        </p:nvCxnSpPr>
        <p:spPr>
          <a:xfrm rot="5400000">
            <a:off x="6955884" y="3271600"/>
            <a:ext cx="203218" cy="177526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427D46-0675-450E-9BB2-622E0129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77" y="2571751"/>
            <a:ext cx="4637393" cy="230925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2465C04-46C6-4EDB-9B0D-26D71FF9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1152144"/>
            <a:ext cx="5157216" cy="480060"/>
          </a:xfrm>
        </p:spPr>
        <p:txBody>
          <a:bodyPr>
            <a:normAutofit fontScale="90000"/>
          </a:bodyPr>
          <a:lstStyle/>
          <a:p>
            <a:r>
              <a:rPr lang="es-AR" dirty="0"/>
              <a:t>Excepciones </a:t>
            </a:r>
            <a:r>
              <a:rPr lang="es-AR" dirty="0" err="1"/>
              <a:t>Raise</a:t>
            </a:r>
            <a:endParaRPr lang="es-AR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BFA1CD6-C431-4A4E-BBEB-7B88E59C5F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339328" cy="935062"/>
          </a:xfrm>
        </p:spPr>
        <p:txBody>
          <a:bodyPr>
            <a:normAutofit/>
          </a:bodyPr>
          <a:lstStyle/>
          <a:p>
            <a:r>
              <a:rPr lang="es-ES" sz="1200" dirty="0"/>
              <a:t>En este ejemplo se solicita al programador cree una función para agregar un elemento a una lista, en la misma se deberá verificar que dicho elemento no exista en lista, en ese caso se lanza una excepción y se debe informar al usuario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8356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Actividad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04621" y="1920240"/>
            <a:ext cx="8354367" cy="2983230"/>
          </a:xfrm>
        </p:spPr>
        <p:txBody>
          <a:bodyPr>
            <a:normAutofit/>
          </a:bodyPr>
          <a:lstStyle/>
          <a:p>
            <a:r>
              <a:rPr lang="es-AR" sz="3200" dirty="0" smtClean="0"/>
              <a:t>Crear un programa que verifique si una palabra esta compuesta por al menos 3 vocales, sino es así, mostrar un mensaje que informe al usuario, utilizando bloque try, </a:t>
            </a:r>
            <a:r>
              <a:rPr lang="es-AR" sz="3200" dirty="0" err="1" smtClean="0"/>
              <a:t>except</a:t>
            </a:r>
            <a:r>
              <a:rPr lang="es-AR" sz="3200" dirty="0" smtClean="0"/>
              <a:t> y </a:t>
            </a:r>
            <a:r>
              <a:rPr lang="es-AR" sz="3200" dirty="0" err="1" smtClean="0"/>
              <a:t>raise</a:t>
            </a:r>
            <a:r>
              <a:rPr lang="es-AR" sz="3200" dirty="0" smtClean="0"/>
              <a:t>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1603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465C04-46C6-4EDB-9B0D-26D71FF9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1152144"/>
            <a:ext cx="7573774" cy="480060"/>
          </a:xfrm>
        </p:spPr>
        <p:txBody>
          <a:bodyPr>
            <a:normAutofit fontScale="90000"/>
          </a:bodyPr>
          <a:lstStyle/>
          <a:p>
            <a:r>
              <a:rPr lang="es-AR" dirty="0"/>
              <a:t>Tipo de Excepciones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BFA1CD6-C431-4A4E-BBEB-7B88E59C5F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39"/>
            <a:ext cx="8339328" cy="3036321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s-ES" sz="1200" dirty="0"/>
              <a:t>Los tipos de excepciones más conocidos en Python son: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IndexError</a:t>
            </a:r>
            <a:endParaRPr lang="es-A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NameError</a:t>
            </a:r>
            <a:endParaRPr lang="es-A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ValueError</a:t>
            </a:r>
            <a:endParaRPr lang="es-A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ZeroDivisionError</a:t>
            </a:r>
            <a:endParaRPr lang="es-A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SyntaxError</a:t>
            </a:r>
            <a:endParaRPr lang="es-A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IndentationError</a:t>
            </a:r>
            <a:endParaRPr lang="es-A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TypeError</a:t>
            </a:r>
            <a:endParaRPr lang="es-AR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AR" sz="1200" dirty="0" err="1"/>
              <a:t>AtributeError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520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465C04-46C6-4EDB-9B0D-26D71FF9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1152144"/>
            <a:ext cx="5157216" cy="480060"/>
          </a:xfrm>
        </p:spPr>
        <p:txBody>
          <a:bodyPr>
            <a:normAutofit fontScale="90000"/>
          </a:bodyPr>
          <a:lstStyle/>
          <a:p>
            <a:r>
              <a:rPr lang="es-AR" dirty="0"/>
              <a:t>Crear Excepciones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BFA1CD6-C431-4A4E-BBEB-7B88E59C5F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4808313" cy="935062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s-ES" sz="1200" dirty="0"/>
              <a:t>Se pueden generar nuevos tipos de excepción para utilizar con la instrucción </a:t>
            </a:r>
            <a:r>
              <a:rPr lang="es-ES" sz="1200" dirty="0" err="1"/>
              <a:t>raise</a:t>
            </a:r>
            <a:endParaRPr lang="es-AR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82ED0E-EE06-42D0-9CAD-741B326C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" y="2701291"/>
            <a:ext cx="3952875" cy="1695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6FC322-9E9C-4C51-925F-23DAE1C4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51" y="776130"/>
            <a:ext cx="3526443" cy="4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ECC80D-96E7-43A4-9E26-EBD1F3BF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28A752-7BAE-40CC-9056-4C6C4D1DA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000" dirty="0"/>
              <a:t>Realizar los ejercicios del TP Nro. 5 de la Guía de Trabajos Prácticos de la materia. </a:t>
            </a:r>
          </a:p>
          <a:p>
            <a:pPr marL="7620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531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Tipos de Errores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Excepciones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Excepciones  Múltiples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Excepciones y </a:t>
            </a:r>
            <a:r>
              <a:rPr lang="es-ES" sz="2000" dirty="0" err="1"/>
              <a:t>Raise</a:t>
            </a:r>
            <a:endParaRPr lang="es-ES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Tipos de Excepciones mas Comunes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Crear Excepciones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Actividades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Bibliografía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26D0-52E5-4B5F-9FF6-79B62A52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1041872"/>
            <a:ext cx="5832600" cy="1159800"/>
          </a:xfrm>
        </p:spPr>
        <p:txBody>
          <a:bodyPr/>
          <a:lstStyle/>
          <a:p>
            <a:r>
              <a:rPr lang="es-AR" dirty="0"/>
              <a:t>Bibliografía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2B4EE-62FC-4569-9801-9DF3512C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025" y="2283091"/>
            <a:ext cx="7024538" cy="784800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Fundamentos de Programación, Luis </a:t>
            </a:r>
            <a:r>
              <a:rPr lang="es-AR" sz="2000" dirty="0" err="1"/>
              <a:t>Goyanes</a:t>
            </a:r>
            <a:r>
              <a:rPr lang="es-AR" sz="2000" dirty="0"/>
              <a:t> Aguilar, Capítulo 1.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Guía de Estudio, Fundamentos de Programación UADE.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Apuntes de Clase UADE, Verónica </a:t>
            </a:r>
            <a:r>
              <a:rPr lang="es-AR" sz="2000" dirty="0" err="1"/>
              <a:t>Galatti</a:t>
            </a:r>
            <a:r>
              <a:rPr lang="es-AR" sz="2000" dirty="0"/>
              <a:t>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Python para Principiantes https://uniwebsidad.com/libros/python</a:t>
            </a:r>
          </a:p>
        </p:txBody>
      </p:sp>
    </p:spTree>
    <p:extLst>
      <p:ext uri="{BB962C8B-B14F-4D97-AF65-F5344CB8AC3E}">
        <p14:creationId xmlns:p14="http://schemas.microsoft.com/office/powerpoint/2010/main" val="16583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¿Preguntas?</a:t>
            </a:r>
            <a:endParaRPr sz="6000" b="1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942975" y="1882093"/>
            <a:ext cx="40398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Ing. Elizabeth Pascual</a:t>
            </a:r>
            <a:endParaRPr sz="3200" b="1"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942975" y="2485151"/>
            <a:ext cx="49530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Podes enviar un mail a: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epascual@uade.edu.ar</a:t>
            </a:r>
            <a:endParaRPr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72C678-B2DF-4DC4-BF19-6F0ED074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Tipos de Errores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415D92D-AD8B-4007-BE05-0CDF7FC5B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76" y="1907052"/>
            <a:ext cx="8499875" cy="1423034"/>
          </a:xfrm>
        </p:spPr>
        <p:txBody>
          <a:bodyPr>
            <a:noAutofit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s-ES" sz="1350" dirty="0"/>
              <a:t>En algunas ocasiones nuestros programas pueden fallar ocasionando su detención. Ya sea por errores de sintaxis o de lógica, tenemos que ser capaces de detectar esos momentos y tratarlos debidamente para prevenirlos.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s-ES" sz="1350" dirty="0"/>
              <a:t>En Python podemos distinguir diferentes tipos de errores:</a:t>
            </a:r>
          </a:p>
          <a:p>
            <a:endParaRPr lang="es-AR" sz="135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54A4999-5BCE-4931-8D15-BB159C550264}"/>
              </a:ext>
            </a:extLst>
          </p:cNvPr>
          <p:cNvGraphicFramePr/>
          <p:nvPr/>
        </p:nvGraphicFramePr>
        <p:xfrm>
          <a:off x="1524000" y="3415811"/>
          <a:ext cx="6096000" cy="1187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7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37397-2ABB-4A2A-8FC4-EC1DFA55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Errores de 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807A5-2C8D-4B0D-B09B-E3DAC3516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438242" cy="651510"/>
          </a:xfrm>
        </p:spPr>
        <p:txBody>
          <a:bodyPr>
            <a:noAutofit/>
          </a:bodyPr>
          <a:lstStyle/>
          <a:p>
            <a:pPr algn="l"/>
            <a:r>
              <a:rPr lang="es-ES" sz="1350" dirty="0"/>
              <a:t>Identificados con el código </a:t>
            </a:r>
            <a:r>
              <a:rPr lang="es-ES" sz="1350" b="1" dirty="0" err="1"/>
              <a:t>SyntaxError</a:t>
            </a:r>
            <a:r>
              <a:rPr lang="es-ES" sz="1350" dirty="0"/>
              <a:t>, son los que podemos apreciar repasando el código, por ejemplo al dejarnos de cerrar un paréntesis:</a:t>
            </a:r>
          </a:p>
          <a:p>
            <a:endParaRPr lang="es-AR" sz="135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118ACF-9A7B-432E-8D6C-C981A2FF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78" y="2859786"/>
            <a:ext cx="5386388" cy="1614488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5AE7235D-E165-4EA4-A149-5F48BEE2E0D9}"/>
              </a:ext>
            </a:extLst>
          </p:cNvPr>
          <p:cNvSpPr/>
          <p:nvPr/>
        </p:nvSpPr>
        <p:spPr>
          <a:xfrm>
            <a:off x="4572000" y="3312414"/>
            <a:ext cx="261572" cy="18463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496B3DC-035D-48EB-BBCD-06576298B35C}"/>
              </a:ext>
            </a:extLst>
          </p:cNvPr>
          <p:cNvSpPr/>
          <p:nvPr/>
        </p:nvSpPr>
        <p:spPr>
          <a:xfrm>
            <a:off x="2209068" y="3600450"/>
            <a:ext cx="3339055" cy="2703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1734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37397-2ABB-4A2A-8FC4-EC1DFA55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Errores de Nombre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807A5-2C8D-4B0D-B09B-E3DAC3516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1"/>
            <a:ext cx="8378894" cy="796583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s-ES" sz="1350" dirty="0"/>
              <a:t>Se producen cuando el sistema interpreta que debe ejecutar alguna función, método... pero no lo encuentra definido. Devuelven el código </a:t>
            </a:r>
            <a:r>
              <a:rPr lang="es-ES" sz="1350" b="1" dirty="0" err="1"/>
              <a:t>NameError</a:t>
            </a:r>
            <a:r>
              <a:rPr lang="es-ES" sz="1350" dirty="0"/>
              <a:t>:</a:t>
            </a:r>
          </a:p>
          <a:p>
            <a:endParaRPr lang="es-AR" sz="13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CA0361-75EE-4BAF-B918-3E90FA2B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37" y="2640036"/>
            <a:ext cx="5379244" cy="1607344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5774DF91-691A-4089-A99E-0883C110F3A6}"/>
              </a:ext>
            </a:extLst>
          </p:cNvPr>
          <p:cNvSpPr/>
          <p:nvPr/>
        </p:nvSpPr>
        <p:spPr>
          <a:xfrm>
            <a:off x="4572000" y="3167938"/>
            <a:ext cx="261572" cy="18463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DCBC021-17C7-451D-A6CD-EA4BA1D00DE9}"/>
              </a:ext>
            </a:extLst>
          </p:cNvPr>
          <p:cNvSpPr/>
          <p:nvPr/>
        </p:nvSpPr>
        <p:spPr>
          <a:xfrm>
            <a:off x="2297815" y="3653205"/>
            <a:ext cx="3339055" cy="2703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10DB52-C63B-4C7C-A53A-A35F41C3E024}"/>
              </a:ext>
            </a:extLst>
          </p:cNvPr>
          <p:cNvSpPr txBox="1"/>
          <p:nvPr/>
        </p:nvSpPr>
        <p:spPr>
          <a:xfrm>
            <a:off x="404622" y="4437196"/>
            <a:ext cx="797407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 mayoría de errores sintácticos y de nombre los identifican los editores de código antes de la ejecución, pero existen otros tipos que pasan más desapercibidos.</a:t>
            </a:r>
            <a:endParaRPr lang="es-AR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86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37397-2ABB-4A2A-8FC4-EC1DFA55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Errores de Semántica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807A5-2C8D-4B0D-B09B-E3DAC3516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378894" cy="1462601"/>
          </a:xfrm>
        </p:spPr>
        <p:txBody>
          <a:bodyPr>
            <a:normAutofit/>
          </a:bodyPr>
          <a:lstStyle/>
          <a:p>
            <a:pPr algn="l"/>
            <a:r>
              <a:rPr lang="es-ES" sz="1200" dirty="0"/>
              <a:t>Estos errores son muy difíciles de identificar porque van ligados al sentido del funcionamiento y dependen de la situación. Algunas veces pueden ocurrir y otras no. Generalmente estos errores ocurren en tiempo de ejecución.</a:t>
            </a:r>
          </a:p>
          <a:p>
            <a:pPr algn="l"/>
            <a:r>
              <a:rPr lang="es-ES" sz="1200" dirty="0"/>
              <a:t>La mejor forma de prevenirlos es programando mucho y aprendiendo de tus propios fallos, la experiencia es la clave. Veamos un par de ejemplos:</a:t>
            </a:r>
          </a:p>
          <a:p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4335604-EEB1-4798-82F9-8A65A584A18C}"/>
              </a:ext>
            </a:extLst>
          </p:cNvPr>
          <p:cNvSpPr txBox="1">
            <a:spLocks/>
          </p:cNvSpPr>
          <p:nvPr/>
        </p:nvSpPr>
        <p:spPr>
          <a:xfrm>
            <a:off x="390906" y="3239350"/>
            <a:ext cx="4660275" cy="2146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AutoNum type="arabicPeriod"/>
            </a:pPr>
            <a:r>
              <a:rPr lang="es-ES" sz="1050" b="1" dirty="0"/>
              <a:t>Obtener un elemento de una lista vacía</a:t>
            </a:r>
            <a:r>
              <a:rPr lang="es-ES" sz="1050" dirty="0"/>
              <a:t>, el programa dará fallo de tipo </a:t>
            </a:r>
            <a:r>
              <a:rPr lang="es-ES" sz="1050" b="1" dirty="0" err="1"/>
              <a:t>IndexError</a:t>
            </a:r>
            <a:r>
              <a:rPr lang="es-ES" sz="1050" dirty="0"/>
              <a:t>. Esta situación ocurre sólo durante la ejecución del programa, por lo que los editores no lo detectarán.</a:t>
            </a:r>
          </a:p>
          <a:p>
            <a:pPr marL="0" lvl="1" indent="0">
              <a:buNone/>
            </a:pPr>
            <a:r>
              <a:rPr lang="es-ES" sz="1050" dirty="0">
                <a:latin typeface="+mj-lt"/>
              </a:rPr>
              <a:t>Para prevenir el error deberíamos comprobar que una lista tenga como mínimo un elemento antes de intentar sacarlo, algo factible utilizando la función </a:t>
            </a:r>
            <a:r>
              <a:rPr lang="es-ES" sz="1050" dirty="0" err="1">
                <a:latin typeface="+mj-lt"/>
              </a:rPr>
              <a:t>len</a:t>
            </a:r>
            <a:r>
              <a:rPr lang="es-ES" sz="1050" dirty="0">
                <a:latin typeface="+mj-lt"/>
              </a:rPr>
              <a:t>():</a:t>
            </a:r>
          </a:p>
          <a:p>
            <a:endParaRPr lang="es-AR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0C226C-69EF-4B77-8A32-BB8C8E81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97" y="2997346"/>
            <a:ext cx="3407568" cy="1220060"/>
          </a:xfrm>
          <a:prstGeom prst="rect">
            <a:avLst/>
          </a:prstGeom>
          <a:ln w="3175">
            <a:noFill/>
          </a:ln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A4CDE2AF-96A1-4ADC-A91E-400B571BCFDC}"/>
              </a:ext>
            </a:extLst>
          </p:cNvPr>
          <p:cNvSpPr/>
          <p:nvPr/>
        </p:nvSpPr>
        <p:spPr>
          <a:xfrm>
            <a:off x="5658718" y="3422737"/>
            <a:ext cx="261572" cy="18463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624FAF4-432C-4A94-A3B5-8068C5931163}"/>
              </a:ext>
            </a:extLst>
          </p:cNvPr>
          <p:cNvSpPr/>
          <p:nvPr/>
        </p:nvSpPr>
        <p:spPr>
          <a:xfrm>
            <a:off x="5051181" y="3967482"/>
            <a:ext cx="1976160" cy="2703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43199E7-D681-4DAD-A4B6-D14069DC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13" y="4279173"/>
            <a:ext cx="944348" cy="596678"/>
          </a:xfrm>
          <a:prstGeom prst="rect">
            <a:avLst/>
          </a:prstGeom>
          <a:ln w="3175">
            <a:noFill/>
          </a:ln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8AB47D5-6199-437F-9397-4F11F938C837}"/>
              </a:ext>
            </a:extLst>
          </p:cNvPr>
          <p:cNvSpPr/>
          <p:nvPr/>
        </p:nvSpPr>
        <p:spPr>
          <a:xfrm>
            <a:off x="4879731" y="4459947"/>
            <a:ext cx="171450" cy="19605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3140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37397-2ABB-4A2A-8FC4-EC1DFA55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Errores de Semántica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4335604-EEB1-4798-82F9-8A65A584A18C}"/>
              </a:ext>
            </a:extLst>
          </p:cNvPr>
          <p:cNvSpPr txBox="1">
            <a:spLocks/>
          </p:cNvSpPr>
          <p:nvPr/>
        </p:nvSpPr>
        <p:spPr>
          <a:xfrm>
            <a:off x="404622" y="1903630"/>
            <a:ext cx="8478992" cy="898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050" b="1" dirty="0"/>
              <a:t>2. Lectura de cadena y operación sin conversión a número, </a:t>
            </a:r>
            <a:r>
              <a:rPr lang="es-ES" sz="1050" dirty="0"/>
              <a:t>cuando leemos un valor con la función input(), éste siempre se obtendrá como una cadena de caracteres. Si intentamos operarlo directamente con otros números tendremos un fallo </a:t>
            </a:r>
            <a:r>
              <a:rPr lang="es-ES" sz="1050" b="1" dirty="0" err="1"/>
              <a:t>TypeError</a:t>
            </a:r>
            <a:r>
              <a:rPr lang="es-ES" sz="1050" dirty="0"/>
              <a:t> que tampoco detectan los editores de código:</a:t>
            </a:r>
          </a:p>
          <a:p>
            <a:pPr marL="257175" indent="-257175">
              <a:buAutoNum type="arabicPeriod"/>
            </a:pPr>
            <a:endParaRPr lang="es-ES" sz="1050" dirty="0"/>
          </a:p>
          <a:p>
            <a:r>
              <a:rPr lang="es-ES" sz="825" dirty="0">
                <a:latin typeface="Roboto" panose="02000000000000000000" pitchFamily="2" charset="0"/>
              </a:rPr>
              <a:t>este error se puede prevenir transformando la cadena a entero o flotante:</a:t>
            </a:r>
            <a:endParaRPr lang="es-AR" sz="10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AF8C1FE-73BD-4578-9AC0-E402EA42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1" y="2730320"/>
            <a:ext cx="4201898" cy="1941417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C89A0957-04A0-4F58-865D-395253177608}"/>
              </a:ext>
            </a:extLst>
          </p:cNvPr>
          <p:cNvSpPr/>
          <p:nvPr/>
        </p:nvSpPr>
        <p:spPr>
          <a:xfrm>
            <a:off x="2288049" y="3356795"/>
            <a:ext cx="261572" cy="18463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D78B4AD-92AF-45A0-8C8D-D27D2DF3BFF9}"/>
              </a:ext>
            </a:extLst>
          </p:cNvPr>
          <p:cNvSpPr/>
          <p:nvPr/>
        </p:nvSpPr>
        <p:spPr>
          <a:xfrm>
            <a:off x="404621" y="3971392"/>
            <a:ext cx="1976160" cy="2703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7DDE92E-E1C2-4FC7-A4BF-6289599FC592}"/>
              </a:ext>
            </a:extLst>
          </p:cNvPr>
          <p:cNvSpPr txBox="1"/>
          <p:nvPr/>
        </p:nvSpPr>
        <p:spPr>
          <a:xfrm>
            <a:off x="5024804" y="2687132"/>
            <a:ext cx="3858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Este error se puede prevenir transformando la cadena a entero o flotante:</a:t>
            </a:r>
            <a:endParaRPr lang="es-AR" sz="105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09B63D-B445-47A2-888C-D3F38D44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58" y="3200974"/>
            <a:ext cx="3159821" cy="1208828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E17E8056-F098-49CD-A4E8-44084D4D081A}"/>
              </a:ext>
            </a:extLst>
          </p:cNvPr>
          <p:cNvSpPr/>
          <p:nvPr/>
        </p:nvSpPr>
        <p:spPr>
          <a:xfrm>
            <a:off x="4952268" y="3701028"/>
            <a:ext cx="197827" cy="2703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3A65EAF-11C4-44B2-9CE6-85D41ED19B2A}"/>
              </a:ext>
            </a:extLst>
          </p:cNvPr>
          <p:cNvSpPr txBox="1"/>
          <p:nvPr/>
        </p:nvSpPr>
        <p:spPr>
          <a:xfrm>
            <a:off x="5077557" y="4531227"/>
            <a:ext cx="36618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Sin embargo no siempre se puede prevenir, como cuando se introduce una cadena que no es un número.</a:t>
            </a:r>
            <a:endParaRPr lang="es-AR" sz="105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93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05A33-F133-42A6-9F2A-F791F74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Excepciones – Bloques try / </a:t>
            </a:r>
            <a:r>
              <a:rPr lang="es-AR" dirty="0" err="1"/>
              <a:t>except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97640-4A77-4E83-A9D9-9C10127B65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906" y="1821327"/>
            <a:ext cx="8550344" cy="1886566"/>
          </a:xfrm>
        </p:spPr>
        <p:txBody>
          <a:bodyPr>
            <a:normAutofit/>
          </a:bodyPr>
          <a:lstStyle/>
          <a:p>
            <a:pPr algn="l"/>
            <a:r>
              <a:rPr lang="es-ES" sz="1200" dirty="0"/>
              <a:t>Una </a:t>
            </a:r>
            <a:r>
              <a:rPr lang="es-ES" sz="1200" b="1" dirty="0"/>
              <a:t>excepción</a:t>
            </a:r>
            <a:r>
              <a:rPr lang="es-ES" sz="1200" dirty="0"/>
              <a:t> es un bloque de código excepcional que nos permitirá continuar con la ejecución aunque ocurra un error en nuestro programa.</a:t>
            </a:r>
          </a:p>
          <a:p>
            <a:pPr algn="l"/>
            <a:r>
              <a:rPr lang="es-ES" sz="1200" b="1" dirty="0"/>
              <a:t>Bloques try - </a:t>
            </a:r>
            <a:r>
              <a:rPr lang="es-ES" sz="1200" b="1" dirty="0" err="1"/>
              <a:t>except</a:t>
            </a:r>
            <a:endParaRPr lang="es-ES" sz="1200" b="1" dirty="0"/>
          </a:p>
          <a:p>
            <a:pPr algn="l"/>
            <a:r>
              <a:rPr lang="es-ES" sz="1200" dirty="0"/>
              <a:t>Para prevenir el fallo debemos poner el código propenso a errores en un bloque </a:t>
            </a:r>
            <a:r>
              <a:rPr lang="es-ES" sz="1200" b="1" dirty="0">
                <a:solidFill>
                  <a:srgbClr val="C00000"/>
                </a:solidFill>
              </a:rPr>
              <a:t>try</a:t>
            </a:r>
            <a:r>
              <a:rPr lang="es-ES" sz="1200" dirty="0"/>
              <a:t> y luego encadenar un bloque </a:t>
            </a:r>
            <a:r>
              <a:rPr lang="es-ES" sz="1200" b="1" dirty="0" err="1">
                <a:solidFill>
                  <a:srgbClr val="C00000"/>
                </a:solidFill>
              </a:rPr>
              <a:t>except</a:t>
            </a:r>
            <a:r>
              <a:rPr lang="es-ES" sz="1200" dirty="0"/>
              <a:t> para tratar la situación excepcional mostrando que ha ocurrido un fallo:</a:t>
            </a:r>
          </a:p>
          <a:p>
            <a:pPr algn="l"/>
            <a:endParaRPr lang="es-ES" sz="1200" b="1" dirty="0"/>
          </a:p>
          <a:p>
            <a:endParaRPr lang="es-AR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EDEA6A-9505-4830-9C91-8A24C177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76" y="3707892"/>
            <a:ext cx="4543425" cy="1143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7D83A1-349D-4D13-8767-0DACC2F8F087}"/>
              </a:ext>
            </a:extLst>
          </p:cNvPr>
          <p:cNvSpPr txBox="1"/>
          <p:nvPr/>
        </p:nvSpPr>
        <p:spPr>
          <a:xfrm>
            <a:off x="390906" y="3785586"/>
            <a:ext cx="16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/>
              <a:t>Bloque de sentencias que tienen tratamiento de errores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9E88ED-B64C-4F5D-AC1A-ABBC1674EE7D}"/>
              </a:ext>
            </a:extLst>
          </p:cNvPr>
          <p:cNvSpPr txBox="1"/>
          <p:nvPr/>
        </p:nvSpPr>
        <p:spPr>
          <a:xfrm>
            <a:off x="6769726" y="3701122"/>
            <a:ext cx="226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/>
              <a:t>Bloque de sentencias que se ejecuta únicamente cuando sucede un error dentro del bloque try.</a:t>
            </a: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60B5C43B-2703-4316-8D96-255D308FC02D}"/>
              </a:ext>
            </a:extLst>
          </p:cNvPr>
          <p:cNvCxnSpPr/>
          <p:nvPr/>
        </p:nvCxnSpPr>
        <p:spPr>
          <a:xfrm>
            <a:off x="2156314" y="4105078"/>
            <a:ext cx="731960" cy="1743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F1BB332C-1F88-4DE2-9660-593C2F3A0AF5}"/>
              </a:ext>
            </a:extLst>
          </p:cNvPr>
          <p:cNvCxnSpPr/>
          <p:nvPr/>
        </p:nvCxnSpPr>
        <p:spPr>
          <a:xfrm rot="10800000" flipV="1">
            <a:off x="5967778" y="4105078"/>
            <a:ext cx="801947" cy="510883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0D6C-6C73-419C-A4F4-4A2129D1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Excepciones – Bloque </a:t>
            </a:r>
            <a:r>
              <a:rPr lang="es-AR" dirty="0" err="1"/>
              <a:t>else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E4892-C8A0-4115-B727-C755CB089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622" y="1920240"/>
            <a:ext cx="8523967" cy="1218614"/>
          </a:xfrm>
        </p:spPr>
        <p:txBody>
          <a:bodyPr>
            <a:normAutofit/>
          </a:bodyPr>
          <a:lstStyle/>
          <a:p>
            <a:r>
              <a:rPr lang="es-ES" sz="1200" b="1" dirty="0"/>
              <a:t>Bloque </a:t>
            </a:r>
            <a:r>
              <a:rPr lang="es-ES" sz="1200" b="1" dirty="0" err="1"/>
              <a:t>else</a:t>
            </a:r>
            <a:endParaRPr lang="es-ES" sz="1200" b="1" dirty="0"/>
          </a:p>
          <a:p>
            <a:r>
              <a:rPr lang="es-ES" sz="1200" dirty="0"/>
              <a:t>Es posible encadenar un bloque </a:t>
            </a:r>
            <a:r>
              <a:rPr lang="es-ES" sz="1200" b="1" dirty="0" err="1">
                <a:solidFill>
                  <a:srgbClr val="C00000"/>
                </a:solidFill>
              </a:rPr>
              <a:t>else</a:t>
            </a:r>
            <a:r>
              <a:rPr lang="es-ES" sz="1200" dirty="0"/>
              <a:t> después del </a:t>
            </a:r>
            <a:r>
              <a:rPr lang="es-ES" sz="1200" b="1" dirty="0" err="1">
                <a:solidFill>
                  <a:srgbClr val="C00000"/>
                </a:solidFill>
              </a:rPr>
              <a:t>except</a:t>
            </a:r>
            <a:r>
              <a:rPr lang="es-ES" sz="1200" dirty="0"/>
              <a:t> para comprobar el caso en que todo funcione correctamente (no se ejecuta la excepción).</a:t>
            </a:r>
            <a:endParaRPr lang="es-AR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9919F-E18B-4EA0-8D40-E117347F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25" y="2990209"/>
            <a:ext cx="4922044" cy="15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234C4670F3074D966767620FF545C3" ma:contentTypeVersion="3" ma:contentTypeDescription="Crear nuevo documento." ma:contentTypeScope="" ma:versionID="7eefe19ee23677fb8893b828e27bf06d">
  <xsd:schema xmlns:xsd="http://www.w3.org/2001/XMLSchema" xmlns:xs="http://www.w3.org/2001/XMLSchema" xmlns:p="http://schemas.microsoft.com/office/2006/metadata/properties" xmlns:ns2="9839c4b2-ebd8-4bd0-ac7c-700494ce01ab" targetNamespace="http://schemas.microsoft.com/office/2006/metadata/properties" ma:root="true" ma:fieldsID="5433d6aa16ca3b053ef76b86e7777f91" ns2:_="">
    <xsd:import namespace="9839c4b2-ebd8-4bd0-ac7c-700494ce0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9c4b2-ebd8-4bd0-ac7c-700494ce0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EA88D1-76D0-4B10-AA18-7AB74A44A1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B6D9F3-2806-44E8-9C42-C65A44ECA8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DCFFD-0868-443F-8C17-D0BEF48F1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9c4b2-ebd8-4bd0-ac7c-700494ce01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1014</Words>
  <Application>Microsoft Office PowerPoint</Application>
  <PresentationFormat>Presentación en pantalla (16:9)</PresentationFormat>
  <Paragraphs>85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Source Sans Pro</vt:lpstr>
      <vt:lpstr>Arial</vt:lpstr>
      <vt:lpstr>Wingdings</vt:lpstr>
      <vt:lpstr>Roboto Slab</vt:lpstr>
      <vt:lpstr>Roboto</vt:lpstr>
      <vt:lpstr>Cordelia template</vt:lpstr>
      <vt:lpstr>Programación I</vt:lpstr>
      <vt:lpstr>Contenido</vt:lpstr>
      <vt:lpstr>Tipos de Errores</vt:lpstr>
      <vt:lpstr>Errores de Sintaxis</vt:lpstr>
      <vt:lpstr>Errores de Nombre</vt:lpstr>
      <vt:lpstr>Errores de Semántica</vt:lpstr>
      <vt:lpstr>Errores de Semántica</vt:lpstr>
      <vt:lpstr>Excepciones – Bloques try / except</vt:lpstr>
      <vt:lpstr>Excepciones – Bloque else</vt:lpstr>
      <vt:lpstr>Excepciones – Bloque finally</vt:lpstr>
      <vt:lpstr>Actividades</vt:lpstr>
      <vt:lpstr>Excepciones Múltiples</vt:lpstr>
      <vt:lpstr>Excepciones Múltiples</vt:lpstr>
      <vt:lpstr>Excepciones Raise</vt:lpstr>
      <vt:lpstr>Excepciones Raise</vt:lpstr>
      <vt:lpstr>Actividad</vt:lpstr>
      <vt:lpstr>Tipo de Excepciones</vt:lpstr>
      <vt:lpstr>Crear Excepciones</vt:lpstr>
      <vt:lpstr>Actividades</vt:lpstr>
      <vt:lpstr>Bibliografía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Informática</dc:title>
  <cp:lastModifiedBy>p803</cp:lastModifiedBy>
  <cp:revision>149</cp:revision>
  <dcterms:modified xsi:type="dcterms:W3CDTF">2022-04-29T19:52:46Z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0x010100BA234C4670F3074D966767620FF545C3</vt:lpwstr>
  </property>
</Properties>
</file>