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61" r:id="rId4"/>
    <p:sldId id="262" r:id="rId5"/>
    <p:sldId id="264" r:id="rId6"/>
    <p:sldId id="304" r:id="rId7"/>
    <p:sldId id="275" r:id="rId8"/>
    <p:sldId id="268" r:id="rId9"/>
    <p:sldId id="301" r:id="rId10"/>
    <p:sldId id="300" r:id="rId11"/>
    <p:sldId id="303" r:id="rId12"/>
    <p:sldId id="28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 Slab" panose="020B0604020202020204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46" autoAdjust="0"/>
  </p:normalViewPr>
  <p:slideViewPr>
    <p:cSldViewPr snapToGrid="0">
      <p:cViewPr varScale="1">
        <p:scale>
          <a:sx n="89" d="100"/>
          <a:sy n="89" d="100"/>
        </p:scale>
        <p:origin x="22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576F8-CE86-4788-AA64-FDCC0520C33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237A3A49-E7CD-4AE5-9DCA-FABA0890414B}">
      <dgm:prSet phldrT="[Texto]" custT="1"/>
      <dgm:spPr/>
      <dgm:t>
        <a:bodyPr/>
        <a:lstStyle/>
        <a:p>
          <a:r>
            <a:rPr lang="es-ES" sz="1800" dirty="0"/>
            <a:t>Exposiciones Dialogadas.</a:t>
          </a:r>
          <a:endParaRPr lang="es-AR" sz="1800" dirty="0"/>
        </a:p>
      </dgm:t>
    </dgm:pt>
    <dgm:pt modelId="{EA08044C-F6E4-4169-80DB-C12221C44764}" type="parTrans" cxnId="{DBE50C13-1406-4E52-8CDA-C01F849BCFDE}">
      <dgm:prSet/>
      <dgm:spPr/>
      <dgm:t>
        <a:bodyPr/>
        <a:lstStyle/>
        <a:p>
          <a:endParaRPr lang="es-AR" sz="1800"/>
        </a:p>
      </dgm:t>
    </dgm:pt>
    <dgm:pt modelId="{DF9280EA-33DA-40B1-8633-6A2620ABDDA1}" type="sibTrans" cxnId="{DBE50C13-1406-4E52-8CDA-C01F849BCFDE}">
      <dgm:prSet/>
      <dgm:spPr/>
      <dgm:t>
        <a:bodyPr/>
        <a:lstStyle/>
        <a:p>
          <a:endParaRPr lang="es-AR" sz="1800"/>
        </a:p>
      </dgm:t>
    </dgm:pt>
    <dgm:pt modelId="{00805E87-1ED4-41C7-ABF7-D2615CB74942}">
      <dgm:prSet custT="1"/>
      <dgm:spPr/>
      <dgm:t>
        <a:bodyPr/>
        <a:lstStyle/>
        <a:p>
          <a:r>
            <a:rPr lang="es-ES" sz="1800" dirty="0"/>
            <a:t>Participación Activa del alumnado.</a:t>
          </a:r>
        </a:p>
      </dgm:t>
    </dgm:pt>
    <dgm:pt modelId="{740DFD49-BBDC-4F0D-ABD3-CF899A98FFD5}" type="parTrans" cxnId="{4F911C0C-929E-4369-BA62-B8191961A587}">
      <dgm:prSet/>
      <dgm:spPr/>
      <dgm:t>
        <a:bodyPr/>
        <a:lstStyle/>
        <a:p>
          <a:endParaRPr lang="es-AR" sz="1800"/>
        </a:p>
      </dgm:t>
    </dgm:pt>
    <dgm:pt modelId="{EDEB236A-5715-426E-807E-A9203516F1B4}" type="sibTrans" cxnId="{4F911C0C-929E-4369-BA62-B8191961A587}">
      <dgm:prSet/>
      <dgm:spPr/>
      <dgm:t>
        <a:bodyPr/>
        <a:lstStyle/>
        <a:p>
          <a:endParaRPr lang="es-AR" sz="1800"/>
        </a:p>
      </dgm:t>
    </dgm:pt>
    <dgm:pt modelId="{B89F4F68-C073-45E2-A753-9F0CB7638924}">
      <dgm:prSet custT="1"/>
      <dgm:spPr/>
      <dgm:t>
        <a:bodyPr/>
        <a:lstStyle/>
        <a:p>
          <a:r>
            <a:rPr lang="es-AR" sz="1800" dirty="0"/>
            <a:t>Resolución de Problemas fuera de clase.</a:t>
          </a:r>
        </a:p>
      </dgm:t>
    </dgm:pt>
    <dgm:pt modelId="{FBA7F345-A53E-4455-8FF9-522CFB28886B}" type="parTrans" cxnId="{7BD93ED5-9782-465B-B5C1-A304AAF6F2FD}">
      <dgm:prSet/>
      <dgm:spPr/>
      <dgm:t>
        <a:bodyPr/>
        <a:lstStyle/>
        <a:p>
          <a:endParaRPr lang="es-AR" sz="1800"/>
        </a:p>
      </dgm:t>
    </dgm:pt>
    <dgm:pt modelId="{3D5B134F-90E6-4272-9A09-C0867BB8CC04}" type="sibTrans" cxnId="{7BD93ED5-9782-465B-B5C1-A304AAF6F2FD}">
      <dgm:prSet/>
      <dgm:spPr/>
      <dgm:t>
        <a:bodyPr/>
        <a:lstStyle/>
        <a:p>
          <a:endParaRPr lang="es-AR" sz="1800"/>
        </a:p>
      </dgm:t>
    </dgm:pt>
    <dgm:pt modelId="{603E8A47-C67B-4BC3-AA8E-FB0B7079202D}">
      <dgm:prSet custT="1"/>
      <dgm:spPr/>
      <dgm:t>
        <a:bodyPr/>
        <a:lstStyle/>
        <a:p>
          <a:r>
            <a:rPr lang="es-ES" sz="1800" dirty="0"/>
            <a:t>Resolución de Problemas en clase.</a:t>
          </a:r>
        </a:p>
      </dgm:t>
    </dgm:pt>
    <dgm:pt modelId="{0422D457-0DAB-46EC-B160-D3043B0499B9}" type="parTrans" cxnId="{5C61A431-BBA9-4264-9A9A-443967E98778}">
      <dgm:prSet/>
      <dgm:spPr/>
      <dgm:t>
        <a:bodyPr/>
        <a:lstStyle/>
        <a:p>
          <a:endParaRPr lang="es-AR" sz="1800"/>
        </a:p>
      </dgm:t>
    </dgm:pt>
    <dgm:pt modelId="{C22DD2BC-E6DB-4A84-BBE4-9F22D4A42CF0}" type="sibTrans" cxnId="{5C61A431-BBA9-4264-9A9A-443967E98778}">
      <dgm:prSet/>
      <dgm:spPr/>
      <dgm:t>
        <a:bodyPr/>
        <a:lstStyle/>
        <a:p>
          <a:endParaRPr lang="es-AR" sz="1800"/>
        </a:p>
      </dgm:t>
    </dgm:pt>
    <dgm:pt modelId="{4F5F8CC8-6AE3-4949-87E0-0CDBC84809E1}">
      <dgm:prSet custT="1"/>
      <dgm:spPr/>
      <dgm:t>
        <a:bodyPr/>
        <a:lstStyle/>
        <a:p>
          <a:r>
            <a:rPr lang="es-AR" sz="1800" dirty="0"/>
            <a:t>Ejemplos</a:t>
          </a:r>
        </a:p>
      </dgm:t>
    </dgm:pt>
    <dgm:pt modelId="{D1B4B073-57B8-4A0A-8194-21BA0B3F2FDA}" type="parTrans" cxnId="{03503D46-7BCC-41C2-862A-970C8D8F93A4}">
      <dgm:prSet/>
      <dgm:spPr/>
      <dgm:t>
        <a:bodyPr/>
        <a:lstStyle/>
        <a:p>
          <a:endParaRPr lang="es-AR" sz="1800"/>
        </a:p>
      </dgm:t>
    </dgm:pt>
    <dgm:pt modelId="{807565FA-45AB-4D12-8F89-D625C230090D}" type="sibTrans" cxnId="{03503D46-7BCC-41C2-862A-970C8D8F93A4}">
      <dgm:prSet/>
      <dgm:spPr/>
      <dgm:t>
        <a:bodyPr/>
        <a:lstStyle/>
        <a:p>
          <a:endParaRPr lang="es-AR" sz="1800"/>
        </a:p>
      </dgm:t>
    </dgm:pt>
    <dgm:pt modelId="{1A12CA57-CF0A-448C-8118-0E41097932D7}" type="pres">
      <dgm:prSet presAssocID="{FE7576F8-CE86-4788-AA64-FDCC0520C337}" presName="diagram" presStyleCnt="0">
        <dgm:presLayoutVars>
          <dgm:dir/>
          <dgm:resizeHandles val="exact"/>
        </dgm:presLayoutVars>
      </dgm:prSet>
      <dgm:spPr/>
    </dgm:pt>
    <dgm:pt modelId="{EA0E4188-63D2-4BA5-B0F8-8478FB989460}" type="pres">
      <dgm:prSet presAssocID="{237A3A49-E7CD-4AE5-9DCA-FABA0890414B}" presName="node" presStyleLbl="node1" presStyleIdx="0" presStyleCnt="5">
        <dgm:presLayoutVars>
          <dgm:bulletEnabled val="1"/>
        </dgm:presLayoutVars>
      </dgm:prSet>
      <dgm:spPr/>
    </dgm:pt>
    <dgm:pt modelId="{23C691C2-7C57-4A1B-A1B0-4AB426E50117}" type="pres">
      <dgm:prSet presAssocID="{DF9280EA-33DA-40B1-8633-6A2620ABDDA1}" presName="sibTrans" presStyleCnt="0"/>
      <dgm:spPr/>
    </dgm:pt>
    <dgm:pt modelId="{0853ED8D-F88A-4900-AE97-6051AD09403F}" type="pres">
      <dgm:prSet presAssocID="{00805E87-1ED4-41C7-ABF7-D2615CB74942}" presName="node" presStyleLbl="node1" presStyleIdx="1" presStyleCnt="5">
        <dgm:presLayoutVars>
          <dgm:bulletEnabled val="1"/>
        </dgm:presLayoutVars>
      </dgm:prSet>
      <dgm:spPr/>
    </dgm:pt>
    <dgm:pt modelId="{003D2879-C02F-4312-9CB6-97710917F441}" type="pres">
      <dgm:prSet presAssocID="{EDEB236A-5715-426E-807E-A9203516F1B4}" presName="sibTrans" presStyleCnt="0"/>
      <dgm:spPr/>
    </dgm:pt>
    <dgm:pt modelId="{45E98AD2-3EBF-4209-B4C6-3B7B9B365873}" type="pres">
      <dgm:prSet presAssocID="{603E8A47-C67B-4BC3-AA8E-FB0B7079202D}" presName="node" presStyleLbl="node1" presStyleIdx="2" presStyleCnt="5">
        <dgm:presLayoutVars>
          <dgm:bulletEnabled val="1"/>
        </dgm:presLayoutVars>
      </dgm:prSet>
      <dgm:spPr/>
    </dgm:pt>
    <dgm:pt modelId="{B74B85B5-4D3E-4D71-95E6-F7687EF9B0DC}" type="pres">
      <dgm:prSet presAssocID="{C22DD2BC-E6DB-4A84-BBE4-9F22D4A42CF0}" presName="sibTrans" presStyleCnt="0"/>
      <dgm:spPr/>
    </dgm:pt>
    <dgm:pt modelId="{4FB6F244-9D6E-49F7-9486-45B5EF46D08E}" type="pres">
      <dgm:prSet presAssocID="{B89F4F68-C073-45E2-A753-9F0CB7638924}" presName="node" presStyleLbl="node1" presStyleIdx="3" presStyleCnt="5">
        <dgm:presLayoutVars>
          <dgm:bulletEnabled val="1"/>
        </dgm:presLayoutVars>
      </dgm:prSet>
      <dgm:spPr/>
    </dgm:pt>
    <dgm:pt modelId="{0B4C18F9-EBAD-4CA5-9936-B0E07113383D}" type="pres">
      <dgm:prSet presAssocID="{3D5B134F-90E6-4272-9A09-C0867BB8CC04}" presName="sibTrans" presStyleCnt="0"/>
      <dgm:spPr/>
    </dgm:pt>
    <dgm:pt modelId="{E60F9C87-EBD5-43E5-B9D7-97AEDD51F49D}" type="pres">
      <dgm:prSet presAssocID="{4F5F8CC8-6AE3-4949-87E0-0CDBC84809E1}" presName="node" presStyleLbl="node1" presStyleIdx="4" presStyleCnt="5">
        <dgm:presLayoutVars>
          <dgm:bulletEnabled val="1"/>
        </dgm:presLayoutVars>
      </dgm:prSet>
      <dgm:spPr/>
    </dgm:pt>
  </dgm:ptLst>
  <dgm:cxnLst>
    <dgm:cxn modelId="{4F911C0C-929E-4369-BA62-B8191961A587}" srcId="{FE7576F8-CE86-4788-AA64-FDCC0520C337}" destId="{00805E87-1ED4-41C7-ABF7-D2615CB74942}" srcOrd="1" destOrd="0" parTransId="{740DFD49-BBDC-4F0D-ABD3-CF899A98FFD5}" sibTransId="{EDEB236A-5715-426E-807E-A9203516F1B4}"/>
    <dgm:cxn modelId="{DBE50C13-1406-4E52-8CDA-C01F849BCFDE}" srcId="{FE7576F8-CE86-4788-AA64-FDCC0520C337}" destId="{237A3A49-E7CD-4AE5-9DCA-FABA0890414B}" srcOrd="0" destOrd="0" parTransId="{EA08044C-F6E4-4169-80DB-C12221C44764}" sibTransId="{DF9280EA-33DA-40B1-8633-6A2620ABDDA1}"/>
    <dgm:cxn modelId="{D650041A-F210-488C-AAC2-ED9C5675C522}" type="presOf" srcId="{FE7576F8-CE86-4788-AA64-FDCC0520C337}" destId="{1A12CA57-CF0A-448C-8118-0E41097932D7}" srcOrd="0" destOrd="0" presId="urn:microsoft.com/office/officeart/2005/8/layout/default"/>
    <dgm:cxn modelId="{CA06241D-2904-4B04-BD19-6B87348242FC}" type="presOf" srcId="{00805E87-1ED4-41C7-ABF7-D2615CB74942}" destId="{0853ED8D-F88A-4900-AE97-6051AD09403F}" srcOrd="0" destOrd="0" presId="urn:microsoft.com/office/officeart/2005/8/layout/default"/>
    <dgm:cxn modelId="{5C61A431-BBA9-4264-9A9A-443967E98778}" srcId="{FE7576F8-CE86-4788-AA64-FDCC0520C337}" destId="{603E8A47-C67B-4BC3-AA8E-FB0B7079202D}" srcOrd="2" destOrd="0" parTransId="{0422D457-0DAB-46EC-B160-D3043B0499B9}" sibTransId="{C22DD2BC-E6DB-4A84-BBE4-9F22D4A42CF0}"/>
    <dgm:cxn modelId="{46634F42-32C0-4142-98A9-CD43A6E2B19C}" type="presOf" srcId="{B89F4F68-C073-45E2-A753-9F0CB7638924}" destId="{4FB6F244-9D6E-49F7-9486-45B5EF46D08E}" srcOrd="0" destOrd="0" presId="urn:microsoft.com/office/officeart/2005/8/layout/default"/>
    <dgm:cxn modelId="{03503D46-7BCC-41C2-862A-970C8D8F93A4}" srcId="{FE7576F8-CE86-4788-AA64-FDCC0520C337}" destId="{4F5F8CC8-6AE3-4949-87E0-0CDBC84809E1}" srcOrd="4" destOrd="0" parTransId="{D1B4B073-57B8-4A0A-8194-21BA0B3F2FDA}" sibTransId="{807565FA-45AB-4D12-8F89-D625C230090D}"/>
    <dgm:cxn modelId="{AF6D9E88-E655-4271-8E24-BC50CF552A78}" type="presOf" srcId="{237A3A49-E7CD-4AE5-9DCA-FABA0890414B}" destId="{EA0E4188-63D2-4BA5-B0F8-8478FB989460}" srcOrd="0" destOrd="0" presId="urn:microsoft.com/office/officeart/2005/8/layout/default"/>
    <dgm:cxn modelId="{0BABA498-B26D-4426-B453-5346A88A2C5B}" type="presOf" srcId="{4F5F8CC8-6AE3-4949-87E0-0CDBC84809E1}" destId="{E60F9C87-EBD5-43E5-B9D7-97AEDD51F49D}" srcOrd="0" destOrd="0" presId="urn:microsoft.com/office/officeart/2005/8/layout/default"/>
    <dgm:cxn modelId="{7BD93ED5-9782-465B-B5C1-A304AAF6F2FD}" srcId="{FE7576F8-CE86-4788-AA64-FDCC0520C337}" destId="{B89F4F68-C073-45E2-A753-9F0CB7638924}" srcOrd="3" destOrd="0" parTransId="{FBA7F345-A53E-4455-8FF9-522CFB28886B}" sibTransId="{3D5B134F-90E6-4272-9A09-C0867BB8CC04}"/>
    <dgm:cxn modelId="{51B366F7-3BCF-4849-B395-C7F86991EAAF}" type="presOf" srcId="{603E8A47-C67B-4BC3-AA8E-FB0B7079202D}" destId="{45E98AD2-3EBF-4209-B4C6-3B7B9B365873}" srcOrd="0" destOrd="0" presId="urn:microsoft.com/office/officeart/2005/8/layout/default"/>
    <dgm:cxn modelId="{088CC3DE-3C5C-442D-B9EE-0F70F70354F6}" type="presParOf" srcId="{1A12CA57-CF0A-448C-8118-0E41097932D7}" destId="{EA0E4188-63D2-4BA5-B0F8-8478FB989460}" srcOrd="0" destOrd="0" presId="urn:microsoft.com/office/officeart/2005/8/layout/default"/>
    <dgm:cxn modelId="{7AFD24E0-6CBF-4896-ACDD-6C457263D6CE}" type="presParOf" srcId="{1A12CA57-CF0A-448C-8118-0E41097932D7}" destId="{23C691C2-7C57-4A1B-A1B0-4AB426E50117}" srcOrd="1" destOrd="0" presId="urn:microsoft.com/office/officeart/2005/8/layout/default"/>
    <dgm:cxn modelId="{97F22B11-EBB7-489D-9A9F-E0D50DC9FBA1}" type="presParOf" srcId="{1A12CA57-CF0A-448C-8118-0E41097932D7}" destId="{0853ED8D-F88A-4900-AE97-6051AD09403F}" srcOrd="2" destOrd="0" presId="urn:microsoft.com/office/officeart/2005/8/layout/default"/>
    <dgm:cxn modelId="{968B9B8A-4E1D-4EDC-AFE5-D31818423CE8}" type="presParOf" srcId="{1A12CA57-CF0A-448C-8118-0E41097932D7}" destId="{003D2879-C02F-4312-9CB6-97710917F441}" srcOrd="3" destOrd="0" presId="urn:microsoft.com/office/officeart/2005/8/layout/default"/>
    <dgm:cxn modelId="{473A5E83-7269-4CC0-B835-6B41A81FB22B}" type="presParOf" srcId="{1A12CA57-CF0A-448C-8118-0E41097932D7}" destId="{45E98AD2-3EBF-4209-B4C6-3B7B9B365873}" srcOrd="4" destOrd="0" presId="urn:microsoft.com/office/officeart/2005/8/layout/default"/>
    <dgm:cxn modelId="{C0DFDBD8-6ECD-4E61-B15B-E9AAA763C21A}" type="presParOf" srcId="{1A12CA57-CF0A-448C-8118-0E41097932D7}" destId="{B74B85B5-4D3E-4D71-95E6-F7687EF9B0DC}" srcOrd="5" destOrd="0" presId="urn:microsoft.com/office/officeart/2005/8/layout/default"/>
    <dgm:cxn modelId="{1B3C697F-5010-4068-97E5-B837350A1FDC}" type="presParOf" srcId="{1A12CA57-CF0A-448C-8118-0E41097932D7}" destId="{4FB6F244-9D6E-49F7-9486-45B5EF46D08E}" srcOrd="6" destOrd="0" presId="urn:microsoft.com/office/officeart/2005/8/layout/default"/>
    <dgm:cxn modelId="{A2038424-8843-4C6D-85EC-8BA1F1E3AB84}" type="presParOf" srcId="{1A12CA57-CF0A-448C-8118-0E41097932D7}" destId="{0B4C18F9-EBAD-4CA5-9936-B0E07113383D}" srcOrd="7" destOrd="0" presId="urn:microsoft.com/office/officeart/2005/8/layout/default"/>
    <dgm:cxn modelId="{AB70B4C1-3EB9-49AC-A041-609874D09E0B}" type="presParOf" srcId="{1A12CA57-CF0A-448C-8118-0E41097932D7}" destId="{E60F9C87-EBD5-43E5-B9D7-97AEDD51F49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4188-63D2-4BA5-B0F8-8478FB989460}">
      <dsp:nvSpPr>
        <dsp:cNvPr id="0" name=""/>
        <dsp:cNvSpPr/>
      </dsp:nvSpPr>
      <dsp:spPr>
        <a:xfrm>
          <a:off x="211841" y="1040"/>
          <a:ext cx="1821708" cy="10930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Exposiciones Dialogadas.</a:t>
          </a:r>
          <a:endParaRPr lang="es-AR" sz="1800" kern="1200" dirty="0"/>
        </a:p>
      </dsp:txBody>
      <dsp:txXfrm>
        <a:off x="211841" y="1040"/>
        <a:ext cx="1821708" cy="1093025"/>
      </dsp:txXfrm>
    </dsp:sp>
    <dsp:sp modelId="{0853ED8D-F88A-4900-AE97-6051AD09403F}">
      <dsp:nvSpPr>
        <dsp:cNvPr id="0" name=""/>
        <dsp:cNvSpPr/>
      </dsp:nvSpPr>
      <dsp:spPr>
        <a:xfrm>
          <a:off x="2215720" y="1040"/>
          <a:ext cx="1821708" cy="1093025"/>
        </a:xfrm>
        <a:prstGeom prst="rect">
          <a:avLst/>
        </a:prstGeom>
        <a:solidFill>
          <a:schemeClr val="accent2">
            <a:hueOff val="-148714"/>
            <a:satOff val="-20425"/>
            <a:lumOff val="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Participación Activa del alumnado.</a:t>
          </a:r>
        </a:p>
      </dsp:txBody>
      <dsp:txXfrm>
        <a:off x="2215720" y="1040"/>
        <a:ext cx="1821708" cy="1093025"/>
      </dsp:txXfrm>
    </dsp:sp>
    <dsp:sp modelId="{45E98AD2-3EBF-4209-B4C6-3B7B9B365873}">
      <dsp:nvSpPr>
        <dsp:cNvPr id="0" name=""/>
        <dsp:cNvSpPr/>
      </dsp:nvSpPr>
      <dsp:spPr>
        <a:xfrm>
          <a:off x="211841" y="1276236"/>
          <a:ext cx="1821708" cy="1093025"/>
        </a:xfrm>
        <a:prstGeom prst="rect">
          <a:avLst/>
        </a:prstGeom>
        <a:solidFill>
          <a:schemeClr val="accent2">
            <a:hueOff val="-297427"/>
            <a:satOff val="-40851"/>
            <a:lumOff val="70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Resolución de Problemas en clase.</a:t>
          </a:r>
        </a:p>
      </dsp:txBody>
      <dsp:txXfrm>
        <a:off x="211841" y="1276236"/>
        <a:ext cx="1821708" cy="1093025"/>
      </dsp:txXfrm>
    </dsp:sp>
    <dsp:sp modelId="{4FB6F244-9D6E-49F7-9486-45B5EF46D08E}">
      <dsp:nvSpPr>
        <dsp:cNvPr id="0" name=""/>
        <dsp:cNvSpPr/>
      </dsp:nvSpPr>
      <dsp:spPr>
        <a:xfrm>
          <a:off x="2215720" y="1276236"/>
          <a:ext cx="1821708" cy="1093025"/>
        </a:xfrm>
        <a:prstGeom prst="rect">
          <a:avLst/>
        </a:prstGeom>
        <a:solidFill>
          <a:schemeClr val="accent2">
            <a:hueOff val="-446141"/>
            <a:satOff val="-61277"/>
            <a:lumOff val="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Resolución de Problemas fuera de clase.</a:t>
          </a:r>
        </a:p>
      </dsp:txBody>
      <dsp:txXfrm>
        <a:off x="2215720" y="1276236"/>
        <a:ext cx="1821708" cy="1093025"/>
      </dsp:txXfrm>
    </dsp:sp>
    <dsp:sp modelId="{E60F9C87-EBD5-43E5-B9D7-97AEDD51F49D}">
      <dsp:nvSpPr>
        <dsp:cNvPr id="0" name=""/>
        <dsp:cNvSpPr/>
      </dsp:nvSpPr>
      <dsp:spPr>
        <a:xfrm>
          <a:off x="1213781" y="2551432"/>
          <a:ext cx="1821708" cy="1093025"/>
        </a:xfrm>
        <a:prstGeom prst="rect">
          <a:avLst/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Ejemplos</a:t>
          </a:r>
        </a:p>
      </dsp:txBody>
      <dsp:txXfrm>
        <a:off x="1213781" y="2551432"/>
        <a:ext cx="1821708" cy="1093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Esta materia es una continuación de su correlativa precedente, Fundamentos de Informática.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Completa los conceptos básicos de programación estructurada, impartidos en la materia anterior e incorpora los conceptos fundamentales de manejo dinámico de memoria, estructuras dinámicas de datos, y recursión.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Estos conceptos son fundamentales, no sólo para un informático, sino también para comprender las siguientes materias del área de Programación dentro de la carrera.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Se introduce al alumno en el uso de herramientas de desarrollo de software, que son imprescindibles en la profesión. Se incorpora también abundante práctica en el desarrollo de algoritmos.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36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Unidad 1: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Introducción a la materia. Paradigmas de programación. Ambientes de desarrollo. Programa fuente, objeto y ejecutable. Bibliotecas de funciones. Compilación y vinculación. Familiarización con un Lenguaje de Programación. Tipos de datos. Operadores. Estructuras de control. Programas de ejemplo.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Unidad 2: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Matrices como arreglos de varias dimensiones. Índices y componentes. Recorridos. Relación entre el concepto informático y el matemático. Operaciones con matrices. Pasaje de arreglos como parámetro de funciones.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Unidad 3: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Cadenas de Caracteres. Implementación de cadenas de caracteres como arreglos delimitados. Operaciones: Copia y concatenación de cadenas. Determinación de su longitud. Uso de funciones de biblioteca para el tratamiento de caracteres y cadenas.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Unidad 4: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Registros. Tipos de datos estructurados estáticos. Registros como tipos de datos estructurados de componentes heterogéneos: su utilización. El acceso a los campos de datos. Registros vs. Arreglos.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Unidad 5: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Archivos. Características y diferencias de memoria primaria y secundaria. Archivos como almacenamiento de datos. Declaración, apertura, procesamiento y cierre. Acceso secuencial y directo. Algoritmos de búsqueda, agregado, inserción y eliminación en archivos. Consideraciones sobre la eficiencia en el uso de archivos. Similitudes y diferencias entre los tipos de archivos.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Unidad 6:</a:t>
            </a:r>
            <a:r>
              <a:rPr lang="es-E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Introducción al uso dinámico de memoria. Limitaciones en el uso de memoria estática. Motivos para el uso dinámico de memoria.. Apropiación y liberación de memoria. Estructuras de datos dinámicas. Algoritmos de búsqueda, inserción y eliminación sobre las estructuras.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Unidad 7: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Recursión. Definición de recursión. Características de los problemas recursivos. Estructura de una solución recursiva: rama explícita y rama recursiva. Iteraciones vs recursividad. Ventajas y desventajas. Seguimiento y depuración. Pasaje de parámetros en soluciones recursivas.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Unidad 8: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Estructuras dinámicas de datos. Aplicaciones de las estructuras dinámicas de datos. Representación gráfica.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asignatura PROGRAMACIÓN I se aprueba con Final Obligatorio.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aprobar la asignatura el alumno deberá cumplir con la aprobación de </a:t>
            </a:r>
            <a:r>
              <a:rPr lang="es-ES" b="1" dirty="0"/>
              <a:t>dos instancias de exámenes: la cursada y el examen final</a:t>
            </a:r>
            <a:r>
              <a:rPr lang="es-ES" dirty="0"/>
              <a:t>, las cuales podrán ser individuales o grupales y escritos y/u orales.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Requisitos académicos obligatorios para aprobar: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a) Cumplir con un mínimo del 75% de asistencia a clase.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b) Aprobar cada una de las evaluaciones parciales y/o recuperatorios previstos con una calificación mínima de 4 (cuatro) puntos.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c) Aprobar los trabajos prácticos obligatorios (TPO) si los hubiere. </a:t>
            </a:r>
          </a:p>
          <a:p>
            <a:pPr marL="0" lvl="0" indent="0">
              <a:buFont typeface="+mj-lt"/>
              <a:buNone/>
            </a:pPr>
            <a:r>
              <a:rPr lang="es-ES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d) Examen Final obligatorio, no promocionable</a:t>
            </a:r>
            <a:endParaRPr lang="es-AR" sz="1800" dirty="0">
              <a:effectLst/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Font typeface="+mj-lt"/>
              <a:buNone/>
            </a:pPr>
            <a:r>
              <a:rPr lang="es-ES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e) El examen final regular lo rinden con el profe que cursaron. A previo depende quien se encuentra en la mesa. Se toma TODOS los temas indicados en el programa.</a:t>
            </a:r>
            <a:endParaRPr lang="es-AR" sz="1800" dirty="0">
              <a:effectLst/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Font typeface="+mj-lt"/>
              <a:buNone/>
            </a:pPr>
            <a:r>
              <a:rPr lang="es-ES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f) Examen previo: Son 11 fechas en dos años, con posibilidad de presentarse tres veces. Caso contrario recursan la materia.</a:t>
            </a:r>
            <a:endParaRPr lang="es-AR" sz="1800" dirty="0">
              <a:effectLst/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Font typeface="+mj-lt"/>
              <a:buNone/>
            </a:pPr>
            <a:r>
              <a:rPr lang="es-ES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g) Copia y plagio: En caso de detectar copia se levanta sumario, queda en su legajo y pueden ser expulsados de la universidad.</a:t>
            </a:r>
            <a:endParaRPr lang="es-AR" sz="1800" dirty="0">
              <a:effectLst/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81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jpeg"/><Relationship Id="rId12" Type="http://schemas.openxmlformats.org/officeDocument/2006/relationships/image" Target="../media/image19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" TargetMode="External"/><Relationship Id="rId7" Type="http://schemas.openxmlformats.org/officeDocument/2006/relationships/hyperlink" Target="https://wiki.python.org.ar/aprendiendopyth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enlibra.com/es/book/inmersion-en-python-3" TargetMode="External"/><Relationship Id="rId5" Type="http://schemas.openxmlformats.org/officeDocument/2006/relationships/hyperlink" Target="http://www.jmgaguilera.com/libro/python/traducci%C3%B3n/latex/2016/08/19/inmersion-python.html" TargetMode="External"/><Relationship Id="rId4" Type="http://schemas.openxmlformats.org/officeDocument/2006/relationships/hyperlink" Target="https://openlibra.com/es/book/introduccion-a-laprogramacion-con-python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Programación 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C27995D4-08FD-43B1-BBF0-031678230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43296"/>
              </p:ext>
            </p:extLst>
          </p:nvPr>
        </p:nvGraphicFramePr>
        <p:xfrm>
          <a:off x="1524000" y="1527379"/>
          <a:ext cx="6096000" cy="346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90312479"/>
                    </a:ext>
                  </a:extLst>
                </a:gridCol>
                <a:gridCol w="5321300">
                  <a:extLst>
                    <a:ext uri="{9D8B030D-6E8A-4147-A177-3AD203B41FA5}">
                      <a16:colId xmlns:a16="http://schemas.microsoft.com/office/drawing/2014/main" val="497079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Estructura de un programa. Directivas. Tipos de datos. Operadores. Estructuras de control. Familiarización con el uso del entorno de desarrollo.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4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Funciones y punteros. Pasaje de parámetros por valor y por dirección (referencia). Sentencias de </a:t>
                      </a:r>
                    </a:p>
                    <a:p>
                      <a:r>
                        <a:rPr lang="es-ES" dirty="0"/>
                        <a:t>entrada/salida.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0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Arreglos. Vectores. Acceso por punteros. Matrices.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3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Cadenas de caracteres. Funciones de Biblioteca para el manejo de cadenas.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Estructuras. Arreglos de estructuras. ABM.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7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Archivos binarios. Ordenamiento de archivos. Búsqueda binaria.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15208"/>
                  </a:ext>
                </a:extLst>
              </a:tr>
            </a:tbl>
          </a:graphicData>
        </a:graphic>
      </p:graphicFrame>
      <p:sp>
        <p:nvSpPr>
          <p:cNvPr id="3" name="Google Shape;287;p31">
            <a:extLst>
              <a:ext uri="{FF2B5EF4-FFF2-40B4-BE49-F238E27FC236}">
                <a16:creationId xmlns:a16="http://schemas.microsoft.com/office/drawing/2014/main" id="{627FBC61-22B0-4651-8CC8-AD9AABF22733}"/>
              </a:ext>
            </a:extLst>
          </p:cNvPr>
          <p:cNvSpPr txBox="1">
            <a:spLocks/>
          </p:cNvSpPr>
          <p:nvPr/>
        </p:nvSpPr>
        <p:spPr>
          <a:xfrm>
            <a:off x="595234" y="555781"/>
            <a:ext cx="835785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AR" sz="5400" dirty="0"/>
              <a:t>Calendario Clases</a:t>
            </a:r>
          </a:p>
        </p:txBody>
      </p:sp>
    </p:spTree>
    <p:extLst>
      <p:ext uri="{BB962C8B-B14F-4D97-AF65-F5344CB8AC3E}">
        <p14:creationId xmlns:p14="http://schemas.microsoft.com/office/powerpoint/2010/main" val="141073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C27995D4-08FD-43B1-BBF0-031678230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75024"/>
              </p:ext>
            </p:extLst>
          </p:nvPr>
        </p:nvGraphicFramePr>
        <p:xfrm>
          <a:off x="1601491" y="196678"/>
          <a:ext cx="6096000" cy="4744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90312479"/>
                    </a:ext>
                  </a:extLst>
                </a:gridCol>
                <a:gridCol w="5321300">
                  <a:extLst>
                    <a:ext uri="{9D8B030D-6E8A-4147-A177-3AD203B41FA5}">
                      <a16:colId xmlns:a16="http://schemas.microsoft.com/office/drawing/2014/main" val="497079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1er Parcial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0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Archivos. Generalidades. Archivos de texto. E/S con formato sobre archivos de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4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Asignación dinámica de memoria (ADM). Arreglos de punteros a estructuras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Listas enlazadas simples.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0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Listas enlazadas dobles.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4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Simulacro. Ejercitación.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0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2do parcial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3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Recursividad. Ejercitación.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Recuperatorio y Final Regular. Ejercitación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7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Final 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81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Gracias!</a:t>
            </a:r>
            <a:endParaRPr sz="6000" b="1" dirty="0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¿Preguntas?</a:t>
            </a:r>
            <a:endParaRPr sz="3600" b="1" dirty="0"/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Podes enviar un mail a: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epascual@uade.edu.ar</a:t>
            </a:r>
            <a:endParaRPr dirty="0"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0" y="2222695"/>
            <a:ext cx="1723207" cy="170493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Hola!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Soy Elizabeth Pascual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600" dirty="0"/>
              <a:t>Ing. En Informática (UNLM)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600" dirty="0"/>
              <a:t>Consultor de Software</a:t>
            </a:r>
          </a:p>
          <a:p>
            <a:pPr marL="0" indent="0">
              <a:buNone/>
            </a:pPr>
            <a:r>
              <a:rPr lang="es-AR" sz="2600" dirty="0"/>
              <a:t>Prof. Educación Media / Superior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AR" sz="2600" dirty="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/>
          <a:srcRect l="21875" r="21875"/>
          <a:stretch/>
        </p:blipFill>
        <p:spPr>
          <a:xfrm>
            <a:off x="5969308" y="2338973"/>
            <a:ext cx="1509209" cy="1510916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Fundamentos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Objetivos de la Materia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Estrategias de Enseñanza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Contenido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Modalidad de Evaluación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Bibliografía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Calendario de Clases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55416" y="338152"/>
            <a:ext cx="53654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Fundamentos</a:t>
            </a:r>
            <a:endParaRPr sz="5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045256"/>
            <a:ext cx="80659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/>
              <a:t>Esta materia es una continuación de su correlativa precedente, Fundamentos de Informática / Introducción a la Algoritmia.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/>
              <a:t>Completa los conceptos básicos de programación estructurada, impartidos en la materia anterior e incorpora los conceptos fundamentales de manejo dinámico de memoria, estructuras dinámicas de datos, y recursión. 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83524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Objetivos</a:t>
            </a:r>
            <a:endParaRPr sz="5400" b="1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49" y="1635652"/>
            <a:ext cx="3920537" cy="2672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Extender el concepto de arreglos y resolver algoritmos con matrices.</a:t>
            </a:r>
          </a:p>
          <a:p>
            <a:pPr marL="285750" indent="-285750"/>
            <a:r>
              <a:rPr lang="en" dirty="0"/>
              <a:t>Conocer y aprender a utiliziar Estructuras de Datos Complejas. Tipos de Datos Abstractos.</a:t>
            </a:r>
          </a:p>
          <a:p>
            <a:pPr marL="285750" indent="-285750"/>
            <a:r>
              <a:rPr lang="en" dirty="0"/>
              <a:t>Saber utilizar memoria principal y secundaria en los programas.</a:t>
            </a:r>
            <a:endParaRPr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DAD8321-DC02-4897-ADFB-5B57DD7B326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0952" y="1598505"/>
            <a:ext cx="3737782" cy="2758664"/>
          </a:xfrm>
        </p:spPr>
        <p:txBody>
          <a:bodyPr/>
          <a:lstStyle/>
          <a:p>
            <a:r>
              <a:rPr lang="es-AR" dirty="0"/>
              <a:t>Aprender el manejo de archivos.</a:t>
            </a:r>
          </a:p>
          <a:p>
            <a:r>
              <a:rPr lang="es-AR" dirty="0"/>
              <a:t>Aprender a codificar y utilizar métodos recursivos.</a:t>
            </a:r>
          </a:p>
          <a:p>
            <a:r>
              <a:rPr lang="es-AR" dirty="0"/>
              <a:t>Documentación y Calidad de Código.</a:t>
            </a:r>
          </a:p>
          <a:p>
            <a:r>
              <a:rPr lang="es-AR" dirty="0"/>
              <a:t>Herramientas de Desarrollo y Depuración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Matriz - Iconos gratis de señales">
            <a:extLst>
              <a:ext uri="{FF2B5EF4-FFF2-40B4-BE49-F238E27FC236}">
                <a16:creationId xmlns:a16="http://schemas.microsoft.com/office/drawing/2014/main" id="{5D849C3C-89E1-4428-AA39-47C8BFCE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77" y="4067847"/>
            <a:ext cx="986790" cy="98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ructura y Organización de datos: UNIDAD I: Fundamentos de Estructura de  Datos">
            <a:extLst>
              <a:ext uri="{FF2B5EF4-FFF2-40B4-BE49-F238E27FC236}">
                <a16:creationId xmlns:a16="http://schemas.microsoft.com/office/drawing/2014/main" id="{047FF409-CE9B-4177-A3DE-99062E56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08" y="470969"/>
            <a:ext cx="20478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 de Computer RAM estilo Color Hand Drawn">
            <a:extLst>
              <a:ext uri="{FF2B5EF4-FFF2-40B4-BE49-F238E27FC236}">
                <a16:creationId xmlns:a16="http://schemas.microsoft.com/office/drawing/2014/main" id="{1FD71FDA-FE80-454C-A8F1-F3FA2A1E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29" y="3952650"/>
            <a:ext cx="1217183" cy="12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estión de archivos llena el icono de fondo de varios colores 331354 Vector  en Vecteezy">
            <a:extLst>
              <a:ext uri="{FF2B5EF4-FFF2-40B4-BE49-F238E27FC236}">
                <a16:creationId xmlns:a16="http://schemas.microsoft.com/office/drawing/2014/main" id="{AEBBA60F-7693-4B9E-A275-9645F489D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79" y="3980326"/>
            <a:ext cx="1074311" cy="107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umentación - Iconos gratis de">
            <a:extLst>
              <a:ext uri="{FF2B5EF4-FFF2-40B4-BE49-F238E27FC236}">
                <a16:creationId xmlns:a16="http://schemas.microsoft.com/office/drawing/2014/main" id="{6B6992F7-8F86-477E-80E6-6226DD7B3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57" y="3978303"/>
            <a:ext cx="995137" cy="99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isual Studio Code | Brands VA - VZ">
            <a:extLst>
              <a:ext uri="{FF2B5EF4-FFF2-40B4-BE49-F238E27FC236}">
                <a16:creationId xmlns:a16="http://schemas.microsoft.com/office/drawing/2014/main" id="{7AEC56CD-61A4-4D67-B0D3-6C08E8BB1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59" y="4153149"/>
            <a:ext cx="1566864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55415" y="338152"/>
            <a:ext cx="85976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Estrategias de Enseñanza</a:t>
            </a:r>
            <a:endParaRPr sz="54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B026383-80CA-49FD-A5A6-92A06C8FD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1045"/>
              </p:ext>
            </p:extLst>
          </p:nvPr>
        </p:nvGraphicFramePr>
        <p:xfrm>
          <a:off x="2447364" y="1497953"/>
          <a:ext cx="4249271" cy="3645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4" name="Picture 6" descr="Clase - Iconos gratis de personas">
            <a:extLst>
              <a:ext uri="{FF2B5EF4-FFF2-40B4-BE49-F238E27FC236}">
                <a16:creationId xmlns:a16="http://schemas.microsoft.com/office/drawing/2014/main" id="{8D464BC9-CBA9-4210-AC41-5AA5E1DB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5" y="1497952"/>
            <a:ext cx="1115882" cy="11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portunidades para la participación ciudadana en el proceso legislativo">
            <a:extLst>
              <a:ext uri="{FF2B5EF4-FFF2-40B4-BE49-F238E27FC236}">
                <a16:creationId xmlns:a16="http://schemas.microsoft.com/office/drawing/2014/main" id="{2377A360-7885-4363-86B0-71D27F59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99" y="1497952"/>
            <a:ext cx="998099" cy="99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olucion de problemas - Iconos gratis de computadora">
            <a:extLst>
              <a:ext uri="{FF2B5EF4-FFF2-40B4-BE49-F238E27FC236}">
                <a16:creationId xmlns:a16="http://schemas.microsoft.com/office/drawing/2014/main" id="{33A759DD-6261-4918-920E-A03D2FEE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5" y="2847773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ython Code Icon #280489 - Free Icons Library">
            <a:extLst>
              <a:ext uri="{FF2B5EF4-FFF2-40B4-BE49-F238E27FC236}">
                <a16:creationId xmlns:a16="http://schemas.microsoft.com/office/drawing/2014/main" id="{0D3DF6E7-6A19-49A6-AD40-D2322E12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43" y="2571750"/>
            <a:ext cx="1190625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2B8B06-AD0C-48FC-BA91-997628A46E7C}"/>
              </a:ext>
            </a:extLst>
          </p:cNvPr>
          <p:cNvSpPr txBox="1"/>
          <p:nvPr/>
        </p:nvSpPr>
        <p:spPr>
          <a:xfrm>
            <a:off x="5635111" y="4282128"/>
            <a:ext cx="300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/>
              <a:t>Aprendemos a programar, programando</a:t>
            </a:r>
          </a:p>
        </p:txBody>
      </p:sp>
    </p:spTree>
    <p:extLst>
      <p:ext uri="{BB962C8B-B14F-4D97-AF65-F5344CB8AC3E}">
        <p14:creationId xmlns:p14="http://schemas.microsoft.com/office/powerpoint/2010/main" val="398985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595234" y="286840"/>
            <a:ext cx="8357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Contenidos</a:t>
            </a:r>
            <a:endParaRPr sz="5400" b="1" dirty="0"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78077" y="1647188"/>
            <a:ext cx="1903168" cy="976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Unidad 1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Introducción y Repaso Fundamentos de Programación</a:t>
            </a:r>
            <a:endParaRPr sz="12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2"/>
          </p:nvPr>
        </p:nvSpPr>
        <p:spPr>
          <a:xfrm>
            <a:off x="6937124" y="1584562"/>
            <a:ext cx="1741609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Unidad 4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Registros y Tipos de Datos.</a:t>
            </a:r>
            <a:endParaRPr sz="1200" dirty="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3"/>
          </p:nvPr>
        </p:nvSpPr>
        <p:spPr>
          <a:xfrm>
            <a:off x="2814033" y="1622306"/>
            <a:ext cx="2419800" cy="924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Unidad 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200" dirty="0"/>
              <a:t>Matrices</a:t>
            </a:r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67D63F-523E-4D14-9589-6D32C02B2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86150" y="1190099"/>
            <a:ext cx="541296" cy="541296"/>
          </a:xfrm>
          <a:prstGeom prst="rect">
            <a:avLst/>
          </a:prstGeom>
        </p:spPr>
      </p:pic>
      <p:sp>
        <p:nvSpPr>
          <p:cNvPr id="18" name="Google Shape;289;p31">
            <a:extLst>
              <a:ext uri="{FF2B5EF4-FFF2-40B4-BE49-F238E27FC236}">
                <a16:creationId xmlns:a16="http://schemas.microsoft.com/office/drawing/2014/main" id="{50397038-6E51-46A6-B79E-B04F7DD351C1}"/>
              </a:ext>
            </a:extLst>
          </p:cNvPr>
          <p:cNvSpPr txBox="1">
            <a:spLocks/>
          </p:cNvSpPr>
          <p:nvPr/>
        </p:nvSpPr>
        <p:spPr>
          <a:xfrm>
            <a:off x="4965075" y="1622306"/>
            <a:ext cx="1536437" cy="92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" b="1" dirty="0"/>
              <a:t>Unidad 3</a:t>
            </a:r>
          </a:p>
          <a:p>
            <a:pPr marL="0" indent="0">
              <a:buFont typeface="Source Sans Pro"/>
              <a:buNone/>
            </a:pPr>
            <a:r>
              <a:rPr lang="es-AR" sz="1200" dirty="0"/>
              <a:t>Tratamiento Cadena de Caracteres</a:t>
            </a:r>
          </a:p>
        </p:txBody>
      </p:sp>
      <p:sp>
        <p:nvSpPr>
          <p:cNvPr id="19" name="Google Shape;291;p31">
            <a:extLst>
              <a:ext uri="{FF2B5EF4-FFF2-40B4-BE49-F238E27FC236}">
                <a16:creationId xmlns:a16="http://schemas.microsoft.com/office/drawing/2014/main" id="{6D7C7D6F-1E0E-4AF8-8E54-DB3EED5D49F3}"/>
              </a:ext>
            </a:extLst>
          </p:cNvPr>
          <p:cNvSpPr txBox="1">
            <a:spLocks/>
          </p:cNvSpPr>
          <p:nvPr/>
        </p:nvSpPr>
        <p:spPr>
          <a:xfrm>
            <a:off x="778077" y="3862873"/>
            <a:ext cx="174160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s-ES" b="1" dirty="0"/>
              <a:t>Unidad 5</a:t>
            </a:r>
          </a:p>
          <a:p>
            <a:pPr marL="0" indent="0">
              <a:buFont typeface="Source Sans Pro"/>
              <a:buNone/>
            </a:pPr>
            <a:r>
              <a:rPr lang="es-ES" sz="1200" dirty="0"/>
              <a:t>Archivos</a:t>
            </a:r>
          </a:p>
        </p:txBody>
      </p:sp>
      <p:sp>
        <p:nvSpPr>
          <p:cNvPr id="20" name="Google Shape;291;p31">
            <a:extLst>
              <a:ext uri="{FF2B5EF4-FFF2-40B4-BE49-F238E27FC236}">
                <a16:creationId xmlns:a16="http://schemas.microsoft.com/office/drawing/2014/main" id="{C1005FF7-668D-41B4-9DB9-7C963F0027D3}"/>
              </a:ext>
            </a:extLst>
          </p:cNvPr>
          <p:cNvSpPr txBox="1">
            <a:spLocks/>
          </p:cNvSpPr>
          <p:nvPr/>
        </p:nvSpPr>
        <p:spPr>
          <a:xfrm>
            <a:off x="2814033" y="3822464"/>
            <a:ext cx="174160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s-ES" b="1" dirty="0"/>
              <a:t>Unidad 6</a:t>
            </a:r>
          </a:p>
          <a:p>
            <a:pPr marL="0" indent="0">
              <a:buFont typeface="Source Sans Pro"/>
              <a:buNone/>
            </a:pPr>
            <a:r>
              <a:rPr lang="es-ES" sz="1200" dirty="0"/>
              <a:t>Uso de Memoria.</a:t>
            </a:r>
          </a:p>
        </p:txBody>
      </p:sp>
      <p:sp>
        <p:nvSpPr>
          <p:cNvPr id="21" name="Google Shape;291;p31">
            <a:extLst>
              <a:ext uri="{FF2B5EF4-FFF2-40B4-BE49-F238E27FC236}">
                <a16:creationId xmlns:a16="http://schemas.microsoft.com/office/drawing/2014/main" id="{62D6EDA2-075B-479E-8D55-87434D5B1B4F}"/>
              </a:ext>
            </a:extLst>
          </p:cNvPr>
          <p:cNvSpPr txBox="1">
            <a:spLocks/>
          </p:cNvSpPr>
          <p:nvPr/>
        </p:nvSpPr>
        <p:spPr>
          <a:xfrm>
            <a:off x="4965075" y="3846418"/>
            <a:ext cx="174160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s-ES" b="1" dirty="0"/>
              <a:t>Unidad 7</a:t>
            </a:r>
          </a:p>
          <a:p>
            <a:pPr marL="0" indent="0">
              <a:buFont typeface="Source Sans Pro"/>
              <a:buNone/>
            </a:pPr>
            <a:r>
              <a:rPr lang="es-ES" sz="1200" dirty="0"/>
              <a:t>Recursividad</a:t>
            </a:r>
          </a:p>
        </p:txBody>
      </p:sp>
      <p:sp>
        <p:nvSpPr>
          <p:cNvPr id="22" name="Google Shape;291;p31">
            <a:extLst>
              <a:ext uri="{FF2B5EF4-FFF2-40B4-BE49-F238E27FC236}">
                <a16:creationId xmlns:a16="http://schemas.microsoft.com/office/drawing/2014/main" id="{C00128F4-E560-409B-971A-423F9FE22B05}"/>
              </a:ext>
            </a:extLst>
          </p:cNvPr>
          <p:cNvSpPr txBox="1">
            <a:spLocks/>
          </p:cNvSpPr>
          <p:nvPr/>
        </p:nvSpPr>
        <p:spPr>
          <a:xfrm>
            <a:off x="6937124" y="3822464"/>
            <a:ext cx="174160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s-ES" b="1" dirty="0"/>
              <a:t>Unidad 8</a:t>
            </a:r>
          </a:p>
          <a:p>
            <a:pPr marL="0" indent="0">
              <a:buFont typeface="Source Sans Pro"/>
              <a:buNone/>
            </a:pPr>
            <a:r>
              <a:rPr lang="es-ES" sz="1200" dirty="0"/>
              <a:t>Estructuras Dinámicas de Datos.</a:t>
            </a:r>
          </a:p>
        </p:txBody>
      </p:sp>
      <p:pic>
        <p:nvPicPr>
          <p:cNvPr id="23" name="Picture 2" descr="Matriz - Iconos gratis de señales">
            <a:extLst>
              <a:ext uri="{FF2B5EF4-FFF2-40B4-BE49-F238E27FC236}">
                <a16:creationId xmlns:a16="http://schemas.microsoft.com/office/drawing/2014/main" id="{EC219727-2BB4-4AF0-87AF-9DCEAE55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08" y="984146"/>
            <a:ext cx="730564" cy="73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apa De Caracteres-iconos-icono Gratis Descarga Gratuita">
            <a:extLst>
              <a:ext uri="{FF2B5EF4-FFF2-40B4-BE49-F238E27FC236}">
                <a16:creationId xmlns:a16="http://schemas.microsoft.com/office/drawing/2014/main" id="{390DBA2E-B808-4C29-8842-AEED1F81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33" y="850379"/>
            <a:ext cx="957151" cy="95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gistro - Iconos gratis de seo y web">
            <a:extLst>
              <a:ext uri="{FF2B5EF4-FFF2-40B4-BE49-F238E27FC236}">
                <a16:creationId xmlns:a16="http://schemas.microsoft.com/office/drawing/2014/main" id="{288B0751-90AD-4B13-AAAC-7A8A5F222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68" y="983351"/>
            <a:ext cx="706312" cy="70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Gestión de archivos llena el icono de fondo de varios colores 331354 Vector  en Vecteezy">
            <a:extLst>
              <a:ext uri="{FF2B5EF4-FFF2-40B4-BE49-F238E27FC236}">
                <a16:creationId xmlns:a16="http://schemas.microsoft.com/office/drawing/2014/main" id="{706AB15B-12D1-4431-886A-3C17AD0B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58" y="3080626"/>
            <a:ext cx="872775" cy="87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cono de Computer RAM estilo Color Hand Drawn">
            <a:extLst>
              <a:ext uri="{FF2B5EF4-FFF2-40B4-BE49-F238E27FC236}">
                <a16:creationId xmlns:a16="http://schemas.microsoft.com/office/drawing/2014/main" id="{BEC21926-4290-4A6B-AEEA-CE4292E4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033" y="2849516"/>
            <a:ext cx="1217183" cy="12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a Recursividad Icono Iteración - Gráficos vectoriales gratis en Pixabay">
            <a:extLst>
              <a:ext uri="{FF2B5EF4-FFF2-40B4-BE49-F238E27FC236}">
                <a16:creationId xmlns:a16="http://schemas.microsoft.com/office/drawing/2014/main" id="{A7D984EF-78BE-4031-973E-40726F3A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121" y="2995827"/>
            <a:ext cx="924563" cy="9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ata Structure and Servers 3090345 Vector Art at Vecteezy">
            <a:extLst>
              <a:ext uri="{FF2B5EF4-FFF2-40B4-BE49-F238E27FC236}">
                <a16:creationId xmlns:a16="http://schemas.microsoft.com/office/drawing/2014/main" id="{D77A9D07-EE65-49CD-9E11-03929EB9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68" y="3015334"/>
            <a:ext cx="924564" cy="92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124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Requisitos</a:t>
            </a:r>
            <a:endParaRPr sz="1800" dirty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75% de Asistencia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Parciales Aprobados (Nota minima 4).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Trabajos Prácticos Aprobados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1" y="2368321"/>
            <a:ext cx="2578519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Final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Obligatorio.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8/07 Recuperatorio. Final Adelantado.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22/07 Final Regular y Recuperatorio.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 turnos de examenes finales posteriorers a la aprobación de la cursada.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 Oportunidades de Rendir Examen Final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6" name="Google Shape;207;p24">
            <a:extLst>
              <a:ext uri="{FF2B5EF4-FFF2-40B4-BE49-F238E27FC236}">
                <a16:creationId xmlns:a16="http://schemas.microsoft.com/office/drawing/2014/main" id="{673A4ABA-E12A-4BA9-9F5E-2147CA5319EE}"/>
              </a:ext>
            </a:extLst>
          </p:cNvPr>
          <p:cNvSpPr/>
          <p:nvPr/>
        </p:nvSpPr>
        <p:spPr>
          <a:xfrm>
            <a:off x="786147" y="3900406"/>
            <a:ext cx="2105100" cy="124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Parciales</a:t>
            </a:r>
            <a:endParaRPr sz="1800" dirty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10/06 Primer Parcial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01/07 Segundo Parcial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118;p18">
            <a:extLst>
              <a:ext uri="{FF2B5EF4-FFF2-40B4-BE49-F238E27FC236}">
                <a16:creationId xmlns:a16="http://schemas.microsoft.com/office/drawing/2014/main" id="{25E0BD65-146F-4B3B-ABC2-65C52F7B122D}"/>
              </a:ext>
            </a:extLst>
          </p:cNvPr>
          <p:cNvSpPr txBox="1">
            <a:spLocks/>
          </p:cNvSpPr>
          <p:nvPr/>
        </p:nvSpPr>
        <p:spPr>
          <a:xfrm>
            <a:off x="355415" y="338152"/>
            <a:ext cx="859766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AR" sz="5400" b="1" dirty="0"/>
              <a:t>Modalidad de Evaluación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066851" y="147615"/>
            <a:ext cx="1738447" cy="1622847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57126" y="338152"/>
            <a:ext cx="53654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Bibliografía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9025" y="1659032"/>
            <a:ext cx="8065950" cy="3484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s-ES" sz="1600" b="1" dirty="0"/>
              <a:t>JOYANES Aguilar, Luis: Fundamentos de Programación. 4ta. Edición. Editorial Mc Graw-Hill. ISBN 978- 84-481-6111-8</a:t>
            </a:r>
          </a:p>
          <a:p>
            <a:pPr marL="342900" indent="-342900"/>
            <a:r>
              <a:rPr lang="es-ES" sz="1600" dirty="0"/>
              <a:t>Prof. Ing. </a:t>
            </a:r>
            <a:r>
              <a:rPr lang="es-ES" sz="1600" dirty="0" err="1"/>
              <a:t>Veronica</a:t>
            </a:r>
            <a:r>
              <a:rPr lang="es-ES" sz="1600" dirty="0"/>
              <a:t> </a:t>
            </a:r>
            <a:r>
              <a:rPr lang="es-ES" sz="1600" dirty="0" err="1"/>
              <a:t>Galati</a:t>
            </a:r>
            <a:r>
              <a:rPr lang="es-ES" sz="1600" dirty="0"/>
              <a:t>, Guía de Estudio UADE Fundamentos de Informática</a:t>
            </a:r>
          </a:p>
          <a:p>
            <a:pPr marL="342900" indent="-342900"/>
            <a:r>
              <a:rPr lang="es-ES" sz="1600" dirty="0"/>
              <a:t>Ricardo Thompson, Patricia </a:t>
            </a:r>
            <a:r>
              <a:rPr lang="es-ES" sz="1600" dirty="0" err="1"/>
              <a:t>Mazzitelli</a:t>
            </a:r>
            <a:r>
              <a:rPr lang="es-ES" sz="1600" dirty="0"/>
              <a:t>, </a:t>
            </a:r>
            <a:r>
              <a:rPr lang="es-ES" sz="1600" dirty="0" err="1"/>
              <a:t>Rubin</a:t>
            </a:r>
            <a:r>
              <a:rPr lang="es-ES" sz="1600" dirty="0"/>
              <a:t> Aymá Alejo, Guía de Trabajos Prácticos Programación I.</a:t>
            </a:r>
            <a:endParaRPr lang="es-AR" sz="1600" dirty="0">
              <a:hlinkClick r:id="rId3"/>
            </a:endParaRPr>
          </a:p>
          <a:p>
            <a:pPr marL="342900" indent="-342900"/>
            <a:r>
              <a:rPr lang="es-AR" sz="1600" dirty="0" err="1">
                <a:hlinkClick r:id="rId3"/>
              </a:rPr>
              <a:t>The</a:t>
            </a:r>
            <a:r>
              <a:rPr lang="es-AR" sz="1600" dirty="0">
                <a:hlinkClick r:id="rId3"/>
              </a:rPr>
              <a:t> Python </a:t>
            </a:r>
            <a:r>
              <a:rPr lang="es-AR" sz="1600" dirty="0" err="1">
                <a:hlinkClick r:id="rId3"/>
              </a:rPr>
              <a:t>Language</a:t>
            </a:r>
            <a:r>
              <a:rPr lang="es-AR" sz="1600" dirty="0">
                <a:hlinkClick r:id="rId3"/>
              </a:rPr>
              <a:t> Reference. </a:t>
            </a:r>
            <a:endParaRPr lang="es-AR" sz="1600" dirty="0"/>
          </a:p>
          <a:p>
            <a:pPr marL="342900" indent="-342900"/>
            <a:r>
              <a:rPr lang="es-AR" sz="1600" dirty="0">
                <a:hlinkClick r:id="rId4"/>
              </a:rPr>
              <a:t>MARZAL VARÓ, </a:t>
            </a:r>
            <a:r>
              <a:rPr lang="es-AR" sz="1600" dirty="0" err="1">
                <a:hlinkClick r:id="rId4"/>
              </a:rPr>
              <a:t>Andres</a:t>
            </a:r>
            <a:r>
              <a:rPr lang="es-AR" sz="1600" dirty="0">
                <a:hlinkClick r:id="rId4"/>
              </a:rPr>
              <a:t>; GRACIA LUENGO, Isabel; GARCÍA SEVILLA, Pedro. Introducción a la programación con Python 3 </a:t>
            </a:r>
            <a:endParaRPr lang="es-AR" sz="1600" dirty="0"/>
          </a:p>
          <a:p>
            <a:pPr marL="342900" indent="-342900"/>
            <a:r>
              <a:rPr lang="es-AR" sz="1600" dirty="0" err="1">
                <a:hlinkClick r:id="rId5"/>
              </a:rPr>
              <a:t>Pilgrin</a:t>
            </a:r>
            <a:r>
              <a:rPr lang="es-AR" sz="1600" dirty="0">
                <a:hlinkClick r:id="rId5"/>
              </a:rPr>
              <a:t>, Mark: Inmersión en Python 3. Traducido por José Miguel González Aguilera. </a:t>
            </a:r>
            <a:endParaRPr lang="es-AR" sz="1600" dirty="0"/>
          </a:p>
          <a:p>
            <a:pPr marL="342900" indent="-342900"/>
            <a:r>
              <a:rPr lang="es-AR" sz="1600" dirty="0">
                <a:hlinkClick r:id="rId6"/>
              </a:rPr>
              <a:t>González Aguilera</a:t>
            </a:r>
            <a:r>
              <a:rPr lang="es-AR" sz="1600" dirty="0"/>
              <a:t>. </a:t>
            </a:r>
          </a:p>
          <a:p>
            <a:pPr marL="342900" indent="-342900"/>
            <a:r>
              <a:rPr lang="es-AR" sz="1600" dirty="0">
                <a:hlinkClick r:id="rId7"/>
              </a:rPr>
              <a:t>Python.org.ar</a:t>
            </a:r>
            <a:endParaRPr lang="es-ES" sz="1600" dirty="0"/>
          </a:p>
        </p:txBody>
      </p:sp>
      <p:cxnSp>
        <p:nvCxnSpPr>
          <p:cNvPr id="120" name="Google Shape;120;p18"/>
          <p:cNvCxnSpPr>
            <a:cxnSpLocks/>
          </p:cNvCxnSpPr>
          <p:nvPr/>
        </p:nvCxnSpPr>
        <p:spPr>
          <a:xfrm flipV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>
            <a:cxnSpLocks/>
          </p:cNvCxnSpPr>
          <p:nvPr/>
        </p:nvCxnSpPr>
        <p:spPr>
          <a:xfrm flipH="1">
            <a:off x="6655799" y="420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  <a:endCxn id="117" idx="6"/>
          </p:cNvCxnSpPr>
          <p:nvPr/>
        </p:nvCxnSpPr>
        <p:spPr>
          <a:xfrm flipH="1" flipV="1">
            <a:off x="6805298" y="959039"/>
            <a:ext cx="998101" cy="21307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194715" y="295537"/>
            <a:ext cx="1460941" cy="1363496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3" name="Google Shape;738;p48">
            <a:extLst>
              <a:ext uri="{FF2B5EF4-FFF2-40B4-BE49-F238E27FC236}">
                <a16:creationId xmlns:a16="http://schemas.microsoft.com/office/drawing/2014/main" id="{9112A536-3C86-4FB3-9D03-77BC6D75B6DA}"/>
              </a:ext>
            </a:extLst>
          </p:cNvPr>
          <p:cNvGrpSpPr/>
          <p:nvPr/>
        </p:nvGrpSpPr>
        <p:grpSpPr>
          <a:xfrm>
            <a:off x="5455020" y="634433"/>
            <a:ext cx="886429" cy="770050"/>
            <a:chOff x="1934025" y="1001650"/>
            <a:chExt cx="415300" cy="355600"/>
          </a:xfrm>
          <a:solidFill>
            <a:schemeClr val="accent1"/>
          </a:solidFill>
        </p:grpSpPr>
        <p:sp>
          <p:nvSpPr>
            <p:cNvPr id="14" name="Google Shape;739;p48">
              <a:extLst>
                <a:ext uri="{FF2B5EF4-FFF2-40B4-BE49-F238E27FC236}">
                  <a16:creationId xmlns:a16="http://schemas.microsoft.com/office/drawing/2014/main" id="{C6EEC4F5-E9AB-4DC4-9C1E-CA7093830830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grp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740;p48">
              <a:extLst>
                <a:ext uri="{FF2B5EF4-FFF2-40B4-BE49-F238E27FC236}">
                  <a16:creationId xmlns:a16="http://schemas.microsoft.com/office/drawing/2014/main" id="{933DF454-5F4C-4B99-B2AF-A81F38E9C1A9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grp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741;p48">
              <a:extLst>
                <a:ext uri="{FF2B5EF4-FFF2-40B4-BE49-F238E27FC236}">
                  <a16:creationId xmlns:a16="http://schemas.microsoft.com/office/drawing/2014/main" id="{965E66C5-6547-4C3D-B5D9-2296C9B54A75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grp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Google Shape;742;p48">
              <a:extLst>
                <a:ext uri="{FF2B5EF4-FFF2-40B4-BE49-F238E27FC236}">
                  <a16:creationId xmlns:a16="http://schemas.microsoft.com/office/drawing/2014/main" id="{82F130E9-02FD-464A-8341-03C516F23FDE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grp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04491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263238"/>
    </a:dk1>
    <a:lt1>
      <a:srgbClr val="FFFFFF"/>
    </a:lt1>
    <a:dk2>
      <a:srgbClr val="607D8B"/>
    </a:dk2>
    <a:lt2>
      <a:srgbClr val="ECEFF1"/>
    </a:lt2>
    <a:accent1>
      <a:srgbClr val="0091EA"/>
    </a:accent1>
    <a:accent2>
      <a:srgbClr val="0053A3"/>
    </a:accent2>
    <a:accent3>
      <a:srgbClr val="607D8B"/>
    </a:accent3>
    <a:accent4>
      <a:srgbClr val="CFD8DC"/>
    </a:accent4>
    <a:accent5>
      <a:srgbClr val="ECEFF1"/>
    </a:accent5>
    <a:accent6>
      <a:srgbClr val="ACDBF8"/>
    </a:accent6>
    <a:hlink>
      <a:srgbClr val="0091EA"/>
    </a:hlink>
    <a:folHlink>
      <a:srgbClr val="6611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234C4670F3074D966767620FF545C3" ma:contentTypeVersion="3" ma:contentTypeDescription="Crear nuevo documento." ma:contentTypeScope="" ma:versionID="7eefe19ee23677fb8893b828e27bf06d">
  <xsd:schema xmlns:xsd="http://www.w3.org/2001/XMLSchema" xmlns:xs="http://www.w3.org/2001/XMLSchema" xmlns:p="http://schemas.microsoft.com/office/2006/metadata/properties" xmlns:ns2="9839c4b2-ebd8-4bd0-ac7c-700494ce01ab" targetNamespace="http://schemas.microsoft.com/office/2006/metadata/properties" ma:root="true" ma:fieldsID="5433d6aa16ca3b053ef76b86e7777f91" ns2:_="">
    <xsd:import namespace="9839c4b2-ebd8-4bd0-ac7c-700494ce01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9c4b2-ebd8-4bd0-ac7c-700494ce01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0443DE-DA8E-4F48-BDBC-3D49A92189AA}"/>
</file>

<file path=customXml/itemProps2.xml><?xml version="1.0" encoding="utf-8"?>
<ds:datastoreItem xmlns:ds="http://schemas.openxmlformats.org/officeDocument/2006/customXml" ds:itemID="{2FF256D3-0CDC-425B-85EA-AED0C593ADB8}"/>
</file>

<file path=customXml/itemProps3.xml><?xml version="1.0" encoding="utf-8"?>
<ds:datastoreItem xmlns:ds="http://schemas.openxmlformats.org/officeDocument/2006/customXml" ds:itemID="{CD282745-060F-4C85-A9C6-49DBC1570E2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1234</Words>
  <Application>Microsoft Office PowerPoint</Application>
  <PresentationFormat>Presentación en pantalla (16:9)</PresentationFormat>
  <Paragraphs>167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Calibri</vt:lpstr>
      <vt:lpstr>Source Sans Pro</vt:lpstr>
      <vt:lpstr>Symbol</vt:lpstr>
      <vt:lpstr>Arial</vt:lpstr>
      <vt:lpstr>Roboto Slab</vt:lpstr>
      <vt:lpstr>Tahoma</vt:lpstr>
      <vt:lpstr>Cordelia template</vt:lpstr>
      <vt:lpstr>Programación I</vt:lpstr>
      <vt:lpstr>Hola!</vt:lpstr>
      <vt:lpstr>Contenido</vt:lpstr>
      <vt:lpstr>Fundamentos</vt:lpstr>
      <vt:lpstr>Objetivos</vt:lpstr>
      <vt:lpstr>Estrategias de Enseñanza</vt:lpstr>
      <vt:lpstr>Contenidos</vt:lpstr>
      <vt:lpstr>Presentación de PowerPoint</vt:lpstr>
      <vt:lpstr>Bibliografía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Informática</dc:title>
  <cp:lastModifiedBy>Elizabeth Pascual</cp:lastModifiedBy>
  <cp:revision>17</cp:revision>
  <dcterms:modified xsi:type="dcterms:W3CDTF">2022-03-18T00:35:54Z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0x010100BA234C4670F3074D966767620FF545C3</vt:lpwstr>
  </property>
</Properties>
</file>