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4"/>
  </p:sldMasterIdLst>
  <p:notesMasterIdLst>
    <p:notesMasterId r:id="rId17"/>
  </p:notesMasterIdLst>
  <p:sldIdLst>
    <p:sldId id="256" r:id="rId5"/>
    <p:sldId id="359" r:id="rId6"/>
    <p:sldId id="360" r:id="rId7"/>
    <p:sldId id="362" r:id="rId8"/>
    <p:sldId id="363" r:id="rId9"/>
    <p:sldId id="365" r:id="rId10"/>
    <p:sldId id="367" r:id="rId11"/>
    <p:sldId id="368" r:id="rId12"/>
    <p:sldId id="370" r:id="rId13"/>
    <p:sldId id="375" r:id="rId14"/>
    <p:sldId id="307" r:id="rId15"/>
    <p:sldId id="280" r:id="rId16"/>
  </p:sldIdLst>
  <p:sldSz cx="9144000" cy="5143500" type="screen16x9"/>
  <p:notesSz cx="6858000" cy="9144000"/>
  <p:embeddedFontLst>
    <p:embeddedFont>
      <p:font typeface="Roboto Slab" panose="020B0604020202020204" charset="0"/>
      <p:regular r:id="rId18"/>
      <p:bold r:id="rId19"/>
    </p:embeddedFont>
    <p:embeddedFont>
      <p:font typeface="Source Sans Pro" panose="020B0503030403020204" pitchFamily="3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C3A86D6-E3B8-469D-832B-252A0EB587D8}" v="4" dt="2022-05-07T22:30:13.219"/>
    <p1510:client id="{AC9A96C0-AAC4-4EF1-B68A-F58DF4546176}" v="9" dt="2022-05-12T14:48:10.636"/>
    <p1510:client id="{D475CADC-4AC9-49C4-BCAC-8CEE3094E452}" v="1" dt="2022-05-12T18:53:02.815"/>
  </p1510:revLst>
</p1510:revInfo>
</file>

<file path=ppt/tableStyles.xml><?xml version="1.0" encoding="utf-8"?>
<a:tblStyleLst xmlns:a="http://schemas.openxmlformats.org/drawingml/2006/main" def="{83ECFCF9-EB90-4EA4-BA1D-B0166F391BF1}">
  <a:tblStyle styleId="{83ECFCF9-EB90-4EA4-BA1D-B0166F391BF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E74B0BC-8218-4BC4-B384-D648047DA53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font" Target="fonts/font1.fntdata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font" Target="fonts/font4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font" Target="fonts/font3.fntdata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6.fntdata"/><Relationship Id="rId28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font" Target="fonts/font2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5.fntdata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STRO CANTELI BAUTISTA" userId="S::bcastrocanteli@uade.edu.ar::df8372cc-b42d-48b2-9746-c24d6ba47843" providerId="AD" clId="Web-{7C3A86D6-E3B8-469D-832B-252A0EB587D8}"/>
    <pc:docChg chg="modSld">
      <pc:chgData name="CASTRO CANTELI BAUTISTA" userId="S::bcastrocanteli@uade.edu.ar::df8372cc-b42d-48b2-9746-c24d6ba47843" providerId="AD" clId="Web-{7C3A86D6-E3B8-469D-832B-252A0EB587D8}" dt="2022-05-07T22:30:13.219" v="3" actId="1076"/>
      <pc:docMkLst>
        <pc:docMk/>
      </pc:docMkLst>
      <pc:sldChg chg="modSp">
        <pc:chgData name="CASTRO CANTELI BAUTISTA" userId="S::bcastrocanteli@uade.edu.ar::df8372cc-b42d-48b2-9746-c24d6ba47843" providerId="AD" clId="Web-{7C3A86D6-E3B8-469D-832B-252A0EB587D8}" dt="2022-05-07T22:30:13.219" v="3" actId="1076"/>
        <pc:sldMkLst>
          <pc:docMk/>
          <pc:sldMk cId="2085965753" sldId="375"/>
        </pc:sldMkLst>
        <pc:picChg chg="mod">
          <ac:chgData name="CASTRO CANTELI BAUTISTA" userId="S::bcastrocanteli@uade.edu.ar::df8372cc-b42d-48b2-9746-c24d6ba47843" providerId="AD" clId="Web-{7C3A86D6-E3B8-469D-832B-252A0EB587D8}" dt="2022-05-07T22:30:13.219" v="3" actId="1076"/>
          <ac:picMkLst>
            <pc:docMk/>
            <pc:sldMk cId="2085965753" sldId="375"/>
            <ac:picMk id="7" creationId="{12A6A7BD-4149-8A65-3B46-AD7629D32701}"/>
          </ac:picMkLst>
        </pc:picChg>
      </pc:sldChg>
    </pc:docChg>
  </pc:docChgLst>
  <pc:docChgLst>
    <pc:chgData name="MACHUCA TOMAS LEONEL" userId="S::tmachuca@uade.edu.ar::8e35b830-4e48-43ba-a6c8-6c75f1dfd549" providerId="AD" clId="Web-{AC9A96C0-AAC4-4EF1-B68A-F58DF4546176}"/>
    <pc:docChg chg="modSld">
      <pc:chgData name="MACHUCA TOMAS LEONEL" userId="S::tmachuca@uade.edu.ar::8e35b830-4e48-43ba-a6c8-6c75f1dfd549" providerId="AD" clId="Web-{AC9A96C0-AAC4-4EF1-B68A-F58DF4546176}" dt="2022-05-12T14:48:10.636" v="8" actId="20577"/>
      <pc:docMkLst>
        <pc:docMk/>
      </pc:docMkLst>
      <pc:sldChg chg="modSp">
        <pc:chgData name="MACHUCA TOMAS LEONEL" userId="S::tmachuca@uade.edu.ar::8e35b830-4e48-43ba-a6c8-6c75f1dfd549" providerId="AD" clId="Web-{AC9A96C0-AAC4-4EF1-B68A-F58DF4546176}" dt="2022-05-12T14:48:10.636" v="8" actId="20577"/>
        <pc:sldMkLst>
          <pc:docMk/>
          <pc:sldMk cId="4181563009" sldId="368"/>
        </pc:sldMkLst>
        <pc:spChg chg="mod">
          <ac:chgData name="MACHUCA TOMAS LEONEL" userId="S::tmachuca@uade.edu.ar::8e35b830-4e48-43ba-a6c8-6c75f1dfd549" providerId="AD" clId="Web-{AC9A96C0-AAC4-4EF1-B68A-F58DF4546176}" dt="2022-05-12T14:48:10.636" v="8" actId="20577"/>
          <ac:spMkLst>
            <pc:docMk/>
            <pc:sldMk cId="4181563009" sldId="368"/>
            <ac:spMk id="3" creationId="{C6264F03-F497-7E50-F80D-F9CB2A3C80DE}"/>
          </ac:spMkLst>
        </pc:spChg>
      </pc:sldChg>
    </pc:docChg>
  </pc:docChgLst>
  <pc:docChgLst>
    <pc:chgData name="FERINOVIC ALEN IVAN" userId="S::aferinovic@uade.edu.ar::2115f383-f506-4d4f-955f-34fb7621a582" providerId="AD" clId="Web-{D475CADC-4AC9-49C4-BCAC-8CEE3094E452}"/>
    <pc:docChg chg="modSld">
      <pc:chgData name="FERINOVIC ALEN IVAN" userId="S::aferinovic@uade.edu.ar::2115f383-f506-4d4f-955f-34fb7621a582" providerId="AD" clId="Web-{D475CADC-4AC9-49C4-BCAC-8CEE3094E452}" dt="2022-05-12T18:53:02.799" v="0" actId="1076"/>
      <pc:docMkLst>
        <pc:docMk/>
      </pc:docMkLst>
      <pc:sldChg chg="modSp">
        <pc:chgData name="FERINOVIC ALEN IVAN" userId="S::aferinovic@uade.edu.ar::2115f383-f506-4d4f-955f-34fb7621a582" providerId="AD" clId="Web-{D475CADC-4AC9-49C4-BCAC-8CEE3094E452}" dt="2022-05-12T18:53:02.799" v="0" actId="1076"/>
        <pc:sldMkLst>
          <pc:docMk/>
          <pc:sldMk cId="2085965753" sldId="375"/>
        </pc:sldMkLst>
        <pc:picChg chg="mod">
          <ac:chgData name="FERINOVIC ALEN IVAN" userId="S::aferinovic@uade.edu.ar::2115f383-f506-4d4f-955f-34fb7621a582" providerId="AD" clId="Web-{D475CADC-4AC9-49C4-BCAC-8CEE3094E452}" dt="2022-05-12T18:53:02.799" v="0" actId="1076"/>
          <ac:picMkLst>
            <pc:docMk/>
            <pc:sldMk cId="2085965753" sldId="375"/>
            <ac:picMk id="7" creationId="{12A6A7BD-4149-8A65-3B46-AD7629D32701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700185" y="1991850"/>
            <a:ext cx="5807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337531" y="463007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0243" y="4182401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8893253" y="3333348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71302" y="4923775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386266" y="50813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479460" y="2703980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261540" y="643097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507235" y="1080863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8314019" y="3625322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8882858" y="4186761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158313" y="1596559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1396483" y="226428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617492" y="2000594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3425273" y="387880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8014029" y="4567546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>
            <a:spLocks noGrp="1"/>
          </p:cNvSpPr>
          <p:nvPr>
            <p:ph type="ctrTitle"/>
          </p:nvPr>
        </p:nvSpPr>
        <p:spPr>
          <a:xfrm>
            <a:off x="1546025" y="1754794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ubTitle" idx="1"/>
          </p:nvPr>
        </p:nvSpPr>
        <p:spPr>
          <a:xfrm>
            <a:off x="1546025" y="3011511"/>
            <a:ext cx="5832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◎"/>
              <a:defRPr sz="2400"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0249" y="457200"/>
            <a:ext cx="2688125" cy="390362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457442"/>
            <a:ext cx="4451212" cy="1372004"/>
          </a:xfrm>
        </p:spPr>
        <p:txBody>
          <a:bodyPr anchor="b">
            <a:no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81914" y="572776"/>
            <a:ext cx="2456813" cy="3684617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1829445"/>
            <a:ext cx="4451212" cy="2532101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26BDC-312D-4241-BE69-06250C3166AC}" type="datetimeFigureOut">
              <a:rPr lang="es-AR" smtClean="0"/>
              <a:t>12/5/2022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61717-EF91-4C72-9B52-C015627A9CC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51295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7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Source Sans Pro"/>
              <a:buChar char="◎"/>
              <a:defRPr sz="3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6" r:id="rId4"/>
    <p:sldLayoutId id="2147483659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>
            <a:spLocks noGrp="1"/>
          </p:cNvSpPr>
          <p:nvPr>
            <p:ph type="ctrTitle"/>
          </p:nvPr>
        </p:nvSpPr>
        <p:spPr>
          <a:xfrm>
            <a:off x="1700185" y="1991850"/>
            <a:ext cx="5807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Programación I</a:t>
            </a:r>
            <a:endParaRPr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FA8A610B-C2CA-4148-A3DD-41956AA2F133}"/>
              </a:ext>
            </a:extLst>
          </p:cNvPr>
          <p:cNvSpPr txBox="1"/>
          <p:nvPr/>
        </p:nvSpPr>
        <p:spPr>
          <a:xfrm>
            <a:off x="1700185" y="3600420"/>
            <a:ext cx="5953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>
                <a:solidFill>
                  <a:schemeClr val="bg1">
                    <a:lumMod val="6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Clase 7 – Simulacro (Temas 1º Parcial)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3BC8E42-97C3-A696-EA3D-E34AD01CCC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9238" y="1010720"/>
            <a:ext cx="7571700" cy="3573600"/>
          </a:xfrm>
        </p:spPr>
        <p:txBody>
          <a:bodyPr/>
          <a:lstStyle/>
          <a:p>
            <a:r>
              <a:rPr lang="es-AR" sz="1600"/>
              <a:t>El aula de informática de la Universidad tiene 25 computadoras. Una computadora puede estar libre (0), ocupada(1) o apagada (-1) por algún desperfecto.</a:t>
            </a:r>
          </a:p>
          <a:p>
            <a:r>
              <a:rPr lang="es-AR" sz="1600"/>
              <a:t>Dado que se tomará examen se asigna una computadora por alumno. El profesor antes de ingresar a clase, le informa al alumno que computadora esta libre indicando el nro. de computadora (de 1 a 25), también le informa la fila.</a:t>
            </a:r>
          </a:p>
          <a:p>
            <a:r>
              <a:rPr lang="es-AR" sz="1600"/>
              <a:t>Se pide crear una función que permita al profesor asignar una computadora a l alumnos a medida que vayan llegando. Dicha función deberá pasar una computadora de libre a ocupada actualizando el mapa en cada asignación.</a:t>
            </a:r>
          </a:p>
          <a:p>
            <a:r>
              <a:rPr lang="es-AR" sz="1600"/>
              <a:t>Los alumnos que darán examen son 18, y actualmente el mapa de computadoras se encuentra en el siguiente estado: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3E3B020-78BE-6739-A6A3-A4E8D803C91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mtClean="0"/>
              <a:t>10</a:t>
            </a:fld>
            <a:endParaRPr lang="es-AR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D1192371-666F-4BDF-88B6-E6C808F0B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</p:spPr>
        <p:txBody>
          <a:bodyPr/>
          <a:lstStyle/>
          <a:p>
            <a:r>
              <a:rPr lang="es-ES"/>
              <a:t>4. Ejercicios Tipo Parcial – Funciones y Matrices</a:t>
            </a:r>
            <a:endParaRPr lang="es-AR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12A6A7BD-4149-8A65-3B46-AD7629D327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2638" y="4035530"/>
            <a:ext cx="2411935" cy="975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9657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1326D0-52E5-4B5F-9FF6-79B62A520C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46025" y="1041872"/>
            <a:ext cx="5832600" cy="1159800"/>
          </a:xfrm>
        </p:spPr>
        <p:txBody>
          <a:bodyPr/>
          <a:lstStyle/>
          <a:p>
            <a:r>
              <a:rPr lang="es-AR"/>
              <a:t>Bibliografía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3C2B4EE-62FC-4569-9801-9DF3512C57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46025" y="2283091"/>
            <a:ext cx="7024538" cy="784800"/>
          </a:xfrm>
        </p:spPr>
        <p:txBody>
          <a:bodyPr/>
          <a:lstStyle/>
          <a:p>
            <a:pPr marL="495300" indent="-457200">
              <a:buFont typeface="Arial" panose="020B0604020202020204" pitchFamily="34" charset="0"/>
              <a:buChar char="•"/>
            </a:pPr>
            <a:r>
              <a:rPr lang="es-AR" sz="2000"/>
              <a:t>Fundamentos de Programación, Luis </a:t>
            </a:r>
            <a:r>
              <a:rPr lang="es-AR" sz="2000" err="1"/>
              <a:t>Goyanes</a:t>
            </a:r>
            <a:r>
              <a:rPr lang="es-AR" sz="2000"/>
              <a:t> Aguilar, Capítulo 1.</a:t>
            </a:r>
          </a:p>
          <a:p>
            <a:pPr marL="495300" indent="-457200">
              <a:buFont typeface="Arial" panose="020B0604020202020204" pitchFamily="34" charset="0"/>
              <a:buChar char="•"/>
            </a:pPr>
            <a:r>
              <a:rPr lang="es-AR" sz="2000"/>
              <a:t>Guía de Estudio, Fundamentos de Programación UADE.</a:t>
            </a:r>
          </a:p>
          <a:p>
            <a:pPr marL="495300" indent="-457200">
              <a:buFont typeface="Arial" panose="020B0604020202020204" pitchFamily="34" charset="0"/>
              <a:buChar char="•"/>
            </a:pPr>
            <a:r>
              <a:rPr lang="es-AR" sz="2000"/>
              <a:t>Apuntes de Clase UADE, Verónica </a:t>
            </a:r>
            <a:r>
              <a:rPr lang="es-AR" sz="2000" err="1"/>
              <a:t>Galatti</a:t>
            </a:r>
            <a:r>
              <a:rPr lang="es-AR" sz="2000"/>
              <a:t>.</a:t>
            </a:r>
          </a:p>
          <a:p>
            <a:pPr marL="495300" indent="-457200">
              <a:buFont typeface="Arial" panose="020B0604020202020204" pitchFamily="34" charset="0"/>
              <a:buChar char="•"/>
            </a:pPr>
            <a:r>
              <a:rPr lang="es-AR" sz="2000"/>
              <a:t>Python para Principiantes https://uniwebsidad.com/libros/python</a:t>
            </a:r>
          </a:p>
        </p:txBody>
      </p:sp>
    </p:spTree>
    <p:extLst>
      <p:ext uri="{BB962C8B-B14F-4D97-AF65-F5344CB8AC3E}">
        <p14:creationId xmlns:p14="http://schemas.microsoft.com/office/powerpoint/2010/main" val="16583530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6"/>
          <p:cNvSpPr txBox="1">
            <a:spLocks noGrp="1"/>
          </p:cNvSpPr>
          <p:nvPr>
            <p:ph type="ctrTitle" idx="4294967295"/>
          </p:nvPr>
        </p:nvSpPr>
        <p:spPr>
          <a:xfrm>
            <a:off x="685800" y="5165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/>
              <a:t>¿Preguntas?</a:t>
            </a:r>
            <a:endParaRPr sz="6000" b="1"/>
          </a:p>
        </p:txBody>
      </p:sp>
      <p:sp>
        <p:nvSpPr>
          <p:cNvPr id="387" name="Google Shape;387;p36"/>
          <p:cNvSpPr txBox="1">
            <a:spLocks noGrp="1"/>
          </p:cNvSpPr>
          <p:nvPr>
            <p:ph type="subTitle" idx="4294967295"/>
          </p:nvPr>
        </p:nvSpPr>
        <p:spPr>
          <a:xfrm>
            <a:off x="942975" y="1882093"/>
            <a:ext cx="403982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200" b="1"/>
              <a:t>Ing. Elizabeth Pascual</a:t>
            </a:r>
            <a:endParaRPr sz="3200" b="1"/>
          </a:p>
        </p:txBody>
      </p:sp>
      <p:sp>
        <p:nvSpPr>
          <p:cNvPr id="388" name="Google Shape;388;p36"/>
          <p:cNvSpPr txBox="1">
            <a:spLocks noGrp="1"/>
          </p:cNvSpPr>
          <p:nvPr>
            <p:ph type="body" idx="4294967295"/>
          </p:nvPr>
        </p:nvSpPr>
        <p:spPr>
          <a:xfrm>
            <a:off x="942975" y="2485151"/>
            <a:ext cx="4953000" cy="246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Podes enviar un mail a: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epascual@uade.edu.ar</a:t>
            </a:r>
            <a:endParaRPr/>
          </a:p>
        </p:txBody>
      </p:sp>
      <p:sp>
        <p:nvSpPr>
          <p:cNvPr id="389" name="Google Shape;389;p36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2AF8CFBA-525C-E115-F97B-4361DCBA3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Temas vistos 1º Parcial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5989C42-F8C1-0A9E-588A-32E2CD1F27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/>
              <a:t>Conocimientos Previos</a:t>
            </a:r>
          </a:p>
          <a:p>
            <a:pPr lvl="1"/>
            <a:r>
              <a:rPr lang="es-ES" sz="2000"/>
              <a:t>Variables</a:t>
            </a:r>
          </a:p>
          <a:p>
            <a:pPr lvl="1"/>
            <a:r>
              <a:rPr lang="es-ES" sz="2000"/>
              <a:t>Entrada y Salida de datos</a:t>
            </a:r>
          </a:p>
          <a:p>
            <a:pPr lvl="1"/>
            <a:r>
              <a:rPr lang="es-ES" sz="2000"/>
              <a:t>Estructuras de control: Secuencial – Condicional - Iterativa</a:t>
            </a:r>
          </a:p>
          <a:p>
            <a:pPr lvl="1"/>
            <a:r>
              <a:rPr lang="es-ES" sz="2000"/>
              <a:t>Uso de variables para contar (Contadores)</a:t>
            </a:r>
          </a:p>
          <a:p>
            <a:pPr lvl="1"/>
            <a:r>
              <a:rPr lang="es-ES" sz="2000"/>
              <a:t>Uso de variables para sumar (Acumuladores)</a:t>
            </a:r>
          </a:p>
          <a:p>
            <a:pPr lvl="1"/>
            <a:r>
              <a:rPr lang="es-ES" sz="2000"/>
              <a:t>Crear valores al azar</a:t>
            </a:r>
          </a:p>
          <a:p>
            <a:pPr lvl="1"/>
            <a:r>
              <a:rPr lang="es-ES" sz="2000"/>
              <a:t>Operador sobrecargado += -= *=</a:t>
            </a:r>
          </a:p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10830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27AF1F4-9141-5A7A-1C14-0407986F7A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2684" y="1170021"/>
            <a:ext cx="7571700" cy="3573600"/>
          </a:xfrm>
        </p:spPr>
        <p:txBody>
          <a:bodyPr/>
          <a:lstStyle/>
          <a:p>
            <a:r>
              <a:rPr lang="es-ES"/>
              <a:t>Funciones – Conocimientos previos:</a:t>
            </a:r>
          </a:p>
          <a:p>
            <a:pPr lvl="1"/>
            <a:r>
              <a:rPr lang="es-ES" sz="2000"/>
              <a:t>Crear una función</a:t>
            </a:r>
          </a:p>
          <a:p>
            <a:pPr lvl="1"/>
            <a:r>
              <a:rPr lang="es-ES" sz="2000"/>
              <a:t>Parámetros de una función</a:t>
            </a:r>
          </a:p>
          <a:p>
            <a:pPr lvl="1"/>
            <a:r>
              <a:rPr lang="es-ES" sz="2000"/>
              <a:t>Variables locales a la función</a:t>
            </a:r>
          </a:p>
          <a:p>
            <a:pPr lvl="1"/>
            <a:r>
              <a:rPr lang="es-ES" sz="2000"/>
              <a:t>Valores de retorno.</a:t>
            </a:r>
          </a:p>
          <a:p>
            <a:pPr lvl="1"/>
            <a:r>
              <a:rPr lang="es-ES" sz="2000"/>
              <a:t>Llamar a la función.</a:t>
            </a:r>
          </a:p>
          <a:p>
            <a:r>
              <a:rPr lang="es-ES"/>
              <a:t>Funciones – Nuevos Temas: </a:t>
            </a:r>
          </a:p>
          <a:p>
            <a:pPr lvl="1"/>
            <a:r>
              <a:rPr lang="es-ES" sz="2000"/>
              <a:t>Parámetros por omisión</a:t>
            </a:r>
          </a:p>
          <a:p>
            <a:pPr lvl="1"/>
            <a:r>
              <a:rPr lang="es-ES" sz="2000"/>
              <a:t>Importar módulos-funciones</a:t>
            </a:r>
          </a:p>
          <a:p>
            <a:pPr lvl="1"/>
            <a:r>
              <a:rPr lang="es-ES" sz="2000"/>
              <a:t>Crear módulos propios</a:t>
            </a:r>
          </a:p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678A8AA-4EB8-C5E9-12E6-96381B20AC8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mtClean="0"/>
              <a:t>3</a:t>
            </a:fld>
            <a:endParaRPr lang="es-AR"/>
          </a:p>
        </p:txBody>
      </p:sp>
      <p:sp>
        <p:nvSpPr>
          <p:cNvPr id="5" name="Título 3">
            <a:extLst>
              <a:ext uri="{FF2B5EF4-FFF2-40B4-BE49-F238E27FC236}">
                <a16:creationId xmlns:a16="http://schemas.microsoft.com/office/drawing/2014/main" id="{F17B59AF-4A04-EB3C-1711-7BF674A9E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</p:spPr>
        <p:txBody>
          <a:bodyPr/>
          <a:lstStyle/>
          <a:p>
            <a:r>
              <a:rPr lang="es-ES"/>
              <a:t>Temas vistos 1º Parcial</a:t>
            </a:r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55668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27AF1F4-9141-5A7A-1C14-0407986F7A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2684" y="1010720"/>
            <a:ext cx="7571700" cy="3573600"/>
          </a:xfrm>
        </p:spPr>
        <p:txBody>
          <a:bodyPr/>
          <a:lstStyle/>
          <a:p>
            <a:r>
              <a:rPr lang="es-ES"/>
              <a:t>Listas (conocimientos previos):</a:t>
            </a:r>
          </a:p>
          <a:p>
            <a:pPr lvl="1"/>
            <a:r>
              <a:rPr lang="es-ES" sz="2000"/>
              <a:t>Crear una lista vacía / con n valores numéricos</a:t>
            </a:r>
          </a:p>
          <a:p>
            <a:pPr lvl="1"/>
            <a:r>
              <a:rPr lang="es-ES" sz="2000"/>
              <a:t>Agregar valores a una lista</a:t>
            </a:r>
          </a:p>
          <a:p>
            <a:pPr lvl="1"/>
            <a:r>
              <a:rPr lang="es-ES" sz="2000"/>
              <a:t>Subíndice para acceder a una posición</a:t>
            </a:r>
          </a:p>
          <a:p>
            <a:pPr lvl="1"/>
            <a:r>
              <a:rPr lang="es-ES" sz="2000"/>
              <a:t>Recorrer con subíndice utilizando </a:t>
            </a:r>
            <a:r>
              <a:rPr lang="es-ES" sz="2000" err="1"/>
              <a:t>range</a:t>
            </a:r>
            <a:endParaRPr lang="es-ES" sz="2000"/>
          </a:p>
          <a:p>
            <a:pPr lvl="1"/>
            <a:r>
              <a:rPr lang="es-ES" sz="2000"/>
              <a:t>Cantidad de elementos de una lista</a:t>
            </a:r>
          </a:p>
          <a:p>
            <a:pPr lvl="1"/>
            <a:r>
              <a:rPr lang="es-ES" sz="2000"/>
              <a:t>Eliminar el último elemento de la lista</a:t>
            </a:r>
          </a:p>
          <a:p>
            <a:pPr lvl="1"/>
            <a:r>
              <a:rPr lang="es-ES" sz="2000"/>
              <a:t>Eliminar un elemento de en una posición i</a:t>
            </a:r>
          </a:p>
          <a:p>
            <a:pPr lvl="1"/>
            <a:r>
              <a:rPr lang="es-ES" sz="2000"/>
              <a:t>Modificar valores de la lista</a:t>
            </a:r>
          </a:p>
          <a:p>
            <a:pPr lvl="1"/>
            <a:r>
              <a:rPr lang="es-ES" sz="2000"/>
              <a:t>Intercambiar valores de posición</a:t>
            </a:r>
          </a:p>
          <a:p>
            <a:pPr lvl="1"/>
            <a:r>
              <a:rPr lang="es-ES" sz="2000"/>
              <a:t>Insertar un valor a la lista</a:t>
            </a:r>
          </a:p>
          <a:p>
            <a:pPr lvl="1"/>
            <a:r>
              <a:rPr lang="es-ES" sz="2000"/>
              <a:t>Mostrar los valores de una lista</a:t>
            </a:r>
            <a:endParaRPr lang="es-AR" sz="200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678A8AA-4EB8-C5E9-12E6-96381B20AC8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mtClean="0"/>
              <a:t>4</a:t>
            </a:fld>
            <a:endParaRPr lang="es-AR"/>
          </a:p>
        </p:txBody>
      </p:sp>
      <p:sp>
        <p:nvSpPr>
          <p:cNvPr id="5" name="Título 3">
            <a:extLst>
              <a:ext uri="{FF2B5EF4-FFF2-40B4-BE49-F238E27FC236}">
                <a16:creationId xmlns:a16="http://schemas.microsoft.com/office/drawing/2014/main" id="{F17B59AF-4A04-EB3C-1711-7BF674A9E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</p:spPr>
        <p:txBody>
          <a:bodyPr/>
          <a:lstStyle/>
          <a:p>
            <a:r>
              <a:rPr lang="es-ES"/>
              <a:t>Temas vistos 1º Parcial</a:t>
            </a:r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845482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27AF1F4-9141-5A7A-1C14-0407986F7A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2684" y="1010720"/>
            <a:ext cx="7571700" cy="3573600"/>
          </a:xfrm>
        </p:spPr>
        <p:txBody>
          <a:bodyPr/>
          <a:lstStyle/>
          <a:p>
            <a:r>
              <a:rPr lang="es-ES"/>
              <a:t>Listas (nuevos temas):</a:t>
            </a:r>
          </a:p>
          <a:p>
            <a:pPr lvl="1"/>
            <a:r>
              <a:rPr lang="es-ES" sz="2000"/>
              <a:t>Operador * para replicar elementos</a:t>
            </a:r>
          </a:p>
          <a:p>
            <a:pPr lvl="1"/>
            <a:r>
              <a:rPr lang="es-ES" sz="2000"/>
              <a:t>Funciones del lenguaje para secuencias(listas)</a:t>
            </a:r>
          </a:p>
          <a:p>
            <a:pPr lvl="1"/>
            <a:r>
              <a:rPr lang="es-ES" sz="2000"/>
              <a:t>Métodos del lenguaje para listas</a:t>
            </a:r>
          </a:p>
          <a:p>
            <a:pPr lvl="1"/>
            <a:r>
              <a:rPr lang="es-ES" sz="2000"/>
              <a:t>Sub-índices negativos</a:t>
            </a:r>
          </a:p>
          <a:p>
            <a:pPr lvl="1"/>
            <a:r>
              <a:rPr lang="es-ES" sz="2000"/>
              <a:t>Operador in para buscar</a:t>
            </a:r>
          </a:p>
          <a:p>
            <a:pPr lvl="1"/>
            <a:r>
              <a:rPr lang="es-ES" sz="2000" err="1"/>
              <a:t>iclo</a:t>
            </a:r>
            <a:r>
              <a:rPr lang="es-ES" sz="2000"/>
              <a:t> for para recorrer secuencias</a:t>
            </a:r>
          </a:p>
          <a:p>
            <a:pPr lvl="1"/>
            <a:r>
              <a:rPr lang="es-ES" sz="2000"/>
              <a:t>Listas por comprensión</a:t>
            </a:r>
          </a:p>
          <a:p>
            <a:pPr lvl="1"/>
            <a:r>
              <a:rPr lang="es-ES" sz="2000"/>
              <a:t>Rebanadas</a:t>
            </a:r>
            <a:endParaRPr lang="es-AR" sz="200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678A8AA-4EB8-C5E9-12E6-96381B20AC8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mtClean="0"/>
              <a:t>5</a:t>
            </a:fld>
            <a:endParaRPr lang="es-AR"/>
          </a:p>
        </p:txBody>
      </p:sp>
      <p:sp>
        <p:nvSpPr>
          <p:cNvPr id="5" name="Título 3">
            <a:extLst>
              <a:ext uri="{FF2B5EF4-FFF2-40B4-BE49-F238E27FC236}">
                <a16:creationId xmlns:a16="http://schemas.microsoft.com/office/drawing/2014/main" id="{F17B59AF-4A04-EB3C-1711-7BF674A9E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</p:spPr>
        <p:txBody>
          <a:bodyPr/>
          <a:lstStyle/>
          <a:p>
            <a:r>
              <a:rPr lang="es-ES"/>
              <a:t>Temas vistos 1º Parcial</a:t>
            </a:r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64381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27AF1F4-9141-5A7A-1C14-0407986F7A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2684" y="1010720"/>
            <a:ext cx="7571700" cy="3573600"/>
          </a:xfrm>
        </p:spPr>
        <p:txBody>
          <a:bodyPr/>
          <a:lstStyle/>
          <a:p>
            <a:r>
              <a:rPr lang="es-ES"/>
              <a:t>Matrices :</a:t>
            </a:r>
          </a:p>
          <a:p>
            <a:pPr lvl="1"/>
            <a:r>
              <a:rPr lang="es-ES" sz="2000"/>
              <a:t>Cómo se representa? Listas de Listas</a:t>
            </a:r>
          </a:p>
          <a:p>
            <a:pPr lvl="1"/>
            <a:r>
              <a:rPr lang="es-ES" sz="2000"/>
              <a:t>Crear matriz</a:t>
            </a:r>
          </a:p>
          <a:p>
            <a:pPr lvl="1"/>
            <a:r>
              <a:rPr lang="es-ES" sz="2000"/>
              <a:t>Rellenar-modificar valores de la matriz</a:t>
            </a:r>
          </a:p>
          <a:p>
            <a:pPr lvl="1"/>
            <a:r>
              <a:rPr lang="es-ES" sz="2000"/>
              <a:t>Recorrer filas/columnas</a:t>
            </a:r>
          </a:p>
          <a:p>
            <a:pPr lvl="1"/>
            <a:r>
              <a:rPr lang="es-ES" sz="2000"/>
              <a:t>Mostrar en forma matriz</a:t>
            </a:r>
            <a:endParaRPr lang="es-AR" sz="200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678A8AA-4EB8-C5E9-12E6-96381B20AC8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mtClean="0"/>
              <a:t>6</a:t>
            </a:fld>
            <a:endParaRPr lang="es-AR"/>
          </a:p>
        </p:txBody>
      </p:sp>
      <p:sp>
        <p:nvSpPr>
          <p:cNvPr id="5" name="Título 3">
            <a:extLst>
              <a:ext uri="{FF2B5EF4-FFF2-40B4-BE49-F238E27FC236}">
                <a16:creationId xmlns:a16="http://schemas.microsoft.com/office/drawing/2014/main" id="{F17B59AF-4A04-EB3C-1711-7BF674A9E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</p:spPr>
        <p:txBody>
          <a:bodyPr/>
          <a:lstStyle/>
          <a:p>
            <a:r>
              <a:rPr lang="es-ES"/>
              <a:t>Temas vistos 1º Parcial</a:t>
            </a:r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679620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27AF1F4-9141-5A7A-1C14-0407986F7A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2684" y="1010720"/>
            <a:ext cx="7571700" cy="3573600"/>
          </a:xfrm>
        </p:spPr>
        <p:txBody>
          <a:bodyPr/>
          <a:lstStyle/>
          <a:p>
            <a:r>
              <a:rPr lang="es-ES"/>
              <a:t>Cadena de Caracteres :</a:t>
            </a:r>
          </a:p>
          <a:p>
            <a:pPr lvl="1"/>
            <a:r>
              <a:rPr lang="es-AR" sz="2000"/>
              <a:t>Operadores = + += * in == </a:t>
            </a:r>
          </a:p>
          <a:p>
            <a:pPr lvl="1"/>
            <a:r>
              <a:rPr lang="es-AR" sz="2000"/>
              <a:t>Iterar cadenas </a:t>
            </a:r>
          </a:p>
          <a:p>
            <a:pPr lvl="1"/>
            <a:r>
              <a:rPr lang="es-AR" sz="2000"/>
              <a:t>Rebanadas </a:t>
            </a:r>
          </a:p>
          <a:p>
            <a:pPr lvl="1"/>
            <a:r>
              <a:rPr lang="es-AR" sz="2000"/>
              <a:t>Funciones de cadenas </a:t>
            </a:r>
          </a:p>
          <a:p>
            <a:pPr lvl="1"/>
            <a:r>
              <a:rPr lang="es-AR" sz="2000"/>
              <a:t>Métodos de cadenas </a:t>
            </a:r>
          </a:p>
          <a:p>
            <a:pPr lvl="1"/>
            <a:r>
              <a:rPr lang="es-AR" sz="2000"/>
              <a:t>Formato de cadenas %, .</a:t>
            </a:r>
            <a:r>
              <a:rPr lang="es-AR" sz="2000" err="1"/>
              <a:t>format</a:t>
            </a:r>
            <a:r>
              <a:rPr lang="es-AR" sz="2000"/>
              <a:t>() , </a:t>
            </a:r>
            <a:r>
              <a:rPr lang="es-AR" sz="2000" err="1"/>
              <a:t>f”cadena</a:t>
            </a:r>
            <a:r>
              <a:rPr lang="es-AR" sz="2000"/>
              <a:t>”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678A8AA-4EB8-C5E9-12E6-96381B20AC8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mtClean="0"/>
              <a:t>7</a:t>
            </a:fld>
            <a:endParaRPr lang="es-AR"/>
          </a:p>
        </p:txBody>
      </p:sp>
      <p:sp>
        <p:nvSpPr>
          <p:cNvPr id="5" name="Título 3">
            <a:extLst>
              <a:ext uri="{FF2B5EF4-FFF2-40B4-BE49-F238E27FC236}">
                <a16:creationId xmlns:a16="http://schemas.microsoft.com/office/drawing/2014/main" id="{F17B59AF-4A04-EB3C-1711-7BF674A9E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</p:spPr>
        <p:txBody>
          <a:bodyPr/>
          <a:lstStyle/>
          <a:p>
            <a:r>
              <a:rPr lang="es-ES"/>
              <a:t>Temas vistos 1º Parcial</a:t>
            </a:r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254806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56AEB9-5B88-5F34-131B-2DA8754A1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1. Ejercicios Tipo Parcial – Funciones y Cadenas de Caracteres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6264F03-F497-7E50-F80D-F9CB2A3C80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16422"/>
            <a:ext cx="7571700" cy="3573600"/>
          </a:xfrm>
        </p:spPr>
        <p:txBody>
          <a:bodyPr/>
          <a:lstStyle/>
          <a:p>
            <a:r>
              <a:rPr lang="es-ES" sz="2000"/>
              <a:t>Escribir funciones que reciban como argumento una cadena y un carácter y realicen las siguientes operaciones:</a:t>
            </a:r>
          </a:p>
          <a:p>
            <a:pPr lvl="1"/>
            <a:r>
              <a:rPr lang="es-ES" sz="2000"/>
              <a:t>Intercalar en la cadena el carácter enviando. Por ejemplo, si cadena = ‘margen’ y carácter =“-”, la función debe devolver “m-a-r-g-e-n”. </a:t>
            </a:r>
          </a:p>
          <a:p>
            <a:pPr lvl="1"/>
            <a:r>
              <a:rPr lang="es-ES" sz="2000"/>
              <a:t>Reemplazar en una cadena todos los espacios que contiene por un carácter. Por ejemplo, si la cadena es “archivo parcial 1.py” y carácter es = “-”, la función debe devolver “archivo-parcial-1.py”</a:t>
            </a:r>
          </a:p>
          <a:p>
            <a:r>
              <a:rPr lang="es-ES" sz="2000"/>
              <a:t>Escribir el programa que solicite al usuario el ingreso de la cadena y el carácter e invoque a dichas funciones.</a:t>
            </a:r>
            <a:endParaRPr lang="es-AR" sz="200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07BC6F2-71B1-BAFA-95E7-7F612A80794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mtClean="0"/>
              <a:t>8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815630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56AEB9-5B88-5F34-131B-2DA8754A1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3. Ejercicios Tipo Parcial – Funciones y Matrices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6264F03-F497-7E50-F80D-F9CB2A3C80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16422"/>
            <a:ext cx="7571700" cy="3573600"/>
          </a:xfrm>
        </p:spPr>
        <p:txBody>
          <a:bodyPr/>
          <a:lstStyle/>
          <a:p>
            <a:r>
              <a:rPr lang="es-ES" sz="1600"/>
              <a:t>Escribir una función que cree una matriz de N filas y N columnas.</a:t>
            </a:r>
          </a:p>
          <a:p>
            <a:r>
              <a:rPr lang="es-ES" sz="1600"/>
              <a:t>Escribir una función que llene una matriz con valores aleatorios de 1 al 100.</a:t>
            </a:r>
          </a:p>
          <a:p>
            <a:r>
              <a:rPr lang="es-ES" sz="1600"/>
              <a:t>Escribir una función que retorne el o los valores repetidos en la matriz.</a:t>
            </a:r>
          </a:p>
          <a:p>
            <a:r>
              <a:rPr lang="es-ES" sz="1600"/>
              <a:t>Escribir el programa que solicite al usuario el ingreso de la dimensión de la matriz (N) e invoque a las funciones de llenado y valores repetidos.</a:t>
            </a:r>
            <a:endParaRPr lang="es-AR" sz="160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07BC6F2-71B1-BAFA-95E7-7F612A80794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mtClean="0"/>
              <a:t>9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70831429"/>
      </p:ext>
    </p:extLst>
  </p:cSld>
  <p:clrMapOvr>
    <a:masterClrMapping/>
  </p:clrMapOvr>
</p:sld>
</file>

<file path=ppt/theme/theme1.xml><?xml version="1.0" encoding="utf-8"?>
<a:theme xmlns:a="http://schemas.openxmlformats.org/drawingml/2006/main" name="Cordelia template">
  <a:themeElements>
    <a:clrScheme name="Custom 347">
      <a:dk1>
        <a:srgbClr val="263238"/>
      </a:dk1>
      <a:lt1>
        <a:srgbClr val="FFFFFF"/>
      </a:lt1>
      <a:dk2>
        <a:srgbClr val="607D8B"/>
      </a:dk2>
      <a:lt2>
        <a:srgbClr val="ECEFF1"/>
      </a:lt2>
      <a:accent1>
        <a:srgbClr val="0091EA"/>
      </a:accent1>
      <a:accent2>
        <a:srgbClr val="0053A3"/>
      </a:accent2>
      <a:accent3>
        <a:srgbClr val="607D8B"/>
      </a:accent3>
      <a:accent4>
        <a:srgbClr val="CFD8DC"/>
      </a:accent4>
      <a:accent5>
        <a:srgbClr val="ECEFF1"/>
      </a:accent5>
      <a:accent6>
        <a:srgbClr val="ACDBF8"/>
      </a:accent6>
      <a:hlink>
        <a:srgbClr val="0091E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C6B85F19FC55784F87C3716C65F284D3" ma:contentTypeVersion="4" ma:contentTypeDescription="Crear nuevo documento." ma:contentTypeScope="" ma:versionID="d42e5e12cf45235616357af09b17421a">
  <xsd:schema xmlns:xsd="http://www.w3.org/2001/XMLSchema" xmlns:xs="http://www.w3.org/2001/XMLSchema" xmlns:p="http://schemas.microsoft.com/office/2006/metadata/properties" xmlns:ns2="ab284689-7690-4d5c-ba25-71a3d108cc19" targetNamespace="http://schemas.microsoft.com/office/2006/metadata/properties" ma:root="true" ma:fieldsID="635daadfe3fd056afe43ec742d5fb4cd" ns2:_="">
    <xsd:import namespace="ab284689-7690-4d5c-ba25-71a3d108cc1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b284689-7690-4d5c-ba25-71a3d108cc1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01E5D51-ABB2-4B74-91FE-82BB3432C873}">
  <ds:schemaRefs>
    <ds:schemaRef ds:uri="ab284689-7690-4d5c-ba25-71a3d108cc19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67EA88D1-76D0-4B10-AA18-7AB74A44A143}">
  <ds:schemaRefs>
    <ds:schemaRef ds:uri="9839c4b2-ebd8-4bd0-ac7c-700494ce01ab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1EB6D9F3-2806-44E8-9C42-C65A44ECA8F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Presentación en pantalla (16:9)</PresentationFormat>
  <Slides>12</Slides>
  <Notes>2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3" baseType="lpstr">
      <vt:lpstr>Cordelia template</vt:lpstr>
      <vt:lpstr>Programación I</vt:lpstr>
      <vt:lpstr>Temas vistos 1º Parcial</vt:lpstr>
      <vt:lpstr>Temas vistos 1º Parcial</vt:lpstr>
      <vt:lpstr>Temas vistos 1º Parcial</vt:lpstr>
      <vt:lpstr>Temas vistos 1º Parcial</vt:lpstr>
      <vt:lpstr>Temas vistos 1º Parcial</vt:lpstr>
      <vt:lpstr>Temas vistos 1º Parcial</vt:lpstr>
      <vt:lpstr>1. Ejercicios Tipo Parcial – Funciones y Cadenas de Caracteres</vt:lpstr>
      <vt:lpstr>3. Ejercicios Tipo Parcial – Funciones y Matrices</vt:lpstr>
      <vt:lpstr>4. Ejercicios Tipo Parcial – Funciones y Matrices</vt:lpstr>
      <vt:lpstr>Bibliografía</vt:lpstr>
      <vt:lpstr>¿Preguntas?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Fundamentos de Informática</dc:title>
  <dc:creator>p803</dc:creator>
  <cp:revision>1</cp:revision>
  <dcterms:modified xsi:type="dcterms:W3CDTF">2022-05-12T18:53:03Z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0x010100C6B85F19FC55784F87C3716C65F284D3</vt:lpwstr>
  </property>
</Properties>
</file>