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05" r:id="rId3"/>
    <p:sldId id="317" r:id="rId4"/>
    <p:sldId id="395" r:id="rId5"/>
    <p:sldId id="406" r:id="rId6"/>
    <p:sldId id="318" r:id="rId7"/>
    <p:sldId id="319" r:id="rId8"/>
    <p:sldId id="320" r:id="rId9"/>
    <p:sldId id="432" r:id="rId10"/>
    <p:sldId id="433" r:id="rId11"/>
    <p:sldId id="434" r:id="rId12"/>
    <p:sldId id="435" r:id="rId13"/>
    <p:sldId id="539" r:id="rId14"/>
    <p:sldId id="540" r:id="rId15"/>
    <p:sldId id="541" r:id="rId16"/>
    <p:sldId id="549" r:id="rId17"/>
    <p:sldId id="547" r:id="rId18"/>
    <p:sldId id="548" r:id="rId19"/>
    <p:sldId id="542" r:id="rId20"/>
    <p:sldId id="543" r:id="rId21"/>
    <p:sldId id="545" r:id="rId22"/>
    <p:sldId id="574" r:id="rId23"/>
    <p:sldId id="552" r:id="rId24"/>
    <p:sldId id="443" r:id="rId25"/>
    <p:sldId id="554" r:id="rId26"/>
    <p:sldId id="444" r:id="rId27"/>
    <p:sldId id="445" r:id="rId28"/>
    <p:sldId id="446" r:id="rId29"/>
    <p:sldId id="573" r:id="rId30"/>
    <p:sldId id="447" r:id="rId31"/>
    <p:sldId id="448" r:id="rId32"/>
    <p:sldId id="47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  <a:srgbClr val="FF66CC"/>
    <a:srgbClr val="FFFF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2" autoAdjust="0"/>
    <p:restoredTop sz="94664" autoAdjust="0"/>
  </p:normalViewPr>
  <p:slideViewPr>
    <p:cSldViewPr>
      <p:cViewPr varScale="1">
        <p:scale>
          <a:sx n="60" d="100"/>
          <a:sy n="60" d="100"/>
        </p:scale>
        <p:origin x="15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4ACFF-47FF-41B9-8FF2-1D678FEA0AF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B8508-63FA-4285-9D2D-369EB668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0AFF2-9F3B-4A40-A935-01B337C7D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6C825-401F-4EE2-A7ED-530E7C6A1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D9B88-596A-4689-8CAC-54938876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FBF9-D0C4-49DC-8F2F-334566FFF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14155-F234-4C88-839A-FE3A18743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41F7-352F-4F99-8482-7D44893F9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06F03-1827-4CDA-AD18-DC9EBF836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58EFC-E99A-4369-9472-F96EC0BC7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ADA91-D558-4AB4-A3D7-54D3A5EC0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8967A-3AD2-47FD-99BA-E7AC28359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E38C-F5BC-424F-BCCE-E474492EC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21BCA309-1558-4BB0-899C-9B2FCAF25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  <p:sp>
        <p:nvSpPr>
          <p:cNvPr id="10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2021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3" name="WordArt 7"/>
          <p:cNvSpPr>
            <a:spLocks noChangeArrowheads="1" noChangeShapeType="1" noTextEdit="1"/>
          </p:cNvSpPr>
          <p:nvPr/>
        </p:nvSpPr>
        <p:spPr bwMode="auto">
          <a:xfrm>
            <a:off x="228600" y="3581400"/>
            <a:ext cx="868680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Introduction to Computer Science:</a:t>
            </a:r>
          </a:p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Learning CS &amp; How Computers Work</a:t>
            </a:r>
          </a:p>
        </p:txBody>
      </p:sp>
      <p:sp>
        <p:nvSpPr>
          <p:cNvPr id="14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1 Section 1-8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Computer Fundamentals</a:t>
            </a:r>
            <a:endParaRPr lang="en-US">
              <a:latin typeface="Arial Black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382000" cy="501675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/>
              <a:t>First, this is a class in </a:t>
            </a:r>
            <a:r>
              <a:rPr lang="en-US" sz="2800" b="1" u="sng"/>
              <a:t>Computer Science</a:t>
            </a:r>
            <a:r>
              <a:rPr lang="en-US" sz="2800" b="1"/>
              <a:t>, not Computer Literacy or Computer Applications.</a:t>
            </a:r>
          </a:p>
          <a:p>
            <a:endParaRPr lang="en-US" sz="2400" b="1"/>
          </a:p>
          <a:p>
            <a:r>
              <a:rPr lang="en-US" sz="2400" b="1"/>
              <a:t>The course that you are taking assumes that this is your first formal computer science course.  </a:t>
            </a:r>
          </a:p>
          <a:p>
            <a:endParaRPr lang="en-US" sz="2400" b="1"/>
          </a:p>
          <a:p>
            <a:r>
              <a:rPr lang="en-US" sz="2400" b="1"/>
              <a:t>Furthermore, it is also assumed that you have no knowledge of programming.  </a:t>
            </a:r>
          </a:p>
          <a:p>
            <a:endParaRPr lang="en-US" sz="2400" b="1"/>
          </a:p>
          <a:p>
            <a:r>
              <a:rPr lang="en-US" sz="2400" b="1"/>
              <a:t>If you do know some programming, </a:t>
            </a:r>
          </a:p>
          <a:p>
            <a:r>
              <a:rPr lang="en-US" sz="2400" b="1"/>
              <a:t>fine, but it is not a prerequisite.  </a:t>
            </a:r>
          </a:p>
          <a:p>
            <a:endParaRPr lang="en-US" sz="2400" b="1"/>
          </a:p>
          <a:p>
            <a:r>
              <a:rPr lang="en-US" sz="2400" b="1"/>
              <a:t>This means that we should start at</a:t>
            </a:r>
          </a:p>
        </p:txBody>
      </p:sp>
      <p:pic>
        <p:nvPicPr>
          <p:cNvPr id="11268" name="Picture 6" descr="C:\Users\johnschram\AppData\Local\Microsoft\Windows\Temporary Internet Files\Content.IE5\6013PBX8\MP90044239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36" y="4038600"/>
            <a:ext cx="345146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6356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2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83464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Computers Work?</a:t>
            </a:r>
          </a:p>
        </p:txBody>
      </p:sp>
      <p:sp>
        <p:nvSpPr>
          <p:cNvPr id="4301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1.4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57200" y="1524000"/>
            <a:ext cx="8382000" cy="265176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       How Do           </a:t>
            </a:r>
          </a:p>
        </p:txBody>
      </p:sp>
    </p:spTree>
    <p:extLst>
      <p:ext uri="{BB962C8B-B14F-4D97-AF65-F5344CB8AC3E}">
        <p14:creationId xmlns:p14="http://schemas.microsoft.com/office/powerpoint/2010/main" val="353896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1200"/>
          </a:xfrm>
        </p:spPr>
        <p:txBody>
          <a:bodyPr/>
          <a:lstStyle/>
          <a:p>
            <a:pPr eaLnBrk="1" hangingPunct="1"/>
            <a:r>
              <a:rPr lang="en-US" sz="4800">
                <a:latin typeface="Arial Black" pitchFamily="34" charset="0"/>
              </a:rPr>
              <a:t>Three Ways Where Computers Beat People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9638"/>
            <a:ext cx="8229600" cy="3230562"/>
          </a:xfr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/>
              <a:t>Computers are faster.</a:t>
            </a:r>
          </a:p>
          <a:p>
            <a:pPr eaLnBrk="1" hangingPunct="1"/>
            <a:endParaRPr lang="en-US" b="1"/>
          </a:p>
          <a:p>
            <a:pPr eaLnBrk="1" hangingPunct="1"/>
            <a:r>
              <a:rPr lang="en-US" b="1"/>
              <a:t>Computers are more accurate.</a:t>
            </a:r>
          </a:p>
          <a:p>
            <a:pPr eaLnBrk="1" hangingPunct="1"/>
            <a:endParaRPr lang="en-US" b="1"/>
          </a:p>
          <a:p>
            <a:pPr eaLnBrk="1" hangingPunct="1"/>
            <a:r>
              <a:rPr lang="en-US" b="1"/>
              <a:t>Computers do not forget.</a:t>
            </a:r>
          </a:p>
        </p:txBody>
      </p:sp>
      <p:pic>
        <p:nvPicPr>
          <p:cNvPr id="44036" name="Picture 4" descr="mercu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127635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pi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743200"/>
            <a:ext cx="15636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 descr="MCAN02155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48200"/>
            <a:ext cx="21304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80" y="5486400"/>
            <a:ext cx="67419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NOTE: Computers do not </a:t>
            </a:r>
          </a:p>
          <a:p>
            <a:pPr algn="ctr"/>
            <a:r>
              <a:rPr lang="en-US" sz="3600" b="1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</a:t>
            </a:r>
            <a:r>
              <a:rPr lang="en-US" sz="3600" b="1" cap="none" spc="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ave intelligence or creativity.</a:t>
            </a:r>
          </a:p>
        </p:txBody>
      </p:sp>
    </p:spTree>
    <p:extLst>
      <p:ext uri="{BB962C8B-B14F-4D97-AF65-F5344CB8AC3E}">
        <p14:creationId xmlns:p14="http://schemas.microsoft.com/office/powerpoint/2010/main" val="18525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WordArt 2"/>
          <p:cNvSpPr>
            <a:spLocks noChangeArrowheads="1" noChangeShapeType="1" noTextEdit="1"/>
          </p:cNvSpPr>
          <p:nvPr/>
        </p:nvSpPr>
        <p:spPr bwMode="auto">
          <a:xfrm>
            <a:off x="365760" y="1524000"/>
            <a:ext cx="841248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Communication</a:t>
            </a:r>
          </a:p>
        </p:txBody>
      </p:sp>
      <p:sp>
        <p:nvSpPr>
          <p:cNvPr id="45059" name="WordArt 2"/>
          <p:cNvSpPr>
            <a:spLocks noChangeArrowheads="1" noChangeShapeType="1" noTextEdit="1"/>
          </p:cNvSpPr>
          <p:nvPr/>
        </p:nvSpPr>
        <p:spPr bwMode="auto">
          <a:xfrm>
            <a:off x="365760" y="3886200"/>
            <a:ext cx="841248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Morse Code</a:t>
            </a:r>
          </a:p>
        </p:txBody>
      </p:sp>
      <p:sp>
        <p:nvSpPr>
          <p:cNvPr id="450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1.5</a:t>
            </a:r>
          </a:p>
        </p:txBody>
      </p:sp>
    </p:spTree>
    <p:extLst>
      <p:ext uri="{BB962C8B-B14F-4D97-AF65-F5344CB8AC3E}">
        <p14:creationId xmlns:p14="http://schemas.microsoft.com/office/powerpoint/2010/main" val="217976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8" name="Rectangle 55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2514600" cy="2057400"/>
          </a:xfrm>
          <a:noFill/>
        </p:spPr>
        <p:txBody>
          <a:bodyPr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Morse Code</a:t>
            </a:r>
          </a:p>
        </p:txBody>
      </p:sp>
      <p:graphicFrame>
        <p:nvGraphicFramePr>
          <p:cNvPr id="4610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373308"/>
              </p:ext>
            </p:extLst>
          </p:nvPr>
        </p:nvGraphicFramePr>
        <p:xfrm>
          <a:off x="152400" y="2951162"/>
          <a:ext cx="25146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Bitmap Image" r:id="rId3" imgW="2314286" imgH="1561905" progId="Paint.Picture">
                  <p:embed/>
                </p:oleObj>
              </mc:Choice>
              <mc:Fallback>
                <p:oleObj name="Bitmap Image" r:id="rId3" imgW="2314286" imgH="15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51162"/>
                        <a:ext cx="25146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6" b="4592"/>
          <a:stretch/>
        </p:blipFill>
        <p:spPr bwMode="auto">
          <a:xfrm>
            <a:off x="2824055" y="354965"/>
            <a:ext cx="6319945" cy="5969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0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82000" cy="21031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Storing Data  </a:t>
            </a:r>
          </a:p>
        </p:txBody>
      </p:sp>
      <p:sp>
        <p:nvSpPr>
          <p:cNvPr id="45059" name="WordArt 2"/>
          <p:cNvSpPr>
            <a:spLocks noChangeArrowheads="1" noChangeShapeType="1" noTextEdit="1"/>
          </p:cNvSpPr>
          <p:nvPr/>
        </p:nvSpPr>
        <p:spPr bwMode="auto">
          <a:xfrm>
            <a:off x="457200" y="4861560"/>
            <a:ext cx="8382000" cy="192024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with 1s &amp; 0s   </a:t>
            </a:r>
          </a:p>
        </p:txBody>
      </p:sp>
      <p:sp>
        <p:nvSpPr>
          <p:cNvPr id="450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1.6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57200" y="3078480"/>
            <a:ext cx="8382000" cy="21031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Electronically</a:t>
            </a:r>
          </a:p>
        </p:txBody>
      </p:sp>
    </p:spTree>
    <p:extLst>
      <p:ext uri="{BB962C8B-B14F-4D97-AF65-F5344CB8AC3E}">
        <p14:creationId xmlns:p14="http://schemas.microsoft.com/office/powerpoint/2010/main" val="69699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1200"/>
          </a:xfrm>
        </p:spPr>
        <p:txBody>
          <a:bodyPr/>
          <a:lstStyle/>
          <a:p>
            <a:pPr eaLnBrk="1" hangingPunct="1"/>
            <a:r>
              <a:rPr lang="en-US" sz="5400" dirty="0">
                <a:latin typeface="Arial Black" pitchFamily="34" charset="0"/>
              </a:rPr>
              <a:t>Early Computers Used Vacuum Tubes</a:t>
            </a:r>
            <a:endParaRPr lang="en-US" sz="5400" dirty="0"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2209800"/>
            <a:ext cx="6019800" cy="452431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/>
              <a:t>They would turn on and off like light bulbs.</a:t>
            </a:r>
          </a:p>
          <a:p>
            <a:endParaRPr lang="en-US" sz="2800" b="1" dirty="0"/>
          </a:p>
          <a:p>
            <a:r>
              <a:rPr lang="en-US" sz="3200" b="1" i="1" dirty="0"/>
              <a:t>On</a:t>
            </a:r>
            <a:r>
              <a:rPr lang="en-US" sz="3200" b="1" dirty="0"/>
              <a:t> represented a </a:t>
            </a:r>
            <a:r>
              <a:rPr lang="en-US" sz="3200" dirty="0">
                <a:latin typeface="Arial Black" panose="020B0A04020102020204" pitchFamily="34" charset="0"/>
              </a:rPr>
              <a:t>1</a:t>
            </a:r>
            <a:r>
              <a:rPr lang="en-US" sz="3200" b="1" dirty="0"/>
              <a:t>.</a:t>
            </a:r>
          </a:p>
          <a:p>
            <a:endParaRPr lang="en-US" sz="2800" b="1" dirty="0"/>
          </a:p>
          <a:p>
            <a:r>
              <a:rPr lang="en-US" sz="3200" b="1" i="1" dirty="0"/>
              <a:t>Off</a:t>
            </a:r>
            <a:r>
              <a:rPr lang="en-US" sz="3200" b="1" dirty="0"/>
              <a:t> represented a </a:t>
            </a:r>
            <a:r>
              <a:rPr lang="en-US" sz="3200" dirty="0">
                <a:latin typeface="Arial Black" panose="020B0A04020102020204" pitchFamily="34" charset="0"/>
              </a:rPr>
              <a:t>0</a:t>
            </a:r>
            <a:r>
              <a:rPr lang="en-US" sz="3200" b="1" dirty="0"/>
              <a:t>.</a:t>
            </a:r>
          </a:p>
          <a:p>
            <a:endParaRPr lang="en-US" sz="2800" b="1" dirty="0"/>
          </a:p>
          <a:p>
            <a:r>
              <a:rPr lang="en-US" sz="2800" b="1" dirty="0"/>
              <a:t>Problems with Vacuum Tubes: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They were big and bulky.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They would get hot and burn out. 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79067"/>
            <a:ext cx="2667000" cy="46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Bits, Bytes &amp; Codes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839200" cy="57150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/>
              <a:t>Bit</a:t>
            </a:r>
            <a:r>
              <a:rPr lang="en-US" sz="2400" b="0" kern="0" dirty="0"/>
              <a:t> is a </a:t>
            </a:r>
            <a:r>
              <a:rPr lang="en-US" sz="2400" kern="0" dirty="0"/>
              <a:t>bi</a:t>
            </a:r>
            <a:r>
              <a:rPr lang="en-US" sz="2400" b="0" kern="0" dirty="0"/>
              <a:t>nary digi</a:t>
            </a:r>
            <a:r>
              <a:rPr lang="en-US" sz="2400" kern="0" dirty="0"/>
              <a:t>t</a:t>
            </a:r>
            <a:r>
              <a:rPr lang="en-US" sz="2400" b="0" kern="0" dirty="0"/>
              <a:t> that is either </a:t>
            </a:r>
            <a:r>
              <a:rPr lang="en-US" sz="2400" kern="0" dirty="0"/>
              <a:t>0</a:t>
            </a:r>
            <a:r>
              <a:rPr lang="en-US" sz="2400" b="0" kern="0" dirty="0"/>
              <a:t> (off) or </a:t>
            </a:r>
            <a:r>
              <a:rPr lang="en-US" sz="2400" kern="0" dirty="0"/>
              <a:t>1</a:t>
            </a:r>
            <a:r>
              <a:rPr lang="en-US" sz="2400" b="0" kern="0" dirty="0"/>
              <a:t> (</a:t>
            </a:r>
            <a:r>
              <a:rPr lang="en-US" sz="2400" b="0" kern="0"/>
              <a:t>on)</a:t>
            </a:r>
          </a:p>
          <a:p>
            <a:pPr marL="0" indent="0" eaLnBrk="1" hangingPunct="1">
              <a:buNone/>
            </a:pPr>
            <a:endParaRPr lang="en-US" sz="1800" b="0" kern="0" dirty="0"/>
          </a:p>
          <a:p>
            <a:pPr eaLnBrk="1" hangingPunct="1"/>
            <a:r>
              <a:rPr lang="en-US" sz="2400" kern="0" dirty="0"/>
              <a:t>1 Byte </a:t>
            </a:r>
            <a:r>
              <a:rPr lang="en-US" sz="2400" b="0" kern="0" dirty="0"/>
              <a:t>= </a:t>
            </a:r>
            <a:r>
              <a:rPr lang="en-US" sz="2400" kern="0"/>
              <a:t>8 bits</a:t>
            </a:r>
          </a:p>
          <a:p>
            <a:pPr marL="0" indent="0" eaLnBrk="1" hangingPunct="1">
              <a:buNone/>
            </a:pPr>
            <a:endParaRPr lang="en-US" sz="1800" kern="0" dirty="0"/>
          </a:p>
          <a:p>
            <a:pPr eaLnBrk="1" hangingPunct="1"/>
            <a:r>
              <a:rPr lang="en-US" sz="2400" kern="0" dirty="0"/>
              <a:t>1 Nibble</a:t>
            </a:r>
            <a:r>
              <a:rPr lang="en-US" sz="2400" b="0" kern="0" dirty="0"/>
              <a:t> = </a:t>
            </a:r>
            <a:r>
              <a:rPr lang="en-US" sz="2400" kern="0" dirty="0"/>
              <a:t>4 bits</a:t>
            </a:r>
            <a:r>
              <a:rPr lang="en-US" sz="2400" b="0" kern="0" dirty="0"/>
              <a:t>  (½ a </a:t>
            </a:r>
            <a:r>
              <a:rPr lang="en-US" sz="2400" b="0" kern="0"/>
              <a:t>byte)</a:t>
            </a:r>
          </a:p>
          <a:p>
            <a:pPr marL="0" indent="0" eaLnBrk="1" hangingPunct="1">
              <a:buNone/>
            </a:pPr>
            <a:endParaRPr lang="en-US" sz="1800" b="0" kern="0" dirty="0"/>
          </a:p>
          <a:p>
            <a:pPr eaLnBrk="1" hangingPunct="1"/>
            <a:r>
              <a:rPr lang="en-US" sz="2400" kern="0" dirty="0"/>
              <a:t>1 Byte</a:t>
            </a:r>
            <a:r>
              <a:rPr lang="en-US" sz="2400" b="0" kern="0" dirty="0"/>
              <a:t> has 2</a:t>
            </a:r>
            <a:r>
              <a:rPr lang="en-US" sz="2400" b="0" kern="0" baseline="30000" dirty="0"/>
              <a:t>8</a:t>
            </a:r>
            <a:r>
              <a:rPr lang="en-US" sz="2400" b="0" kern="0" dirty="0"/>
              <a:t> or </a:t>
            </a:r>
            <a:r>
              <a:rPr lang="en-US" sz="2400" kern="0" dirty="0"/>
              <a:t>256</a:t>
            </a:r>
            <a:r>
              <a:rPr lang="en-US" sz="2400" b="0" kern="0" dirty="0"/>
              <a:t> different numerical </a:t>
            </a:r>
            <a:r>
              <a:rPr lang="en-US" sz="2400" b="0" kern="0"/>
              <a:t>combinations.</a:t>
            </a:r>
          </a:p>
          <a:p>
            <a:pPr marL="0" indent="0" eaLnBrk="1" hangingPunct="1">
              <a:buNone/>
            </a:pPr>
            <a:endParaRPr lang="en-US" sz="1800" b="0" kern="0" dirty="0"/>
          </a:p>
          <a:p>
            <a:pPr eaLnBrk="1" hangingPunct="1"/>
            <a:r>
              <a:rPr lang="en-US" sz="2400" kern="0"/>
              <a:t>ASCII</a:t>
            </a:r>
            <a:r>
              <a:rPr lang="en-US" sz="2400" b="0" kern="0"/>
              <a:t> </a:t>
            </a:r>
            <a:r>
              <a:rPr lang="en-US" sz="2400" b="0" kern="0" dirty="0"/>
              <a:t>uses 1 byte (code values </a:t>
            </a:r>
            <a:r>
              <a:rPr lang="en-US" sz="2400" kern="0" dirty="0"/>
              <a:t>32</a:t>
            </a:r>
            <a:r>
              <a:rPr lang="en-US" sz="2400" b="0" kern="0" dirty="0"/>
              <a:t>-</a:t>
            </a:r>
            <a:r>
              <a:rPr lang="en-US" sz="2400" kern="0" dirty="0"/>
              <a:t>127</a:t>
            </a:r>
            <a:r>
              <a:rPr lang="en-US" sz="2400" b="0" kern="0" dirty="0"/>
              <a:t>) to store 1 </a:t>
            </a:r>
            <a:r>
              <a:rPr lang="en-US" sz="2400" b="0" kern="0"/>
              <a:t>character.</a:t>
            </a:r>
          </a:p>
          <a:p>
            <a:pPr marL="0" indent="0" eaLnBrk="1" hangingPunct="1">
              <a:buNone/>
            </a:pPr>
            <a:endParaRPr lang="en-US" sz="1800" b="0" kern="0" dirty="0"/>
          </a:p>
          <a:p>
            <a:pPr eaLnBrk="1" hangingPunct="1"/>
            <a:r>
              <a:rPr lang="en-US" sz="2400" kern="0" dirty="0"/>
              <a:t>Unicode</a:t>
            </a:r>
            <a:r>
              <a:rPr lang="en-US" sz="2400" b="0" kern="0" dirty="0"/>
              <a:t> uses between 1 and 4 bytes to store a </a:t>
            </a:r>
            <a:r>
              <a:rPr lang="en-US" sz="2400" b="0" kern="0"/>
              <a:t>character.</a:t>
            </a:r>
          </a:p>
          <a:p>
            <a:pPr marL="0" indent="0" eaLnBrk="1" hangingPunct="1">
              <a:buNone/>
            </a:pPr>
            <a:endParaRPr lang="en-US" sz="1800" b="0" kern="0" dirty="0"/>
          </a:p>
          <a:p>
            <a:pPr eaLnBrk="1" hangingPunct="1"/>
            <a:r>
              <a:rPr lang="en-US" sz="2400" kern="0" spc="-30" dirty="0"/>
              <a:t>UTF-8</a:t>
            </a:r>
            <a:r>
              <a:rPr lang="en-US" sz="2400" b="0" kern="0" spc="-30" dirty="0"/>
              <a:t> is the most common encoding system </a:t>
            </a:r>
            <a:r>
              <a:rPr lang="en-US" sz="2400" b="0" kern="0" spc="-30"/>
              <a:t>for Unicode        and allows up to </a:t>
            </a:r>
            <a:r>
              <a:rPr lang="en-US" sz="2400" kern="0" spc="-30"/>
              <a:t>1,112,064 </a:t>
            </a:r>
            <a:r>
              <a:rPr lang="en-US" sz="2400" b="0" kern="0" spc="-30"/>
              <a:t>different characters.</a:t>
            </a:r>
            <a:endParaRPr lang="en-US" sz="2400" b="0" kern="0" spc="-30" dirty="0"/>
          </a:p>
        </p:txBody>
      </p:sp>
    </p:spTree>
    <p:extLst>
      <p:ext uri="{BB962C8B-B14F-4D97-AF65-F5344CB8AC3E}">
        <p14:creationId xmlns:p14="http://schemas.microsoft.com/office/powerpoint/2010/main" val="25246497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17783" cy="6858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5400" b="1" dirty="0">
                <a:latin typeface="Arial Narrow" panose="020B0606020202030204" pitchFamily="34" charset="0"/>
              </a:rPr>
              <a:t>Holding</a:t>
            </a:r>
            <a:br>
              <a:rPr lang="en-US" sz="5400" b="1" dirty="0">
                <a:latin typeface="Arial Narrow" panose="020B0606020202030204" pitchFamily="34" charset="0"/>
              </a:rPr>
            </a:br>
            <a:r>
              <a:rPr lang="en-US" sz="5400" b="1" dirty="0">
                <a:latin typeface="Arial Narrow" panose="020B0606020202030204" pitchFamily="34" charset="0"/>
              </a:rPr>
              <a:t>One Byte of Information </a:t>
            </a:r>
            <a:br>
              <a:rPr lang="en-US" sz="5400" b="1" dirty="0">
                <a:latin typeface="Arial Narrow" panose="020B0606020202030204" pitchFamily="34" charset="0"/>
              </a:rPr>
            </a:br>
            <a:r>
              <a:rPr lang="en-US" sz="5400" b="1" dirty="0">
                <a:latin typeface="Arial Narrow" panose="020B0606020202030204" pitchFamily="34" charset="0"/>
              </a:rPr>
              <a:t>in 1945</a:t>
            </a:r>
            <a:br>
              <a:rPr lang="en-US" sz="5400" b="1" dirty="0">
                <a:latin typeface="Arial Narrow" panose="020B0606020202030204" pitchFamily="34" charset="0"/>
              </a:rPr>
            </a:br>
            <a:br>
              <a:rPr lang="en-US" sz="5400" b="1" dirty="0">
                <a:latin typeface="Arial Narrow" panose="020B0606020202030204" pitchFamily="34" charset="0"/>
              </a:rPr>
            </a:br>
            <a:br>
              <a:rPr lang="en-US" sz="5400" b="1" dirty="0">
                <a:latin typeface="Arial Narrow" panose="020B0606020202030204" pitchFamily="34" charset="0"/>
              </a:rPr>
            </a:br>
            <a:r>
              <a:rPr lang="en-US" sz="2000" dirty="0"/>
              <a:t>https://commons.wikimedia.org  (Public Domain, Cropped Image)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leonschram\Desktop\INTERNET\PUBDOM-Women_holding_parts_of_the_first_four_Army_computers (02-Cropped)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83" y="0"/>
            <a:ext cx="512621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7838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9"/>
          <p:cNvSpPr>
            <a:spLocks noChangeArrowheads="1"/>
          </p:cNvSpPr>
          <p:nvPr/>
        </p:nvSpPr>
        <p:spPr bwMode="auto">
          <a:xfrm>
            <a:off x="152400" y="914400"/>
            <a:ext cx="8763000" cy="57150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/>
            <a:r>
              <a:rPr lang="en-US" sz="4800">
                <a:latin typeface="Arial Black" pitchFamily="34" charset="0"/>
              </a:rPr>
              <a:t>Electronic Memory</a:t>
            </a:r>
          </a:p>
        </p:txBody>
      </p:sp>
      <p:graphicFrame>
        <p:nvGraphicFramePr>
          <p:cNvPr id="19668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81410"/>
              </p:ext>
            </p:extLst>
          </p:nvPr>
        </p:nvGraphicFramePr>
        <p:xfrm>
          <a:off x="304800" y="3689350"/>
          <a:ext cx="8458200" cy="579438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on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on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off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68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8784"/>
              </p:ext>
            </p:extLst>
          </p:nvPr>
        </p:nvGraphicFramePr>
        <p:xfrm>
          <a:off x="304800" y="4756150"/>
          <a:ext cx="8458200" cy="579438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3" t="23003" r="8359" b="45454"/>
          <a:stretch/>
        </p:blipFill>
        <p:spPr bwMode="auto">
          <a:xfrm>
            <a:off x="233362" y="1219200"/>
            <a:ext cx="8601075" cy="218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01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2"/>
          <p:cNvSpPr>
            <a:spLocks noChangeArrowheads="1" noChangeShapeType="1" noTextEdit="1"/>
          </p:cNvSpPr>
          <p:nvPr/>
        </p:nvSpPr>
        <p:spPr bwMode="auto">
          <a:xfrm>
            <a:off x="365760" y="3886200"/>
            <a:ext cx="841248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Exposure Way</a:t>
            </a:r>
          </a:p>
        </p:txBody>
      </p:sp>
      <p:sp>
        <p:nvSpPr>
          <p:cNvPr id="307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1.1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365760" y="1600200"/>
            <a:ext cx="841248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Learning the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/>
            <a:r>
              <a:rPr lang="en-US" sz="4800" b="1" dirty="0">
                <a:latin typeface="Arial Narrow" panose="020B0606020202030204" pitchFamily="34" charset="0"/>
              </a:rPr>
              <a:t>Decimal (Base-10) Number System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839200" cy="5486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600" b="1" dirty="0"/>
              <a:t>The number system that we use is called the </a:t>
            </a:r>
            <a:r>
              <a:rPr lang="en-US" sz="2600" b="1" i="1" dirty="0"/>
              <a:t>decimal</a:t>
            </a:r>
            <a:r>
              <a:rPr lang="en-US" sz="2600" b="1" dirty="0"/>
              <a:t> number system or </a:t>
            </a:r>
            <a:r>
              <a:rPr lang="en-US" sz="2600" dirty="0">
                <a:latin typeface="Arial Black" panose="020B0A04020102020204" pitchFamily="34" charset="0"/>
              </a:rPr>
              <a:t>base-10</a:t>
            </a:r>
            <a:r>
              <a:rPr lang="en-US" sz="2600" b="1" dirty="0"/>
              <a:t>.  </a:t>
            </a:r>
          </a:p>
          <a:p>
            <a:pPr marL="0" indent="0" eaLnBrk="1" hangingPunct="1">
              <a:buFontTx/>
              <a:buNone/>
            </a:pPr>
            <a:endParaRPr lang="en-US" sz="1800" b="1" dirty="0"/>
          </a:p>
          <a:p>
            <a:pPr marL="0" indent="0" eaLnBrk="1" hangingPunct="1">
              <a:buFontTx/>
              <a:buNone/>
            </a:pPr>
            <a:r>
              <a:rPr lang="en-US" sz="2600" b="1" dirty="0"/>
              <a:t>It is called “base-10” because it has 10 digits (</a:t>
            </a:r>
            <a:r>
              <a:rPr lang="en-US" sz="2600" dirty="0">
                <a:latin typeface="Arial Black" panose="020B0A04020102020204" pitchFamily="34" charset="0"/>
              </a:rPr>
              <a:t>0 – 9</a:t>
            </a:r>
            <a:r>
              <a:rPr lang="en-US" sz="2600" b="1" dirty="0"/>
              <a:t>).</a:t>
            </a:r>
          </a:p>
          <a:p>
            <a:pPr marL="0" indent="0" eaLnBrk="1" hangingPunct="1">
              <a:buFontTx/>
              <a:buNone/>
            </a:pPr>
            <a:endParaRPr lang="en-US" sz="1800" b="1" dirty="0"/>
          </a:p>
          <a:p>
            <a:pPr marL="0" indent="0" eaLnBrk="1" hangingPunct="1">
              <a:buFontTx/>
              <a:buNone/>
            </a:pPr>
            <a:r>
              <a:rPr lang="en-US" sz="2600" b="1" dirty="0"/>
              <a:t>Rumor has it that people developed a base-10 system, because of our ten fingers. </a:t>
            </a:r>
          </a:p>
          <a:p>
            <a:pPr marL="0" indent="0" eaLnBrk="1" hangingPunct="1">
              <a:buFontTx/>
              <a:buNone/>
            </a:pPr>
            <a:endParaRPr lang="en-US" sz="1800" b="1" dirty="0"/>
          </a:p>
          <a:p>
            <a:pPr marL="0" indent="0" eaLnBrk="1" hangingPunct="1">
              <a:buFontTx/>
              <a:buNone/>
            </a:pPr>
            <a:r>
              <a:rPr lang="en-US" sz="2600" b="1" dirty="0"/>
              <a:t>Consider the base-10 number </a:t>
            </a:r>
            <a:r>
              <a:rPr lang="en-US" sz="2600" dirty="0">
                <a:latin typeface="Arial Black" panose="020B0A04020102020204" pitchFamily="34" charset="0"/>
              </a:rPr>
              <a:t>2,345,678</a:t>
            </a:r>
            <a:endParaRPr lang="en-US" sz="2600" kern="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61909"/>
              </p:ext>
            </p:extLst>
          </p:nvPr>
        </p:nvGraphicFramePr>
        <p:xfrm>
          <a:off x="304798" y="4953000"/>
          <a:ext cx="8534400" cy="12192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r>
                        <a:rPr lang="en-US" sz="2400" baseline="300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r>
                        <a:rPr lang="en-US" sz="2400" baseline="300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r>
                        <a:rPr lang="en-US" sz="2400" baseline="300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r>
                        <a:rPr lang="en-US" sz="2400" baseline="300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r>
                        <a:rPr lang="en-US" sz="2400" baseline="300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r>
                        <a:rPr lang="en-US" sz="2400" baseline="300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800" spc="-50">
                          <a:effectLst/>
                        </a:rPr>
                        <a:t>1,000,000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100,000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10,000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3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6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7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8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8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/>
            <a:r>
              <a:rPr lang="en-US" sz="4800" b="1" dirty="0">
                <a:latin typeface="Arial Narrow" panose="020B0606020202030204" pitchFamily="34" charset="0"/>
              </a:rPr>
              <a:t>Binary (Base-2) Number System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839200" cy="576072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600" b="1" dirty="0"/>
              <a:t>The number system used by computers is the </a:t>
            </a:r>
            <a:r>
              <a:rPr lang="en-US" sz="2600" b="1" i="1" dirty="0"/>
              <a:t>binary</a:t>
            </a:r>
            <a:r>
              <a:rPr lang="en-US" sz="2600" b="1" dirty="0"/>
              <a:t> number system or </a:t>
            </a:r>
            <a:r>
              <a:rPr lang="en-US" sz="2600" dirty="0">
                <a:latin typeface="Arial Black" panose="020B0A04020102020204" pitchFamily="34" charset="0"/>
              </a:rPr>
              <a:t>base-2.  </a:t>
            </a:r>
          </a:p>
          <a:p>
            <a:pPr marL="0" indent="0" eaLnBrk="1" hangingPunct="1">
              <a:buFontTx/>
              <a:buNone/>
            </a:pPr>
            <a:endParaRPr lang="en-US" sz="1600" b="1" dirty="0"/>
          </a:p>
          <a:p>
            <a:pPr marL="0" indent="0" eaLnBrk="1" hangingPunct="1">
              <a:buFontTx/>
              <a:buNone/>
            </a:pPr>
            <a:r>
              <a:rPr lang="en-US" sz="2600" b="1" dirty="0"/>
              <a:t>Only the digits </a:t>
            </a:r>
            <a:r>
              <a:rPr lang="en-US" sz="2600" dirty="0">
                <a:latin typeface="Arial Black" panose="020B0A04020102020204" pitchFamily="34" charset="0"/>
              </a:rPr>
              <a:t>0</a:t>
            </a:r>
            <a:r>
              <a:rPr lang="en-US" sz="2600" b="1" dirty="0"/>
              <a:t> and </a:t>
            </a:r>
            <a:r>
              <a:rPr lang="en-US" sz="2600" dirty="0">
                <a:latin typeface="Arial Black" panose="020B0A04020102020204" pitchFamily="34" charset="0"/>
              </a:rPr>
              <a:t>1</a:t>
            </a:r>
            <a:r>
              <a:rPr lang="en-US" sz="2600" b="1" dirty="0"/>
              <a:t> are used.  </a:t>
            </a:r>
          </a:p>
          <a:p>
            <a:pPr marL="0" indent="0" eaLnBrk="1" hangingPunct="1">
              <a:buFontTx/>
              <a:buNone/>
            </a:pPr>
            <a:endParaRPr lang="en-US" sz="1600" b="1" dirty="0"/>
          </a:p>
          <a:p>
            <a:pPr marL="0" indent="0" eaLnBrk="1" hangingPunct="1">
              <a:buFontTx/>
              <a:buNone/>
            </a:pPr>
            <a:r>
              <a:rPr lang="en-US" sz="2600" b="1" dirty="0"/>
              <a:t>Remember that modern computers use electricity, which is either </a:t>
            </a:r>
            <a:r>
              <a:rPr lang="en-US" sz="2600" dirty="0">
                <a:latin typeface="Arial Black" panose="020B0A04020102020204" pitchFamily="34" charset="0"/>
              </a:rPr>
              <a:t>on</a:t>
            </a:r>
            <a:r>
              <a:rPr lang="en-US" sz="2600" b="1" dirty="0"/>
              <a:t> or </a:t>
            </a:r>
            <a:r>
              <a:rPr lang="en-US" sz="2600" dirty="0">
                <a:latin typeface="Arial Black" panose="020B0A04020102020204" pitchFamily="34" charset="0"/>
              </a:rPr>
              <a:t>off</a:t>
            </a:r>
            <a:r>
              <a:rPr lang="en-US" sz="2600" b="1" dirty="0"/>
              <a:t>.   </a:t>
            </a:r>
            <a:r>
              <a:rPr lang="en-US" sz="2600" dirty="0">
                <a:latin typeface="Arial Black" panose="020B0A04020102020204" pitchFamily="34" charset="0"/>
              </a:rPr>
              <a:t>1</a:t>
            </a:r>
            <a:r>
              <a:rPr lang="en-US" sz="2600" b="1" dirty="0"/>
              <a:t> means </a:t>
            </a:r>
            <a:r>
              <a:rPr lang="en-US" sz="2600" dirty="0">
                <a:latin typeface="Arial Black" panose="020B0A04020102020204" pitchFamily="34" charset="0"/>
              </a:rPr>
              <a:t>on</a:t>
            </a:r>
            <a:r>
              <a:rPr lang="en-US" sz="2600" b="1" dirty="0"/>
              <a:t>.  </a:t>
            </a:r>
            <a:r>
              <a:rPr lang="en-US" sz="2600" dirty="0">
                <a:latin typeface="Arial Black" panose="020B0A04020102020204" pitchFamily="34" charset="0"/>
              </a:rPr>
              <a:t>0</a:t>
            </a:r>
            <a:r>
              <a:rPr lang="en-US" sz="2600" b="1" dirty="0"/>
              <a:t> means </a:t>
            </a:r>
            <a:r>
              <a:rPr lang="en-US" sz="2600" dirty="0">
                <a:latin typeface="Arial Black" panose="020B0A04020102020204" pitchFamily="34" charset="0"/>
              </a:rPr>
              <a:t>off</a:t>
            </a:r>
            <a:r>
              <a:rPr lang="en-US" sz="2600" b="1" dirty="0"/>
              <a:t>.</a:t>
            </a:r>
          </a:p>
          <a:p>
            <a:pPr marL="0" indent="0" eaLnBrk="1" hangingPunct="1">
              <a:buFontTx/>
              <a:buNone/>
            </a:pPr>
            <a:endParaRPr lang="en-US" sz="1600" b="1" dirty="0"/>
          </a:p>
          <a:p>
            <a:pPr marL="0" indent="0" eaLnBrk="1" hangingPunct="1">
              <a:buFontTx/>
              <a:buNone/>
            </a:pPr>
            <a:r>
              <a:rPr lang="en-US" sz="2600" b="1" dirty="0"/>
              <a:t>Consider the </a:t>
            </a:r>
            <a:r>
              <a:rPr lang="en-US" sz="2600" dirty="0">
                <a:latin typeface="Arial Black" panose="020B0A04020102020204" pitchFamily="34" charset="0"/>
              </a:rPr>
              <a:t>base-2</a:t>
            </a:r>
            <a:r>
              <a:rPr lang="en-US" sz="2600" b="1" dirty="0"/>
              <a:t> number </a:t>
            </a:r>
            <a:r>
              <a:rPr lang="en-US" sz="2600" dirty="0">
                <a:latin typeface="Arial Black" panose="020B0A04020102020204" pitchFamily="34" charset="0"/>
              </a:rPr>
              <a:t>01000001</a:t>
            </a:r>
          </a:p>
          <a:p>
            <a:pPr marL="0" indent="0" eaLnBrk="1" hangingPunct="1">
              <a:buFontTx/>
              <a:buNone/>
            </a:pPr>
            <a:endParaRPr lang="en-US" sz="2600" kern="0" dirty="0">
              <a:latin typeface="Arial Black" panose="020B0A040201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sz="3600" kern="0" dirty="0">
              <a:latin typeface="Arial Black" panose="020B0A040201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kern="0" dirty="0">
              <a:latin typeface="Arial Black" panose="020B0A04020102020204" pitchFamily="34" charset="0"/>
            </a:endParaRPr>
          </a:p>
          <a:p>
            <a:pPr marL="0" indent="0" eaLnBrk="1" hangingPunct="1">
              <a:buNone/>
            </a:pPr>
            <a:r>
              <a:rPr lang="en-US" sz="2400" b="1" dirty="0"/>
              <a:t>Can you tell that this is equal to the </a:t>
            </a:r>
            <a:r>
              <a:rPr lang="en-US" sz="2400" dirty="0">
                <a:latin typeface="Arial Black" panose="020B0A04020102020204" pitchFamily="34" charset="0"/>
              </a:rPr>
              <a:t>base-10</a:t>
            </a:r>
            <a:r>
              <a:rPr lang="en-US" sz="2400" b="1" dirty="0"/>
              <a:t> number </a:t>
            </a:r>
            <a:r>
              <a:rPr lang="en-US" sz="2400" dirty="0">
                <a:latin typeface="Arial Black" panose="020B0A04020102020204" pitchFamily="34" charset="0"/>
              </a:rPr>
              <a:t>65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sz="2600" kern="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17439"/>
              </p:ext>
            </p:extLst>
          </p:nvPr>
        </p:nvGraphicFramePr>
        <p:xfrm>
          <a:off x="762000" y="4800600"/>
          <a:ext cx="7467600" cy="12192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800" spc="-50" dirty="0">
                          <a:effectLst/>
                        </a:rPr>
                        <a:t>64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  <a:ea typeface="+mn-ea"/>
                        </a:rPr>
                        <a:t>0</a:t>
                      </a:r>
                      <a:endParaRPr lang="en-US" sz="36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  <a:ea typeface="+mn-ea"/>
                        </a:rPr>
                        <a:t>1</a:t>
                      </a:r>
                      <a:endParaRPr lang="en-US" sz="36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Arial Black" panose="020B0A040201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724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 Black" pitchFamily="34" charset="0"/>
              </a:rPr>
              <a:t>Three Combinations </a:t>
            </a:r>
            <a:br>
              <a:rPr lang="en-US">
                <a:latin typeface="Arial Black" pitchFamily="34" charset="0"/>
              </a:rPr>
            </a:br>
            <a:r>
              <a:rPr lang="en-US">
                <a:latin typeface="Arial Black" pitchFamily="34" charset="0"/>
              </a:rPr>
              <a:t>of 8 Light Bulbs 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 t="8712" r="3969" b="9151"/>
          <a:stretch/>
        </p:blipFill>
        <p:spPr bwMode="auto">
          <a:xfrm>
            <a:off x="0" y="1438713"/>
            <a:ext cx="9144000" cy="54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74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052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ENIAC   1946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r="2915"/>
          <a:stretch/>
        </p:blipFill>
        <p:spPr>
          <a:xfrm>
            <a:off x="0" y="3257430"/>
            <a:ext cx="9144000" cy="3608776"/>
          </a:xfrm>
          <a:prstGeom prst="rect">
            <a:avLst/>
          </a:prstGeom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762000"/>
            <a:ext cx="9144000" cy="233910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dirty="0"/>
              <a:t>The ENIAC was the first electronic general purpose computer.</a:t>
            </a:r>
          </a:p>
          <a:p>
            <a:endParaRPr lang="en-US" sz="2400" b="1" dirty="0"/>
          </a:p>
          <a:p>
            <a:r>
              <a:rPr lang="en-US" sz="2400" b="1" dirty="0"/>
              <a:t>With over 17,000 vacuum tubes, the machine was the size of a gymnasium and cost $500,000. </a:t>
            </a:r>
          </a:p>
          <a:p>
            <a:endParaRPr lang="en-US" sz="1400" b="1" dirty="0"/>
          </a:p>
          <a:p>
            <a:r>
              <a:rPr lang="en-US" sz="2400" b="1" dirty="0"/>
              <a:t>This was the first computer used to calculate the value of </a:t>
            </a:r>
            <a:r>
              <a:rPr lang="el-G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02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WordArt 2"/>
          <p:cNvSpPr>
            <a:spLocks noChangeArrowheads="1" noChangeShapeType="1" noTextEdit="1"/>
          </p:cNvSpPr>
          <p:nvPr/>
        </p:nvSpPr>
        <p:spPr bwMode="auto">
          <a:xfrm>
            <a:off x="365760" y="3886200"/>
            <a:ext cx="8412480" cy="29260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Secondary Storage</a:t>
            </a:r>
          </a:p>
        </p:txBody>
      </p:sp>
      <p:sp>
        <p:nvSpPr>
          <p:cNvPr id="52227" name="WordArt 2"/>
          <p:cNvSpPr>
            <a:spLocks noChangeArrowheads="1" noChangeShapeType="1" noTextEdit="1"/>
          </p:cNvSpPr>
          <p:nvPr/>
        </p:nvSpPr>
        <p:spPr bwMode="auto">
          <a:xfrm>
            <a:off x="365760" y="1524000"/>
            <a:ext cx="841248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4727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   Memory and       </a:t>
            </a:r>
          </a:p>
        </p:txBody>
      </p:sp>
      <p:sp>
        <p:nvSpPr>
          <p:cNvPr id="522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1.7</a:t>
            </a:r>
          </a:p>
        </p:txBody>
      </p:sp>
    </p:spTree>
    <p:extLst>
      <p:ext uri="{BB962C8B-B14F-4D97-AF65-F5344CB8AC3E}">
        <p14:creationId xmlns:p14="http://schemas.microsoft.com/office/powerpoint/2010/main" val="91983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</p:spPr>
        <p:txBody>
          <a:bodyPr/>
          <a:lstStyle/>
          <a:p>
            <a:pPr eaLnBrk="1" hangingPunct="1"/>
            <a:r>
              <a:rPr lang="en-US" sz="5400" dirty="0">
                <a:latin typeface="Arial Black" pitchFamily="34" charset="0"/>
              </a:rPr>
              <a:t>The Win-Win-Win</a:t>
            </a:r>
            <a:br>
              <a:rPr lang="en-US" sz="5400" dirty="0">
                <a:latin typeface="Arial Black" pitchFamily="34" charset="0"/>
              </a:rPr>
            </a:br>
            <a:r>
              <a:rPr lang="en-US" sz="5400" dirty="0">
                <a:latin typeface="Arial Black" pitchFamily="34" charset="0"/>
              </a:rPr>
              <a:t>with Transistors</a:t>
            </a:r>
            <a:endParaRPr lang="en-US" sz="5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287" t="34114" r="29749" b="7323"/>
          <a:stretch/>
        </p:blipFill>
        <p:spPr bwMode="auto">
          <a:xfrm>
            <a:off x="5888300" y="2286000"/>
            <a:ext cx="3255700" cy="3383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2133600"/>
            <a:ext cx="5791200" cy="378565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dirty="0"/>
              <a:t>Transistors have major advantages over Vacuum Tubes: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They are much smaller.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They do not get hot and burn out.</a:t>
            </a:r>
          </a:p>
          <a:p>
            <a:endParaRPr lang="en-US" sz="2400" i="1" dirty="0"/>
          </a:p>
          <a:p>
            <a:r>
              <a:rPr lang="en-US" sz="2400" b="1" dirty="0"/>
              <a:t>This lead to the invention of </a:t>
            </a:r>
            <a:r>
              <a:rPr lang="en-US" sz="2400" b="1" i="1" dirty="0"/>
              <a:t>integrated circuits</a:t>
            </a:r>
            <a:r>
              <a:rPr lang="en-US" sz="2400" b="1" dirty="0"/>
              <a:t> and later </a:t>
            </a:r>
            <a:r>
              <a:rPr lang="en-US" sz="2400" b="1" i="1" dirty="0"/>
              <a:t>microchips</a:t>
            </a:r>
            <a:r>
              <a:rPr lang="en-US" sz="2400" b="1" dirty="0"/>
              <a:t>, which allowed modern computers to become much smaller and considerably less expensive.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87959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b="1"/>
              <a:t>Motherboard &amp; Computers Chips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486400"/>
          </a:xfr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indent="0" eaLnBrk="1" hangingPunct="1">
              <a:buFontTx/>
              <a:buNone/>
            </a:pPr>
            <a:r>
              <a:rPr lang="en-US" sz="2600" u="sng">
                <a:latin typeface="Arial Black" pitchFamily="34" charset="0"/>
              </a:rPr>
              <a:t>motherboard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b="1"/>
              <a:t>The main board with all the primary computer components. Has several computer chips attached: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600" b="1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u="sng">
                <a:latin typeface="Arial Black" pitchFamily="34" charset="0"/>
              </a:rPr>
              <a:t>Read Only Memory (ROM)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b="1"/>
              <a:t>This chip stores permanent information for the computer.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600" b="1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u="sng">
                <a:latin typeface="Arial Black" pitchFamily="34" charset="0"/>
              </a:rPr>
              <a:t>Random Access Memory (RAM)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b="1"/>
              <a:t>This chip stores temporary information for the computer.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600" b="1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u="sng">
                <a:latin typeface="Arial Black" pitchFamily="34" charset="0"/>
              </a:rPr>
              <a:t>Central Processing Unit (CPU)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600" b="1"/>
              <a:t>This chip is the “brains” of the computer.</a:t>
            </a:r>
          </a:p>
        </p:txBody>
      </p:sp>
      <p:pic>
        <p:nvPicPr>
          <p:cNvPr id="53252" name="Picture 5" descr="j028370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38200"/>
            <a:ext cx="1600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12" descr="j031813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81400"/>
            <a:ext cx="10668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15" descr="j02420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37150"/>
            <a:ext cx="181451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9428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Measuring Memory</a:t>
            </a:r>
            <a:endParaRPr lang="en-US" sz="3600">
              <a:latin typeface="Arial Black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5943600"/>
            <a:ext cx="8610600" cy="457200"/>
          </a:xfrm>
          <a:prstGeom prst="rect">
            <a:avLst/>
          </a:prstGeom>
          <a:solidFill>
            <a:srgbClr val="FF66CC"/>
          </a:solidFill>
          <a:ln w="571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110000"/>
              </a:lnSpc>
              <a:buFontTx/>
              <a:buNone/>
            </a:pPr>
            <a:r>
              <a:rPr lang="en-US" sz="2400" b="1"/>
              <a:t>Note:  Technically, a kilobyte is exactly 2</a:t>
            </a:r>
            <a:r>
              <a:rPr lang="en-US" sz="2400" b="1" baseline="30000"/>
              <a:t>10</a:t>
            </a:r>
            <a:r>
              <a:rPr lang="en-US" sz="2400" b="1"/>
              <a:t> or 1024 bytes.</a:t>
            </a:r>
          </a:p>
          <a:p>
            <a:pPr marL="0" indent="0" algn="ctr" eaLnBrk="1" hangingPunct="1">
              <a:lnSpc>
                <a:spcPct val="20000"/>
              </a:lnSpc>
              <a:buFontTx/>
              <a:buNone/>
            </a:pP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0693"/>
              </p:ext>
            </p:extLst>
          </p:nvPr>
        </p:nvGraphicFramePr>
        <p:xfrm>
          <a:off x="228600" y="1143000"/>
          <a:ext cx="8686800" cy="44958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Arial Black" panose="020B0A04020102020204" pitchFamily="34" charset="0"/>
                        </a:rPr>
                        <a:t>KB</a:t>
                      </a:r>
                      <a:endParaRPr lang="en-US" sz="1800" b="1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Kilo Byte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1 thousand bytes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1,000</a:t>
                      </a:r>
                      <a:endParaRPr lang="en-US" sz="140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Arial Black" panose="020B0A04020102020204" pitchFamily="34" charset="0"/>
                        </a:rPr>
                        <a:t>MB</a:t>
                      </a:r>
                      <a:endParaRPr lang="en-US" sz="1800" b="1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Mega Byte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1 million bytes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Narrow" panose="020B0606020202030204" pitchFamily="34" charset="0"/>
                        </a:rPr>
                        <a:t>1,000,000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Arial Black" panose="020B0A04020102020204" pitchFamily="34" charset="0"/>
                        </a:rPr>
                        <a:t>GB</a:t>
                      </a:r>
                      <a:endParaRPr lang="en-US" sz="1800" b="1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Giga Byte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1 billion bytes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Narrow" panose="020B0606020202030204" pitchFamily="34" charset="0"/>
                        </a:rPr>
                        <a:t>1,000,000,000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Arial Black" panose="020B0A04020102020204" pitchFamily="34" charset="0"/>
                        </a:rPr>
                        <a:t>TB</a:t>
                      </a:r>
                      <a:endParaRPr lang="en-US" sz="1800" b="1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Arial Narrow" panose="020B0606020202030204" pitchFamily="34" charset="0"/>
                        </a:rPr>
                        <a:t>Tera</a:t>
                      </a: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 Byte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1 trillion bytes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Narrow" panose="020B0606020202030204" pitchFamily="34" charset="0"/>
                        </a:rPr>
                        <a:t>1,000,000,000,000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Arial Black" panose="020B0A04020102020204" pitchFamily="34" charset="0"/>
                        </a:rPr>
                        <a:t>PB</a:t>
                      </a:r>
                      <a:endParaRPr lang="en-US" sz="1800" b="1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 Narrow" panose="020B0606020202030204" pitchFamily="34" charset="0"/>
                        </a:rPr>
                        <a:t>Peta Byte</a:t>
                      </a:r>
                      <a:endParaRPr lang="en-US" sz="280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 quadrillion bytes</a:t>
                      </a: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1,000,000,000,000,000</a:t>
                      </a:r>
                      <a:endParaRPr lang="en-US" sz="140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Arial Black" panose="020B0A04020102020204" pitchFamily="34" charset="0"/>
                        </a:rPr>
                        <a:t>EB</a:t>
                      </a:r>
                      <a:endParaRPr lang="en-US" sz="1800" b="1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Arial Narrow" panose="020B0606020202030204" pitchFamily="34" charset="0"/>
                        </a:rPr>
                        <a:t>Exa</a:t>
                      </a: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 Byte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 quintillion bytes</a:t>
                      </a: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Narrow" panose="020B0606020202030204" pitchFamily="34" charset="0"/>
                        </a:rPr>
                        <a:t>1,000,000,000,000,000,000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Arial Black" panose="020B0A04020102020204" pitchFamily="34" charset="0"/>
                        </a:rPr>
                        <a:t>ZB</a:t>
                      </a:r>
                      <a:endParaRPr lang="en-US" sz="1800" b="1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 Narrow" panose="020B0606020202030204" pitchFamily="34" charset="0"/>
                        </a:rPr>
                        <a:t>Zetta Byte</a:t>
                      </a:r>
                      <a:endParaRPr lang="en-US" sz="280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 hexillion bytes</a:t>
                      </a: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Narrow" panose="020B0606020202030204" pitchFamily="34" charset="0"/>
                        </a:rPr>
                        <a:t>1,000,000,000,000,000,000,000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Arial Black" panose="020B0A04020102020204" pitchFamily="34" charset="0"/>
                        </a:rPr>
                        <a:t>YB</a:t>
                      </a:r>
                      <a:endParaRPr lang="en-US" sz="1800" b="1" dirty="0">
                        <a:effectLst/>
                        <a:latin typeface="Arial Black" panose="020B0A0402010202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Yotta Byte</a:t>
                      </a:r>
                      <a:endParaRPr lang="en-US" sz="28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 septillion bytes</a:t>
                      </a: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Narrow" panose="020B0606020202030204" pitchFamily="34" charset="0"/>
                        </a:rPr>
                        <a:t>1,000,000,000,000,000,000,000,000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6913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Arial Black" pitchFamily="34" charset="0"/>
              </a:rPr>
              <a:t>Secondary Storage Devices</a:t>
            </a:r>
          </a:p>
        </p:txBody>
      </p:sp>
      <p:pic>
        <p:nvPicPr>
          <p:cNvPr id="55299" name="Picture 36" descr="j02521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86400"/>
            <a:ext cx="18034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37" descr="j0252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18145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39" descr="j02972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90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47" descr="j028253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82950"/>
            <a:ext cx="1825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50" descr="j02892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71800"/>
            <a:ext cx="36576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52" descr="j02827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4191000"/>
            <a:ext cx="1827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5" name="Text Box 53"/>
          <p:cNvSpPr txBox="1">
            <a:spLocks noChangeArrowheads="1"/>
          </p:cNvSpPr>
          <p:nvPr/>
        </p:nvSpPr>
        <p:spPr bwMode="auto">
          <a:xfrm>
            <a:off x="228600" y="1066800"/>
            <a:ext cx="6477000" cy="1244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Since RAM is lost when the computer is turned off, files must be saved to some secondary storage device for later use.</a:t>
            </a:r>
          </a:p>
        </p:txBody>
      </p:sp>
      <p:sp>
        <p:nvSpPr>
          <p:cNvPr id="55306" name="cddrive"/>
          <p:cNvSpPr>
            <a:spLocks noEditPoints="1" noChangeArrowheads="1"/>
          </p:cNvSpPr>
          <p:nvPr/>
        </p:nvSpPr>
        <p:spPr bwMode="auto">
          <a:xfrm>
            <a:off x="3352800" y="5715000"/>
            <a:ext cx="1809750" cy="9048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5307" name="Picture 12" descr="C:\Users\johnschram\AppData\Local\Microsoft\Windows\Temporary Internet Files\Content.IE5\0T87347Y\MC900433879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43894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00065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5400" dirty="0">
                <a:latin typeface="Arial Black" pitchFamily="34" charset="0"/>
              </a:rPr>
              <a:t>Analog vs. Digital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66767"/>
              </p:ext>
            </p:extLst>
          </p:nvPr>
        </p:nvGraphicFramePr>
        <p:xfrm>
          <a:off x="457200" y="1143000"/>
          <a:ext cx="8229600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Analog Devices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Digital Devices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Measures continuously.</a:t>
                      </a:r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</a:txBody>
                  <a:tcP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Measures in increments.</a:t>
                      </a:r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Copies are not as good as the</a:t>
                      </a:r>
                      <a:r>
                        <a:rPr lang="en-US" sz="2800" baseline="0" dirty="0"/>
                        <a:t> original.</a:t>
                      </a:r>
                    </a:p>
                    <a:p>
                      <a:endParaRPr lang="en-US" sz="2800" baseline="0" dirty="0"/>
                    </a:p>
                    <a:p>
                      <a:endParaRPr lang="en-US" sz="2800" baseline="0" dirty="0"/>
                    </a:p>
                    <a:p>
                      <a:endParaRPr lang="en-US" sz="2800" baseline="0" dirty="0"/>
                    </a:p>
                    <a:p>
                      <a:endParaRPr lang="en-US" sz="2800" dirty="0"/>
                    </a:p>
                  </a:txBody>
                  <a:tcP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Copies are IDENTICAL to the</a:t>
                      </a:r>
                      <a:r>
                        <a:rPr lang="en-US" sz="2800" baseline="0" dirty="0"/>
                        <a:t> original.</a:t>
                      </a:r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3" name="Picture 5" descr="C:\Users\JohnSchram\AppData\Local\Microsoft\Windows\Temporary Internet Files\Content.IE5\LQ4CEJGI\0Y5gW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2286001"/>
            <a:ext cx="1402080" cy="13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JohnSchram\AppData\Local\Microsoft\Windows\Temporary Internet Files\Content.IE5\LQ4CEJGI\TpG1W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3" b="10222"/>
          <a:stretch/>
        </p:blipFill>
        <p:spPr bwMode="auto">
          <a:xfrm>
            <a:off x="5330890" y="2286000"/>
            <a:ext cx="2670110" cy="137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JohnSchram\AppData\Local\Microsoft\Windows\Temporary Internet Files\Content.IE5\8K4SRM6H\1200px-VHS-Video-Tape-Top-Flat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 t="13430" r="9381" b="13681"/>
          <a:stretch/>
        </p:blipFill>
        <p:spPr bwMode="auto">
          <a:xfrm>
            <a:off x="1169673" y="4953000"/>
            <a:ext cx="2506973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JohnSchram\AppData\Local\Microsoft\Windows\Temporary Internet Files\Content.IE5\FN6LX9AJ\220px-Blu-ray_200GB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90" y="4917917"/>
            <a:ext cx="1450910" cy="145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JohnSchram\AppData\Local\Microsoft\Windows\Temporary Internet Files\Content.IE5\T44849XS\dvd-128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17915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6046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6858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 Black" pitchFamily="34" charset="0"/>
              </a:rPr>
              <a:t>The “Nothing is Obvious” Story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8001000" cy="5673725"/>
          </a:xfrm>
          <a:prstGeom prst="rect">
            <a:avLst/>
          </a:prstGeom>
          <a:solidFill>
            <a:srgbClr val="FF66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 b="1" i="1"/>
              <a:t>Imagine a young boy in the Amazon jungles.  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i="1"/>
              <a:t>This boy has always lived in the jungle without 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i="1"/>
              <a:t>any modern conveniences.  He has never been 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i="1"/>
              <a:t>in a city; he has never seen a television nor seen a book.</a:t>
            </a:r>
          </a:p>
          <a:p>
            <a:pPr eaLnBrk="1" hangingPunct="1">
              <a:lnSpc>
                <a:spcPct val="110000"/>
              </a:lnSpc>
            </a:pPr>
            <a:endParaRPr lang="en-US" sz="2200" b="1" i="1"/>
          </a:p>
          <a:p>
            <a:pPr eaLnBrk="1" hangingPunct="1">
              <a:lnSpc>
                <a:spcPct val="110000"/>
              </a:lnSpc>
            </a:pPr>
            <a:r>
              <a:rPr lang="en-US" sz="2200" b="1" i="1"/>
              <a:t>Now imagine that for some unknown reason this young boy travels to Colorado in the Winter time.  The little boy stands in a yard somewhere and watches the snow with bewilderment.  He is astonished; he does not understand what is falling from the sky.</a:t>
            </a:r>
          </a:p>
          <a:p>
            <a:pPr eaLnBrk="1" hangingPunct="1">
              <a:lnSpc>
                <a:spcPct val="110000"/>
              </a:lnSpc>
            </a:pPr>
            <a:endParaRPr lang="en-US" sz="2200" b="1" i="1"/>
          </a:p>
          <a:p>
            <a:pPr eaLnBrk="1" hangingPunct="1">
              <a:lnSpc>
                <a:spcPct val="110000"/>
              </a:lnSpc>
            </a:pPr>
            <a:r>
              <a:rPr lang="en-US" sz="2200" b="1" i="1"/>
              <a:t>Another little boy, about the same age, from Colorado, looks at the boy's behavior.  The Colorado boy is confused, why is the boy acting so odd?  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i="1"/>
              <a:t>Obviously it is snowing, so what is the big deal?</a:t>
            </a:r>
          </a:p>
        </p:txBody>
      </p:sp>
      <p:pic>
        <p:nvPicPr>
          <p:cNvPr id="4100" name="Picture 5" descr="j018925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4483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j028321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1143000"/>
            <a:ext cx="1428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Hardware &amp;</a:t>
            </a:r>
          </a:p>
        </p:txBody>
      </p:sp>
      <p:sp>
        <p:nvSpPr>
          <p:cNvPr id="78851" name="WordArt 3"/>
          <p:cNvSpPr>
            <a:spLocks noChangeArrowheads="1" noChangeShapeType="1" noTextEdit="1"/>
          </p:cNvSpPr>
          <p:nvPr/>
        </p:nvSpPr>
        <p:spPr bwMode="auto">
          <a:xfrm>
            <a:off x="1143000" y="3810000"/>
            <a:ext cx="71628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Software</a:t>
            </a:r>
          </a:p>
        </p:txBody>
      </p:sp>
      <p:sp>
        <p:nvSpPr>
          <p:cNvPr id="7885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1.8</a:t>
            </a:r>
          </a:p>
        </p:txBody>
      </p:sp>
    </p:spTree>
    <p:extLst>
      <p:ext uri="{BB962C8B-B14F-4D97-AF65-F5344CB8AC3E}">
        <p14:creationId xmlns:p14="http://schemas.microsoft.com/office/powerpoint/2010/main" val="4104812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81000" y="1062038"/>
            <a:ext cx="8382000" cy="144621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sz="2200" b="1" dirty="0"/>
              <a:t> refers to physical pieces of computer equipment.</a:t>
            </a:r>
          </a:p>
          <a:p>
            <a:pPr eaLnBrk="1" hangingPunct="1"/>
            <a:endParaRPr lang="en-US" sz="2200" b="1" dirty="0"/>
          </a:p>
          <a:p>
            <a:pPr eaLnBrk="1" hangingPunct="1"/>
            <a:r>
              <a:rPr lang="en-US" sz="2200" b="1" dirty="0"/>
              <a:t>This included the main computer system unit, as well as all of the peripherals (things that plug into the computer.)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Hardware</a:t>
            </a:r>
          </a:p>
        </p:txBody>
      </p:sp>
      <p:sp>
        <p:nvSpPr>
          <p:cNvPr id="79876" name="monitor"/>
          <p:cNvSpPr>
            <a:spLocks noEditPoints="1" noChangeArrowheads="1"/>
          </p:cNvSpPr>
          <p:nvPr/>
        </p:nvSpPr>
        <p:spPr bwMode="auto">
          <a:xfrm>
            <a:off x="609600" y="2895600"/>
            <a:ext cx="1809750" cy="18097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1204 w 21600"/>
              <a:gd name="T34" fmla="*/ 22548 h 21600"/>
              <a:gd name="T35" fmla="*/ 20706 w 21600"/>
              <a:gd name="T36" fmla="*/ 28386 h 2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7" name="printer2"/>
          <p:cNvSpPr>
            <a:spLocks noEditPoints="1" noChangeArrowheads="1"/>
          </p:cNvSpPr>
          <p:nvPr/>
        </p:nvSpPr>
        <p:spPr bwMode="auto">
          <a:xfrm>
            <a:off x="3581400" y="3124200"/>
            <a:ext cx="1809750" cy="9048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w 21600"/>
              <a:gd name="T21" fmla="*/ 2147483647 h 21600"/>
              <a:gd name="T22" fmla="*/ 2147483647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8" name="tower"/>
          <p:cNvSpPr>
            <a:spLocks noEditPoints="1" noChangeArrowheads="1"/>
          </p:cNvSpPr>
          <p:nvPr/>
        </p:nvSpPr>
        <p:spPr bwMode="auto">
          <a:xfrm>
            <a:off x="7620000" y="32004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9" name="scanner1"/>
          <p:cNvSpPr>
            <a:spLocks noEditPoints="1" noChangeArrowheads="1"/>
          </p:cNvSpPr>
          <p:nvPr/>
        </p:nvSpPr>
        <p:spPr bwMode="auto">
          <a:xfrm>
            <a:off x="762000" y="5562600"/>
            <a:ext cx="1809750" cy="9048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0 h 21600"/>
              <a:gd name="T12" fmla="*/ 2147483647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1425 w 21600"/>
              <a:gd name="T22" fmla="*/ 23068 h 21600"/>
              <a:gd name="T23" fmla="*/ 20312 w 21600"/>
              <a:gd name="T24" fmla="*/ 3093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 extrusionOk="0">
                <a:moveTo>
                  <a:pt x="15350" y="4547"/>
                </a:moveTo>
                <a:lnTo>
                  <a:pt x="21600" y="7200"/>
                </a:lnTo>
                <a:lnTo>
                  <a:pt x="21600" y="10800"/>
                </a:lnTo>
                <a:lnTo>
                  <a:pt x="21600" y="12695"/>
                </a:lnTo>
                <a:lnTo>
                  <a:pt x="13925" y="21600"/>
                </a:lnTo>
                <a:lnTo>
                  <a:pt x="10964" y="19326"/>
                </a:lnTo>
                <a:lnTo>
                  <a:pt x="0" y="11558"/>
                </a:lnTo>
                <a:lnTo>
                  <a:pt x="0" y="10800"/>
                </a:lnTo>
                <a:lnTo>
                  <a:pt x="0" y="6063"/>
                </a:lnTo>
                <a:lnTo>
                  <a:pt x="7456" y="0"/>
                </a:lnTo>
                <a:lnTo>
                  <a:pt x="8552" y="568"/>
                </a:lnTo>
                <a:lnTo>
                  <a:pt x="10964" y="568"/>
                </a:lnTo>
                <a:lnTo>
                  <a:pt x="18749" y="947"/>
                </a:lnTo>
                <a:lnTo>
                  <a:pt x="15350" y="4547"/>
                </a:lnTo>
                <a:close/>
              </a:path>
              <a:path w="21600" h="21600" extrusionOk="0">
                <a:moveTo>
                  <a:pt x="15350" y="4547"/>
                </a:moveTo>
                <a:lnTo>
                  <a:pt x="21600" y="7200"/>
                </a:lnTo>
                <a:lnTo>
                  <a:pt x="13925" y="15347"/>
                </a:lnTo>
                <a:lnTo>
                  <a:pt x="0" y="6063"/>
                </a:lnTo>
                <a:moveTo>
                  <a:pt x="8552" y="568"/>
                </a:moveTo>
                <a:lnTo>
                  <a:pt x="2083" y="6063"/>
                </a:lnTo>
                <a:lnTo>
                  <a:pt x="11951" y="7579"/>
                </a:lnTo>
                <a:lnTo>
                  <a:pt x="15350" y="4547"/>
                </a:lnTo>
                <a:moveTo>
                  <a:pt x="14254" y="5684"/>
                </a:moveTo>
                <a:lnTo>
                  <a:pt x="19078" y="7768"/>
                </a:lnTo>
                <a:lnTo>
                  <a:pt x="13815" y="13074"/>
                </a:lnTo>
                <a:lnTo>
                  <a:pt x="2083" y="6063"/>
                </a:lnTo>
                <a:moveTo>
                  <a:pt x="13925" y="21600"/>
                </a:moveTo>
                <a:lnTo>
                  <a:pt x="13925" y="20463"/>
                </a:lnTo>
                <a:lnTo>
                  <a:pt x="13925" y="16674"/>
                </a:lnTo>
                <a:lnTo>
                  <a:pt x="13925" y="15347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9880" name="Picture 15" descr="j02302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4114800"/>
            <a:ext cx="181768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1" name="cddrive"/>
          <p:cNvSpPr>
            <a:spLocks noEditPoints="1" noChangeArrowheads="1"/>
          </p:cNvSpPr>
          <p:nvPr/>
        </p:nvSpPr>
        <p:spPr bwMode="auto">
          <a:xfrm>
            <a:off x="6477000" y="5648325"/>
            <a:ext cx="1809750" cy="9048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9882" name="Picture 12" descr="C:\Users\johnschram\AppData\Local\Microsoft\Windows\Temporary Internet Files\Content.IE5\0T87347Y\MC90043387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800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43616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Software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1062038"/>
            <a:ext cx="8839200" cy="562356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provides instructions to a computer.  </a:t>
            </a:r>
          </a:p>
          <a:p>
            <a:pPr eaLnBrk="1" hangingPunct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200" b="1" i="1" dirty="0">
                <a:latin typeface="Arial Narrow" panose="020B0606020202030204" pitchFamily="34" charset="0"/>
                <a:cs typeface="Arial" panose="020B0604020202020204" pitchFamily="34" charset="0"/>
              </a:rPr>
              <a:t>The most important aspect of this course is to learn how to give correct and logical instructions to a computer with the help of a programming language.</a:t>
            </a:r>
          </a:p>
          <a:p>
            <a:pPr eaLnBrk="1" hangingPunct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 falls into two categories: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System Software 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Application Software.  </a:t>
            </a:r>
          </a:p>
          <a:p>
            <a:pPr eaLnBrk="1" hangingPunct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Applications Software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refers to the instructions that the computer requires to do something specific for you. </a:t>
            </a:r>
          </a:p>
          <a:p>
            <a:pPr eaLnBrk="1" hangingPunct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Word Processors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Electronic Spreadsheets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are the two most common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for a computer. </a:t>
            </a:r>
          </a:p>
          <a:p>
            <a:pPr eaLnBrk="1" hangingPunct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System Software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refers to the instructions that the computer requires to operate properly. </a:t>
            </a:r>
          </a:p>
          <a:p>
            <a:pPr eaLnBrk="1" hangingPunct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major operating systems are Windows, UNIX, Linux &amp; the MAC OS. </a:t>
            </a:r>
          </a:p>
        </p:txBody>
      </p:sp>
    </p:spTree>
    <p:extLst>
      <p:ext uri="{BB962C8B-B14F-4D97-AF65-F5344CB8AC3E}">
        <p14:creationId xmlns:p14="http://schemas.microsoft.com/office/powerpoint/2010/main" val="1639244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838200"/>
          </a:xfrm>
        </p:spPr>
        <p:txBody>
          <a:bodyPr/>
          <a:lstStyle/>
          <a:p>
            <a:pPr eaLnBrk="1" hangingPunct="1"/>
            <a:r>
              <a:rPr lang="en-US" sz="4800">
                <a:latin typeface="Arial Black" pitchFamily="34" charset="0"/>
              </a:rPr>
              <a:t>Corn Flakes &amp; Iced Tea</a:t>
            </a:r>
          </a:p>
        </p:txBody>
      </p:sp>
      <p:pic>
        <p:nvPicPr>
          <p:cNvPr id="5123" name="Picture 3" descr="j02342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1371600"/>
            <a:ext cx="254476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1412875"/>
            <a:ext cx="5410200" cy="2157413"/>
          </a:xfrm>
          <a:prstGeom prst="rect">
            <a:avLst/>
          </a:prstGeom>
          <a:solidFill>
            <a:srgbClr val="FF99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 b="1" i="1"/>
              <a:t>Most Americans consider it "obvious" that cold milk is poured on corn flakes.  However, in Europe, everybody knows you put </a:t>
            </a:r>
            <a:r>
              <a:rPr lang="en-US" sz="2400" i="1">
                <a:latin typeface="Arial Black" pitchFamily="34" charset="0"/>
              </a:rPr>
              <a:t>warm milk</a:t>
            </a:r>
            <a:r>
              <a:rPr lang="en-US" sz="2400" b="1" i="1"/>
              <a:t> on your cereal.</a:t>
            </a:r>
          </a:p>
        </p:txBody>
      </p:sp>
      <p:pic>
        <p:nvPicPr>
          <p:cNvPr id="5125" name="Picture 5" descr="MCj019816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2403475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276600" y="4267200"/>
            <a:ext cx="5410200" cy="2157413"/>
          </a:xfrm>
          <a:prstGeom prst="rect">
            <a:avLst/>
          </a:prstGeom>
          <a:solidFill>
            <a:srgbClr val="FF99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 b="1" i="1"/>
              <a:t>Most Europeans consider it "obvious" that Tea is to be served warm, preferably hot.  They are completely baffled when Texans actually put </a:t>
            </a:r>
            <a:r>
              <a:rPr lang="en-US" sz="2400" i="1">
                <a:latin typeface="Arial Black" pitchFamily="34" charset="0"/>
              </a:rPr>
              <a:t>ICE</a:t>
            </a:r>
            <a:r>
              <a:rPr lang="en-US" sz="2400" b="1" i="1"/>
              <a:t> in their Tea.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Exposure</a:t>
            </a:r>
          </a:p>
        </p:txBody>
      </p:sp>
      <p:sp>
        <p:nvSpPr>
          <p:cNvPr id="614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1.2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Equation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52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5400">
                <a:latin typeface="Arial Black" pitchFamily="34" charset="0"/>
              </a:rPr>
              <a:t>The Exposure Equation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8534400" cy="698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1"/>
              <a:t>Bewilderment + Exposure = Obvious</a:t>
            </a:r>
            <a:endParaRPr lang="en-US" sz="2400" b="1"/>
          </a:p>
        </p:txBody>
      </p:sp>
      <p:pic>
        <p:nvPicPr>
          <p:cNvPr id="7172" name="Picture 5" descr="MMAG00293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20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0678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Exposure in Extracurricular Activities</a:t>
            </a:r>
            <a:endParaRPr lang="en-US">
              <a:latin typeface="Arial Black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27250"/>
            <a:ext cx="5791200" cy="3740150"/>
          </a:xfr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120000"/>
              </a:lnSpc>
            </a:pPr>
            <a:r>
              <a:rPr lang="en-US" b="1"/>
              <a:t>Drill team performance</a:t>
            </a:r>
          </a:p>
          <a:p>
            <a:pPr marL="457200" indent="-457200" eaLnBrk="1" hangingPunct="1">
              <a:lnSpc>
                <a:spcPct val="130000"/>
              </a:lnSpc>
            </a:pPr>
            <a:r>
              <a:rPr lang="en-US" b="1"/>
              <a:t>Half-time band show</a:t>
            </a:r>
          </a:p>
          <a:p>
            <a:pPr marL="457200" indent="-457200" eaLnBrk="1" hangingPunct="1">
              <a:lnSpc>
                <a:spcPct val="130000"/>
              </a:lnSpc>
            </a:pPr>
            <a:r>
              <a:rPr lang="en-US" b="1"/>
              <a:t>Football Team blocking</a:t>
            </a:r>
          </a:p>
          <a:p>
            <a:pPr marL="457200" indent="-457200" eaLnBrk="1" hangingPunct="1">
              <a:lnSpc>
                <a:spcPct val="130000"/>
              </a:lnSpc>
            </a:pPr>
            <a:r>
              <a:rPr lang="en-US" b="1"/>
              <a:t>Basketball free  throws</a:t>
            </a:r>
          </a:p>
          <a:p>
            <a:pPr marL="457200" indent="-457200" eaLnBrk="1" hangingPunct="1">
              <a:lnSpc>
                <a:spcPct val="130000"/>
              </a:lnSpc>
            </a:pPr>
            <a:r>
              <a:rPr lang="en-US" b="1"/>
              <a:t>Baseball batting</a:t>
            </a:r>
          </a:p>
        </p:txBody>
      </p:sp>
      <p:pic>
        <p:nvPicPr>
          <p:cNvPr id="8196" name="Picture 5" descr="j02327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105025"/>
            <a:ext cx="110331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j02307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86300"/>
            <a:ext cx="2819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8" descr="j01781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448050"/>
            <a:ext cx="10096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9" descr="j0282774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9" descr="C:\Users\johnschram\AppData\Local\Microsoft\Windows\Temporary Internet Files\Content.IE5\72GUAF6R\MC90021289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49863"/>
            <a:ext cx="1219200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1905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800">
                <a:latin typeface="Arial Black" pitchFamily="34" charset="0"/>
              </a:rPr>
              <a:t>The Curious </a:t>
            </a:r>
            <a:br>
              <a:rPr lang="en-US" sz="4800">
                <a:latin typeface="Arial Black" pitchFamily="34" charset="0"/>
              </a:rPr>
            </a:br>
            <a:r>
              <a:rPr lang="en-US" sz="4800">
                <a:latin typeface="Arial Black" pitchFamily="34" charset="0"/>
              </a:rPr>
              <a:t>Exposure Discrepancy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3856038"/>
            <a:ext cx="86106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sz="1600"/>
          </a:p>
          <a:p>
            <a:pPr eaLnBrk="1" hangingPunct="1"/>
            <a:endParaRPr lang="en-US" sz="160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96200" cy="4752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600" b="1"/>
              <a:t>Students recognize that only continuous practice will result in a good showing at a brief performance or brief competition.</a:t>
            </a:r>
          </a:p>
          <a:p>
            <a:pPr eaLnBrk="1" hangingPunct="1">
              <a:lnSpc>
                <a:spcPct val="110000"/>
              </a:lnSpc>
            </a:pPr>
            <a:endParaRPr lang="en-US" sz="2600" b="1"/>
          </a:p>
          <a:p>
            <a:pPr eaLnBrk="1" hangingPunct="1">
              <a:lnSpc>
                <a:spcPct val="110000"/>
              </a:lnSpc>
            </a:pPr>
            <a:r>
              <a:rPr lang="en-US" sz="2600" b="1"/>
              <a:t>Many of the same students barely read or practice a topic </a:t>
            </a:r>
            <a:r>
              <a:rPr lang="en-US" sz="2600" b="1" u="sng"/>
              <a:t>once</a:t>
            </a:r>
            <a:r>
              <a:rPr lang="en-US" sz="2600" b="1"/>
              <a:t> for an academic subject.</a:t>
            </a:r>
          </a:p>
          <a:p>
            <a:pPr eaLnBrk="1" hangingPunct="1"/>
            <a:endParaRPr lang="en-US" sz="2600" b="1"/>
          </a:p>
          <a:p>
            <a:pPr eaLnBrk="1" hangingPunct="1"/>
            <a:r>
              <a:rPr lang="en-US" sz="2600" b="1"/>
              <a:t>It appears that preparation for a known, short performance requires practice, but preparation for life receives only minimal effort from many students.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WordArt 2"/>
          <p:cNvSpPr>
            <a:spLocks noChangeArrowheads="1" noChangeShapeType="1" noTextEdit="1"/>
          </p:cNvSpPr>
          <p:nvPr/>
        </p:nvSpPr>
        <p:spPr bwMode="auto">
          <a:xfrm>
            <a:off x="381000" y="15240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Getting</a:t>
            </a:r>
          </a:p>
        </p:txBody>
      </p:sp>
      <p:sp>
        <p:nvSpPr>
          <p:cNvPr id="10243" name="WordArt 2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Started</a:t>
            </a:r>
          </a:p>
        </p:txBody>
      </p:sp>
      <p:sp>
        <p:nvSpPr>
          <p:cNvPr id="1024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1.3</a:t>
            </a:r>
          </a:p>
        </p:txBody>
      </p:sp>
    </p:spTree>
    <p:extLst>
      <p:ext uri="{BB962C8B-B14F-4D97-AF65-F5344CB8AC3E}">
        <p14:creationId xmlns:p14="http://schemas.microsoft.com/office/powerpoint/2010/main" val="29245946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1294</Words>
  <Application>Microsoft Office PowerPoint</Application>
  <PresentationFormat>On-screen Show (4:3)</PresentationFormat>
  <Paragraphs>284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Arial Narrow</vt:lpstr>
      <vt:lpstr>Calibri</vt:lpstr>
      <vt:lpstr>Impact</vt:lpstr>
      <vt:lpstr>Times New Roman</vt:lpstr>
      <vt:lpstr>Default Design</vt:lpstr>
      <vt:lpstr>Bitmap Image</vt:lpstr>
      <vt:lpstr>PowerPoint Presentation</vt:lpstr>
      <vt:lpstr>PowerPoint Presentation</vt:lpstr>
      <vt:lpstr>The “Nothing is Obvious” Story</vt:lpstr>
      <vt:lpstr>Corn Flakes &amp; Iced Tea</vt:lpstr>
      <vt:lpstr>PowerPoint Presentation</vt:lpstr>
      <vt:lpstr>The Exposure Equation</vt:lpstr>
      <vt:lpstr>Exposure in Extracurricular Activities</vt:lpstr>
      <vt:lpstr>The Curious  Exposure Discrepancy</vt:lpstr>
      <vt:lpstr>PowerPoint Presentation</vt:lpstr>
      <vt:lpstr>Computer Fundamentals</vt:lpstr>
      <vt:lpstr>PowerPoint Presentation</vt:lpstr>
      <vt:lpstr>Three Ways Where Computers Beat People</vt:lpstr>
      <vt:lpstr>PowerPoint Presentation</vt:lpstr>
      <vt:lpstr>Morse Code</vt:lpstr>
      <vt:lpstr>PowerPoint Presentation</vt:lpstr>
      <vt:lpstr>Early Computers Used Vacuum Tubes</vt:lpstr>
      <vt:lpstr>Bits, Bytes &amp; Codes</vt:lpstr>
      <vt:lpstr>Holding One Byte of Information  in 1945   https://commons.wikimedia.org  (Public Domain, Cropped Image)</vt:lpstr>
      <vt:lpstr>Electronic Memory</vt:lpstr>
      <vt:lpstr>Decimal (Base-10) Number System</vt:lpstr>
      <vt:lpstr>Binary (Base-2) Number System</vt:lpstr>
      <vt:lpstr>Three Combinations  of 8 Light Bulbs </vt:lpstr>
      <vt:lpstr>ENIAC   1946</vt:lpstr>
      <vt:lpstr>PowerPoint Presentation</vt:lpstr>
      <vt:lpstr>The Win-Win-Win with Transistors</vt:lpstr>
      <vt:lpstr>Motherboard &amp; Computers Chips</vt:lpstr>
      <vt:lpstr>Measuring Memory</vt:lpstr>
      <vt:lpstr>Secondary Storage Devices</vt:lpstr>
      <vt:lpstr>Analog vs. Digital</vt:lpstr>
      <vt:lpstr>PowerPoint Presentation</vt:lpstr>
      <vt:lpstr>Hardware</vt:lpstr>
      <vt:lpstr>Software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528</cp:revision>
  <dcterms:created xsi:type="dcterms:W3CDTF">2003-07-04T03:08:29Z</dcterms:created>
  <dcterms:modified xsi:type="dcterms:W3CDTF">2020-10-30T17:27:17Z</dcterms:modified>
</cp:coreProperties>
</file>