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  <a:srgbClr val="FF66CC"/>
    <a:srgbClr val="FF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2" autoAdjust="0"/>
    <p:restoredTop sz="94664" autoAdjust="0"/>
  </p:normalViewPr>
  <p:slideViewPr>
    <p:cSldViewPr>
      <p:cViewPr varScale="1">
        <p:scale>
          <a:sx n="60" d="100"/>
          <a:sy n="60" d="100"/>
        </p:scale>
        <p:origin x="15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ACFF-47FF-41B9-8FF2-1D678FEA0AF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8508-63FA-4285-9D2D-369EB668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B8508-63FA-4285-9D2D-369EB668DE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AFF2-9F3B-4A40-A935-01B337C7D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C825-401F-4EE2-A7ED-530E7C6A1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9B88-596A-4689-8CAC-54938876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FBF9-D0C4-49DC-8F2F-334566FFF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14155-F234-4C88-839A-FE3A1874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41F7-352F-4F99-8482-7D44893F9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6F03-1827-4CDA-AD18-DC9EBF836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58EFC-E99A-4369-9472-F96EC0BC7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DA91-D558-4AB4-A3D7-54D3A5EC0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967A-3AD2-47FD-99BA-E7AC28359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E38C-F5BC-424F-BCCE-E474492EC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21BCA309-1558-4BB0-899C-9B2FCAF25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10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2021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28600" y="3581400"/>
            <a:ext cx="868680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to Computer Science: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Programming Languages &amp; Networking</a:t>
            </a:r>
          </a:p>
        </p:txBody>
      </p:sp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 Section 9-10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37160" y="1533525"/>
            <a:ext cx="8869680" cy="32855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3200" spc="-20" dirty="0"/>
          </a:p>
          <a:p>
            <a:endParaRPr lang="en-US" sz="3200" spc="-20" dirty="0"/>
          </a:p>
          <a:p>
            <a:endParaRPr lang="en-US" sz="3200" spc="-20" dirty="0"/>
          </a:p>
          <a:p>
            <a:r>
              <a:rPr lang="en-US" sz="3200" spc="-20" dirty="0"/>
              <a:t>	</a:t>
            </a:r>
          </a:p>
          <a:p>
            <a:endParaRPr lang="en-US" sz="2000" spc="-20" dirty="0"/>
          </a:p>
          <a:p>
            <a:endParaRPr lang="en-US" sz="2000" spc="-20" dirty="0"/>
          </a:p>
          <a:p>
            <a:endParaRPr lang="en-US" sz="3200" dirty="0"/>
          </a:p>
          <a:p>
            <a:pPr eaLnBrk="1" hangingPunct="1">
              <a:lnSpc>
                <a:spcPct val="125000"/>
              </a:lnSpc>
            </a:pPr>
            <a:endParaRPr lang="en-US" sz="600" b="1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b="1" spc="-90" dirty="0">
                <a:latin typeface="Arial Narrow" panose="020B0606020202030204" pitchFamily="34" charset="0"/>
              </a:rPr>
              <a:t>What language will you learn this year?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85800" y="1905000"/>
            <a:ext cx="7772400" cy="2464420"/>
            <a:chOff x="685800" y="3200400"/>
            <a:chExt cx="6248400" cy="1981200"/>
          </a:xfrm>
        </p:grpSpPr>
        <p:sp>
          <p:nvSpPr>
            <p:cNvPr id="3" name="Rounded Rectangle 2"/>
            <p:cNvSpPr/>
            <p:nvPr/>
          </p:nvSpPr>
          <p:spPr>
            <a:xfrm>
              <a:off x="685800" y="3200400"/>
              <a:ext cx="6248400" cy="1981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5" b="23365"/>
            <a:stretch/>
          </p:blipFill>
          <p:spPr bwMode="auto">
            <a:xfrm>
              <a:off x="762000" y="3276600"/>
              <a:ext cx="603085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73448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2"/>
          <p:cNvSpPr>
            <a:spLocks noChangeArrowheads="1" noChangeShapeType="1" noTextEdit="1"/>
          </p:cNvSpPr>
          <p:nvPr/>
        </p:nvSpPr>
        <p:spPr bwMode="auto">
          <a:xfrm>
            <a:off x="457200" y="1981200"/>
            <a:ext cx="8382000" cy="4114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Networking</a:t>
            </a:r>
          </a:p>
        </p:txBody>
      </p:sp>
      <p:sp>
        <p:nvSpPr>
          <p:cNvPr id="7270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1.10</a:t>
            </a:r>
          </a:p>
        </p:txBody>
      </p:sp>
    </p:spTree>
    <p:extLst>
      <p:ext uri="{BB962C8B-B14F-4D97-AF65-F5344CB8AC3E}">
        <p14:creationId xmlns:p14="http://schemas.microsoft.com/office/powerpoint/2010/main" val="142712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28600" y="1062038"/>
            <a:ext cx="8686800" cy="563231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400" dirty="0"/>
              <a:t>Early personal computers were not networked at all.  Every computer was a stand-alone computer.  Some computers were hooked up to printers and many others were not.  If you needed to print something, and you were not directly </a:t>
            </a:r>
          </a:p>
          <a:p>
            <a:pPr algn="just" eaLnBrk="1" hangingPunct="1"/>
            <a:r>
              <a:rPr lang="en-US" sz="2400" dirty="0"/>
              <a:t>connected to </a:t>
            </a:r>
          </a:p>
          <a:p>
            <a:pPr algn="just" eaLnBrk="1" hangingPunct="1"/>
            <a:r>
              <a:rPr lang="en-US" sz="2400" dirty="0"/>
              <a:t>a printer, you</a:t>
            </a:r>
          </a:p>
          <a:p>
            <a:pPr algn="just" eaLnBrk="1" hangingPunct="1"/>
            <a:r>
              <a:rPr lang="en-US" sz="2400" dirty="0"/>
              <a:t>saved your work</a:t>
            </a:r>
          </a:p>
          <a:p>
            <a:pPr algn="just" eaLnBrk="1" hangingPunct="1"/>
            <a:r>
              <a:rPr lang="en-US" sz="2400" dirty="0"/>
              <a:t>to a floppy disk, </a:t>
            </a:r>
          </a:p>
          <a:p>
            <a:pPr algn="just" eaLnBrk="1" hangingPunct="1"/>
            <a:r>
              <a:rPr lang="en-US" sz="2400" dirty="0"/>
              <a:t>put on your</a:t>
            </a:r>
          </a:p>
          <a:p>
            <a:pPr algn="just" eaLnBrk="1" hangingPunct="1"/>
            <a:r>
              <a:rPr lang="en-US" sz="2400" dirty="0"/>
              <a:t>sneakers, and</a:t>
            </a:r>
          </a:p>
          <a:p>
            <a:pPr algn="just" eaLnBrk="1" hangingPunct="1"/>
            <a:r>
              <a:rPr lang="en-US" sz="2400" dirty="0"/>
              <a:t>walked to the</a:t>
            </a:r>
          </a:p>
          <a:p>
            <a:pPr algn="just" eaLnBrk="1" hangingPunct="1"/>
            <a:r>
              <a:rPr lang="en-US" sz="2400" dirty="0"/>
              <a:t>printing computer.</a:t>
            </a:r>
          </a:p>
          <a:p>
            <a:pPr algn="just" eaLnBrk="1" hangingPunct="1"/>
            <a:r>
              <a:rPr lang="en-US" sz="2400" dirty="0"/>
              <a:t>Sharing files was </a:t>
            </a:r>
          </a:p>
          <a:p>
            <a:pPr algn="just" eaLnBrk="1" hangingPunct="1"/>
            <a:r>
              <a:rPr lang="en-US" sz="2400" dirty="0"/>
              <a:t>done in the same </a:t>
            </a:r>
          </a:p>
          <a:p>
            <a:pPr algn="just" eaLnBrk="1" hangingPunct="1"/>
            <a:r>
              <a:rPr lang="en-US" sz="2400" dirty="0"/>
              <a:t>way.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SneakerNet</a:t>
            </a:r>
          </a:p>
        </p:txBody>
      </p:sp>
      <p:pic>
        <p:nvPicPr>
          <p:cNvPr id="5" name="Picture 4" descr="D:\Dropbox\11B-DS MARKETING PROOFREADING\01b-LEON QUESTION BOOK WORKING\###-UNIT15 SOLUTIONS THE INTERNET\Unit15 Snips\SneakerNe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69690"/>
            <a:ext cx="5943600" cy="375971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1766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228600" y="1062038"/>
            <a:ext cx="8686800" cy="566928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practical networks for personal computers were peer-to-peer networks. These are small groups of computers with a common purpose all connected to each other. 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These types of networks were frequently called Local Area Networks or LANs.  </a:t>
            </a:r>
          </a:p>
          <a:p>
            <a:pPr algn="just" eaLnBrk="1" hangingPunct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term “peer-to-peer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network” means every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on the network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In other words,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no single computer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controlling the others. </a:t>
            </a:r>
          </a:p>
          <a:p>
            <a:pPr algn="just"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type of network does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work well when you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more than 10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computers.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Peer-To-Peer Networks</a:t>
            </a:r>
          </a:p>
        </p:txBody>
      </p:sp>
      <p:pic>
        <p:nvPicPr>
          <p:cNvPr id="9" name="Picture 8" descr="C:\Users\JohnSchram\Dropbox\11B-DS MARKETING PROOFREADING\01b-LEON QUESTION BOOK WORKING\###-UNIT15 SOLUTIONS THE INTERNET\Unit15 Snips\L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68" y="2688336"/>
            <a:ext cx="4781205" cy="3962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93948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8600" y="1062038"/>
            <a:ext cx="8686800" cy="45243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special computer that is connected to the LAN for one or more purposes.  It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other computers in the network which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called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Servers can be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for printing,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authentication,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permanent data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 and </a:t>
            </a:r>
          </a:p>
          <a:p>
            <a:pPr algn="just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communication.  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Client-Server Networks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19027" y="1968130"/>
            <a:ext cx="5654040" cy="4736836"/>
            <a:chOff x="3219027" y="1968130"/>
            <a:chExt cx="5654040" cy="4736836"/>
          </a:xfrm>
        </p:grpSpPr>
        <p:pic>
          <p:nvPicPr>
            <p:cNvPr id="16" name="Picture 15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21"/>
            <a:stretch/>
          </p:blipFill>
          <p:spPr>
            <a:xfrm>
              <a:off x="3219027" y="1968130"/>
              <a:ext cx="5654040" cy="4736836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7406640" y="4191000"/>
              <a:ext cx="1295400" cy="2133600"/>
              <a:chOff x="2590800" y="2743200"/>
              <a:chExt cx="457200" cy="1219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590800" y="2743200"/>
                <a:ext cx="457200" cy="1219200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32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94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956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67000" y="2895600"/>
                <a:ext cx="3048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551420" y="4415135"/>
              <a:ext cx="1005840" cy="4770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3326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880" y="152400"/>
            <a:ext cx="8779873" cy="6555337"/>
            <a:chOff x="211726" y="152400"/>
            <a:chExt cx="8779873" cy="6555337"/>
          </a:xfrm>
        </p:grpSpPr>
        <p:grpSp>
          <p:nvGrpSpPr>
            <p:cNvPr id="3" name="Group 2"/>
            <p:cNvGrpSpPr/>
            <p:nvPr/>
          </p:nvGrpSpPr>
          <p:grpSpPr>
            <a:xfrm>
              <a:off x="211726" y="152400"/>
              <a:ext cx="8779873" cy="6555337"/>
              <a:chOff x="2590802" y="2706425"/>
              <a:chExt cx="6400803" cy="4001315"/>
            </a:xfrm>
          </p:grpSpPr>
          <p:pic>
            <p:nvPicPr>
              <p:cNvPr id="13" name="Picture 12" descr="C:\Users\JohnSchram\Dropbox\11B-DS MARKETING PROOFREADING\01b-LEON QUESTION BOOK WORKING\###-UNIT15 SOLUTIONS THE INTERNET\Unit15 Snips\Internet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2440"/>
              <a:stretch/>
            </p:blipFill>
            <p:spPr bwMode="auto">
              <a:xfrm>
                <a:off x="2590802" y="2706425"/>
                <a:ext cx="6400803" cy="400131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</p:pic>
          <p:sp>
            <p:nvSpPr>
              <p:cNvPr id="2" name="Rectangle 1"/>
              <p:cNvSpPr/>
              <p:nvPr/>
            </p:nvSpPr>
            <p:spPr>
              <a:xfrm>
                <a:off x="8686800" y="2706624"/>
                <a:ext cx="304800" cy="646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505200" y="990600"/>
              <a:ext cx="23622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57600" y="1417320"/>
              <a:ext cx="19812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733800" y="1706078"/>
              <a:ext cx="457200" cy="1010653"/>
              <a:chOff x="2590800" y="2743200"/>
              <a:chExt cx="457200" cy="1219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590800" y="2743200"/>
                <a:ext cx="457200" cy="1219200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670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432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956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7000" y="2895600"/>
                <a:ext cx="3048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91000" y="1706078"/>
              <a:ext cx="457200" cy="1010653"/>
              <a:chOff x="2590800" y="2743200"/>
              <a:chExt cx="457200" cy="1219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90800" y="2743200"/>
                <a:ext cx="457200" cy="1219200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670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432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194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956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67000" y="2895600"/>
                <a:ext cx="3048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48200" y="1706078"/>
              <a:ext cx="457200" cy="1010653"/>
              <a:chOff x="2590800" y="2743200"/>
              <a:chExt cx="457200" cy="1219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590800" y="2743200"/>
                <a:ext cx="457200" cy="1219200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70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7432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94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956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667000" y="2895600"/>
                <a:ext cx="3048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05400" y="1706078"/>
              <a:ext cx="457200" cy="1010653"/>
              <a:chOff x="2590800" y="2743200"/>
              <a:chExt cx="457200" cy="12192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590800" y="2743200"/>
                <a:ext cx="457200" cy="1219200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670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432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194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895600" y="3200400"/>
                <a:ext cx="762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67000" y="2895600"/>
                <a:ext cx="3048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733800" y="13832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Server Farm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670048" y="1234440"/>
              <a:ext cx="3383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80467" y="1234440"/>
              <a:ext cx="0" cy="18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526280" y="1179576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5603" y="1362456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609600"/>
              <a:ext cx="30480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spc="-70" dirty="0">
                  <a:latin typeface="Arial Black" panose="020B0A04020102020204" pitchFamily="34" charset="0"/>
                </a:rPr>
                <a:t>THE INTERNET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2548" y="1371600"/>
              <a:ext cx="10775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Home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Computer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96" y="4876800"/>
              <a:ext cx="10607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Business</a:t>
              </a:r>
            </a:p>
            <a:p>
              <a:pPr algn="ctr"/>
              <a:r>
                <a:rPr lang="en-US" sz="1600" b="1" spc="-50" dirty="0">
                  <a:latin typeface="Arial Narrow" panose="020B0606020202030204" pitchFamily="34" charset="0"/>
                </a:rPr>
                <a:t>Computer 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0632" y="4876799"/>
              <a:ext cx="105156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Business</a:t>
              </a:r>
            </a:p>
            <a:p>
              <a:pPr algn="ctr"/>
              <a:r>
                <a:rPr lang="en-US" sz="1600" b="1" spc="-50" dirty="0">
                  <a:latin typeface="Arial Narrow" panose="020B0606020202030204" pitchFamily="34" charset="0"/>
                </a:rPr>
                <a:t>Computer 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37760" y="4876800"/>
              <a:ext cx="10332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 Narrow" panose="020B0606020202030204" pitchFamily="34" charset="0"/>
                </a:rPr>
                <a:t>Business</a:t>
              </a:r>
            </a:p>
            <a:p>
              <a:pPr algn="ctr"/>
              <a:r>
                <a:rPr lang="en-US" sz="1600" b="1" spc="-50" dirty="0">
                  <a:latin typeface="Arial Narrow" panose="020B0606020202030204" pitchFamily="34" charset="0"/>
                </a:rPr>
                <a:t>Computer</a:t>
              </a:r>
              <a:r>
                <a:rPr lang="en-US" sz="1200" b="1" spc="-50" dirty="0">
                  <a:latin typeface="Arial Narrow" panose="020B0606020202030204" pitchFamily="34" charset="0"/>
                </a:rPr>
                <a:t> </a:t>
              </a:r>
              <a:r>
                <a:rPr lang="en-US" sz="1600" b="1" spc="-50" dirty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17536" y="2895600"/>
              <a:ext cx="93797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Travel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4692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 b="0" dirty="0">
                <a:latin typeface="Arial Narrow" panose="020B0606020202030204" pitchFamily="34" charset="0"/>
              </a:rPr>
              <a:t>“The Cloud” is just a metaphor for “The Internet.”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875878"/>
            <a:ext cx="7863840" cy="59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635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000" b="1" dirty="0"/>
              <a:t>The </a:t>
            </a:r>
            <a:r>
              <a:rPr lang="en-US" sz="2000" dirty="0">
                <a:latin typeface="Arial Black" pitchFamily="34" charset="0"/>
              </a:rPr>
              <a:t>Internet</a:t>
            </a:r>
            <a:r>
              <a:rPr lang="en-US" sz="2000" b="1" dirty="0"/>
              <a:t> has existed since the </a:t>
            </a:r>
            <a:r>
              <a:rPr lang="en-US" sz="2000" b="1" u="sng" dirty="0"/>
              <a:t>1960s</a:t>
            </a:r>
            <a:r>
              <a:rPr lang="en-US" sz="2000" b="1" dirty="0"/>
              <a:t> and has its origins in the "Cold War." During the Cold War there was a major concern about the country being paralyzed by a direct nuclear hit on the Pentagon. </a:t>
            </a:r>
          </a:p>
          <a:p>
            <a:pPr algn="just" eaLnBrk="1" hangingPunct="1"/>
            <a:endParaRPr lang="en-US" sz="2000" b="1" dirty="0"/>
          </a:p>
          <a:p>
            <a:pPr algn="just" eaLnBrk="1" hangingPunct="1"/>
            <a:r>
              <a:rPr lang="en-US" sz="2000" b="1" dirty="0"/>
              <a:t>A means of communication had </a:t>
            </a:r>
          </a:p>
          <a:p>
            <a:pPr algn="just" eaLnBrk="1" hangingPunct="1"/>
            <a:r>
              <a:rPr lang="en-US" sz="2000" b="1" dirty="0"/>
              <a:t>to be created that was capable </a:t>
            </a:r>
          </a:p>
          <a:p>
            <a:pPr algn="just" eaLnBrk="1" hangingPunct="1"/>
            <a:r>
              <a:rPr lang="en-US" sz="2000" b="1" dirty="0"/>
              <a:t>to keep working regardless of </a:t>
            </a:r>
          </a:p>
          <a:p>
            <a:pPr algn="just" eaLnBrk="1" hangingPunct="1"/>
            <a:r>
              <a:rPr lang="en-US" sz="2000" b="1" dirty="0"/>
              <a:t>damage created anywhere.  </a:t>
            </a:r>
          </a:p>
          <a:p>
            <a:pPr algn="just" eaLnBrk="1" hangingPunct="1"/>
            <a:endParaRPr lang="en-US" sz="2000" b="1" dirty="0"/>
          </a:p>
          <a:p>
            <a:pPr algn="just" eaLnBrk="1" hangingPunct="1"/>
            <a:r>
              <a:rPr lang="en-US" sz="2000" b="1" dirty="0"/>
              <a:t>This was the birth of the Internet.  </a:t>
            </a:r>
          </a:p>
          <a:p>
            <a:pPr algn="just" eaLnBrk="1" hangingPunct="1"/>
            <a:endParaRPr lang="en-US" sz="2000" b="1" dirty="0"/>
          </a:p>
          <a:p>
            <a:pPr algn="just" eaLnBrk="1" hangingPunct="1"/>
            <a:r>
              <a:rPr lang="en-US" sz="2000" b="1" dirty="0"/>
              <a:t>The Internet has no central </a:t>
            </a:r>
          </a:p>
          <a:p>
            <a:pPr algn="just" eaLnBrk="1" hangingPunct="1"/>
            <a:r>
              <a:rPr lang="en-US" sz="2000" b="1" dirty="0"/>
              <a:t>location where all the control </a:t>
            </a:r>
          </a:p>
          <a:p>
            <a:pPr algn="just" eaLnBrk="1" hangingPunct="1"/>
            <a:r>
              <a:rPr lang="en-US" sz="2000" b="1" dirty="0"/>
              <a:t>computers are located.  </a:t>
            </a:r>
          </a:p>
          <a:p>
            <a:pPr algn="just" eaLnBrk="1" hangingPunct="1"/>
            <a:endParaRPr lang="en-US" sz="2000" b="1" dirty="0"/>
          </a:p>
          <a:p>
            <a:pPr algn="just" eaLnBrk="1" hangingPunct="1"/>
            <a:r>
              <a:rPr lang="en-US" sz="2000" b="1" dirty="0"/>
              <a:t>Any part of the Internet can be </a:t>
            </a:r>
          </a:p>
          <a:p>
            <a:pPr algn="just" eaLnBrk="1" hangingPunct="1"/>
            <a:r>
              <a:rPr lang="en-US" sz="2000" b="1" dirty="0"/>
              <a:t>damaged and all information will </a:t>
            </a:r>
          </a:p>
          <a:p>
            <a:pPr algn="just" eaLnBrk="1" hangingPunct="1"/>
            <a:r>
              <a:rPr lang="en-US" sz="2000" b="1" dirty="0"/>
              <a:t>then travel around the damaged area.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Arial Black" pitchFamily="34" charset="0"/>
              </a:rPr>
              <a:t>The Department of Defense</a:t>
            </a:r>
          </a:p>
        </p:txBody>
      </p:sp>
      <p:sp>
        <p:nvSpPr>
          <p:cNvPr id="76804" name="WordArt 7"/>
          <p:cNvSpPr>
            <a:spLocks noChangeArrowheads="1" noChangeShapeType="1" noTextEdit="1"/>
          </p:cNvSpPr>
          <p:nvPr/>
        </p:nvSpPr>
        <p:spPr bwMode="auto">
          <a:xfrm>
            <a:off x="4610100" y="4114800"/>
            <a:ext cx="4095750" cy="25066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28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Many people confuse the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World Wide Web with the Internet.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WWW invented by Tim Berners-Lee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1990 is PART of the Internet.</a:t>
            </a:r>
          </a:p>
        </p:txBody>
      </p:sp>
      <p:pic>
        <p:nvPicPr>
          <p:cNvPr id="76805" name="Picture 12" descr="j025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24272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14" descr="j0186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0"/>
            <a:ext cx="144621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973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40080" y="1062038"/>
            <a:ext cx="7863840" cy="56388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Normally, businesses and schools have a series of LANs that all connect into a large network called an Intranet.  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behaves like the Internet on a local business level.  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promotes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saves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Now the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moment you, your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, your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, or your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, connects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the outside world and giant world-wide network known as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you have access to millions of lines of telecommunications.  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will cost money and every person, every school, every business, who wants this access needs to use 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Internet Service Provider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 pay a monthly fee to the ISP for the Internet connection.  </a:t>
            </a: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amount of money you pay depends on the speed of your Internet connection.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The Modern Internet</a:t>
            </a:r>
          </a:p>
        </p:txBody>
      </p:sp>
    </p:spTree>
    <p:extLst>
      <p:ext uri="{BB962C8B-B14F-4D97-AF65-F5344CB8AC3E}">
        <p14:creationId xmlns:p14="http://schemas.microsoft.com/office/powerpoint/2010/main" val="37101279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Programming?</a:t>
            </a:r>
          </a:p>
        </p:txBody>
      </p:sp>
      <p:sp>
        <p:nvSpPr>
          <p:cNvPr id="56323" name="WordArt 2"/>
          <p:cNvSpPr>
            <a:spLocks noChangeArrowheads="1" noChangeShapeType="1" noTextEdit="1"/>
          </p:cNvSpPr>
          <p:nvPr/>
        </p:nvSpPr>
        <p:spPr bwMode="auto">
          <a:xfrm>
            <a:off x="2286000" y="2057400"/>
            <a:ext cx="449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54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is</a:t>
            </a:r>
          </a:p>
        </p:txBody>
      </p:sp>
      <p:sp>
        <p:nvSpPr>
          <p:cNvPr id="5632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1.9</a:t>
            </a:r>
          </a:p>
        </p:txBody>
      </p:sp>
    </p:spTree>
    <p:extLst>
      <p:ext uri="{BB962C8B-B14F-4D97-AF65-F5344CB8AC3E}">
        <p14:creationId xmlns:p14="http://schemas.microsoft.com/office/powerpoint/2010/main" val="26495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Program Definition</a:t>
            </a:r>
            <a:endParaRPr lang="en-US" sz="3600">
              <a:latin typeface="Arial Black" pitchFamily="34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229600" cy="30469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is a sequence of instructions that makes a computer perform a desired task.</a:t>
            </a:r>
          </a:p>
          <a:p>
            <a:pPr eaLnBrk="1" hangingPunct="1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is a person who writes a program for a computer.</a:t>
            </a:r>
          </a:p>
        </p:txBody>
      </p:sp>
    </p:spTree>
    <p:extLst>
      <p:ext uri="{BB962C8B-B14F-4D97-AF65-F5344CB8AC3E}">
        <p14:creationId xmlns:p14="http://schemas.microsoft.com/office/powerpoint/2010/main" val="28203254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200">
                <a:latin typeface="Arial Black" pitchFamily="34" charset="0"/>
              </a:rPr>
              <a:t>Programming in Machine Code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686800" cy="520142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/>
              <a:t>Programming in </a:t>
            </a:r>
            <a:r>
              <a:rPr lang="en-US" sz="2600" b="1" i="1" dirty="0"/>
              <a:t>Machine Language</a:t>
            </a:r>
            <a:r>
              <a:rPr lang="en-US" sz="2600" b="1" dirty="0"/>
              <a:t> a.k.a. </a:t>
            </a:r>
            <a:r>
              <a:rPr lang="en-US" sz="2600" b="1" i="1" dirty="0"/>
              <a:t>Machine Code</a:t>
            </a:r>
            <a:r>
              <a:rPr lang="en-US" sz="2600" b="1" dirty="0"/>
              <a:t> means you are directly manipulating the 1s and 0s of the computer’s binary language.  </a:t>
            </a:r>
          </a:p>
          <a:p>
            <a:endParaRPr lang="en-US" sz="3600" b="1" dirty="0"/>
          </a:p>
          <a:p>
            <a:r>
              <a:rPr lang="en-US" sz="2600" b="1" dirty="0"/>
              <a:t>In some cases, this means </a:t>
            </a:r>
          </a:p>
          <a:p>
            <a:r>
              <a:rPr lang="en-US" sz="2600" b="1" dirty="0"/>
              <a:t>you are manipulating the </a:t>
            </a:r>
          </a:p>
          <a:p>
            <a:r>
              <a:rPr lang="en-US" sz="2600" b="1" dirty="0"/>
              <a:t>wires of the machine.  </a:t>
            </a:r>
          </a:p>
          <a:p>
            <a:endParaRPr lang="en-US" sz="3600" b="1" dirty="0"/>
          </a:p>
          <a:p>
            <a:r>
              <a:rPr lang="en-US" sz="2600" b="1" dirty="0"/>
              <a:t>In other cases, you are flipping switches </a:t>
            </a:r>
            <a:r>
              <a:rPr lang="en-US" sz="2600" b="1" i="1" dirty="0"/>
              <a:t>on</a:t>
            </a:r>
            <a:r>
              <a:rPr lang="en-US" sz="2600" b="1" dirty="0"/>
              <a:t> and </a:t>
            </a:r>
            <a:r>
              <a:rPr lang="en-US" sz="2600" b="1" i="1" dirty="0"/>
              <a:t>off</a:t>
            </a:r>
            <a:r>
              <a:rPr lang="en-US" sz="2600" b="1" dirty="0"/>
              <a:t>.  </a:t>
            </a:r>
          </a:p>
          <a:p>
            <a:endParaRPr lang="en-US" sz="2600" b="1" dirty="0"/>
          </a:p>
          <a:p>
            <a:r>
              <a:rPr lang="en-US" sz="2600" b="1" dirty="0"/>
              <a:t>Even if you had the ability to “type” the 1s and 0s, machine language would still be </a:t>
            </a:r>
            <a:r>
              <a:rPr lang="en-US" sz="2600" b="1" u="sng" dirty="0"/>
              <a:t>incredibly</a:t>
            </a:r>
            <a:r>
              <a:rPr lang="en-US" sz="2600" b="1" dirty="0"/>
              <a:t> tedious.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0"/>
          <a:stretch/>
        </p:blipFill>
        <p:spPr bwMode="auto">
          <a:xfrm>
            <a:off x="4876800" y="2542032"/>
            <a:ext cx="3733800" cy="2166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57383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200" dirty="0">
                <a:latin typeface="Arial Black" pitchFamily="34" charset="0"/>
              </a:rPr>
              <a:t>“Amazing Grace”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374871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In the 1940s, Grace Hopper did not like the way we were programming computers.  There had to be a better way.  The whole reason computers were invented in the first place was to do tedious.   It should be possible to program a computer using English words instead of 1s and 0s.</a:t>
            </a:r>
          </a:p>
          <a:p>
            <a:pPr>
              <a:lnSpc>
                <a:spcPct val="90000"/>
              </a:lnSpc>
            </a:pPr>
            <a:endParaRPr lang="en-US" sz="2200" b="1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Grace Hopper wrote the first </a:t>
            </a:r>
            <a:r>
              <a:rPr lang="en-US" sz="2200" b="1" i="1" dirty="0">
                <a:latin typeface="Arial Narrow" panose="020B0606020202030204" pitchFamily="34" charset="0"/>
              </a:rPr>
              <a:t>compiler</a:t>
            </a:r>
            <a:r>
              <a:rPr lang="en-US" sz="2200" b="1" dirty="0">
                <a:latin typeface="Arial Narrow" panose="020B0606020202030204" pitchFamily="34" charset="0"/>
              </a:rPr>
              <a:t> (a type of translator) in 1952 for the language </a:t>
            </a:r>
            <a:r>
              <a:rPr lang="en-US" sz="2200" b="1" i="1" dirty="0">
                <a:latin typeface="Arial Narrow" panose="020B0606020202030204" pitchFamily="34" charset="0"/>
              </a:rPr>
              <a:t>A-0</a:t>
            </a:r>
            <a:r>
              <a:rPr lang="en-US" sz="2200" b="1" dirty="0">
                <a:latin typeface="Arial Narrow" panose="020B0606020202030204" pitchFamily="34" charset="0"/>
              </a:rPr>
              <a:t>.  This paved the way for the other languages that followed.  Many of these were also created in part or in whole by Grace Hopper.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Arial Narrow" panose="020B0606020202030204" pitchFamily="34" charset="0"/>
              </a:rPr>
              <a:t>Her immeasurable contributions to computer science have earned her the nickname “Amazing Grace”.  The Cray XE6 </a:t>
            </a:r>
            <a:r>
              <a:rPr lang="en-US" sz="2200" b="1" i="1" dirty="0">
                <a:latin typeface="Arial Narrow" panose="020B0606020202030204" pitchFamily="34" charset="0"/>
              </a:rPr>
              <a:t>Hopper</a:t>
            </a:r>
            <a:r>
              <a:rPr lang="en-US" sz="2200" b="1" dirty="0">
                <a:latin typeface="Arial Narrow" panose="020B0606020202030204" pitchFamily="34" charset="0"/>
              </a:rPr>
              <a:t> supercomputer and the USS </a:t>
            </a:r>
            <a:r>
              <a:rPr lang="en-US" sz="2200" b="1" i="1" dirty="0">
                <a:latin typeface="Arial Narrow" panose="020B0606020202030204" pitchFamily="34" charset="0"/>
              </a:rPr>
              <a:t>Hopper</a:t>
            </a:r>
            <a:r>
              <a:rPr lang="en-US" sz="2200" b="1" dirty="0">
                <a:latin typeface="Arial Narrow" panose="020B0606020202030204" pitchFamily="34" charset="0"/>
              </a:rPr>
              <a:t> Navy destroyer are also named after 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70" y="4846320"/>
            <a:ext cx="2957530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46320"/>
            <a:ext cx="31292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02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304800" y="1202353"/>
            <a:ext cx="8570976" cy="489364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 dirty="0">
                <a:latin typeface="Arial Black" pitchFamily="34" charset="0"/>
              </a:rPr>
              <a:t>Low-Level Languages</a:t>
            </a:r>
          </a:p>
          <a:p>
            <a:pPr eaLnBrk="1" hangingPunct="1"/>
            <a:r>
              <a:rPr lang="en-US" sz="2400" b="1" dirty="0"/>
              <a:t>Languages that function at, or very close to 1s and 0s.</a:t>
            </a:r>
          </a:p>
          <a:p>
            <a:pPr eaLnBrk="1" hangingPunct="1"/>
            <a:r>
              <a:rPr lang="en-US" sz="2400" b="1" dirty="0"/>
              <a:t>Powerful, but very difficult.</a:t>
            </a:r>
          </a:p>
          <a:p>
            <a:pPr eaLnBrk="1" hangingPunct="1"/>
            <a:r>
              <a:rPr lang="en-US" sz="2400" b="1" dirty="0"/>
              <a:t>Examples:  Machine Language, Assembly Language</a:t>
            </a:r>
          </a:p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u="sng" dirty="0">
                <a:latin typeface="Arial Black" pitchFamily="34" charset="0"/>
              </a:rPr>
              <a:t>High-Level Languages</a:t>
            </a:r>
          </a:p>
          <a:p>
            <a:pPr eaLnBrk="1" hangingPunct="1"/>
            <a:r>
              <a:rPr lang="en-US" sz="2400" b="1" dirty="0"/>
              <a:t>Languages that use English-like words as instructions.</a:t>
            </a:r>
          </a:p>
          <a:p>
            <a:pPr eaLnBrk="1" hangingPunct="1"/>
            <a:r>
              <a:rPr lang="en-US" sz="2400" b="1" dirty="0"/>
              <a:t>Easier, but less powerful.</a:t>
            </a:r>
          </a:p>
          <a:p>
            <a:pPr eaLnBrk="1" hangingPunct="1"/>
            <a:r>
              <a:rPr lang="en-US" sz="2400" b="1" dirty="0"/>
              <a:t>Examples:  </a:t>
            </a:r>
            <a:r>
              <a:rPr lang="en-US" sz="2400" b="1" dirty="0">
                <a:latin typeface="Arial Narrow" panose="020B0606020202030204" pitchFamily="34" charset="0"/>
              </a:rPr>
              <a:t>BASIC, Pascal, FORTRAN, COBOL, LISP, Java</a:t>
            </a:r>
            <a:r>
              <a:rPr lang="en-US" sz="2400" b="1">
                <a:latin typeface="Arial Narrow" panose="020B0606020202030204" pitchFamily="34" charset="0"/>
              </a:rPr>
              <a:t>, Python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u="sng" dirty="0">
                <a:latin typeface="Arial Black" pitchFamily="34" charset="0"/>
              </a:rPr>
              <a:t>Very High-Level Languages</a:t>
            </a:r>
          </a:p>
          <a:p>
            <a:pPr eaLnBrk="1" hangingPunct="1"/>
            <a:r>
              <a:rPr lang="en-US" sz="2400" b="1" dirty="0"/>
              <a:t>Languages that use clickable pictures as instructions.</a:t>
            </a:r>
          </a:p>
          <a:p>
            <a:pPr eaLnBrk="1" hangingPunct="1"/>
            <a:r>
              <a:rPr lang="en-US" sz="2400" b="1" dirty="0"/>
              <a:t>Example:  Lego </a:t>
            </a:r>
            <a:r>
              <a:rPr lang="en-US" sz="2400" b="1" dirty="0" err="1"/>
              <a:t>Mindstorms</a:t>
            </a:r>
            <a:r>
              <a:rPr lang="en-US" sz="2400" b="1" dirty="0"/>
              <a:t> NXT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Types of Languages</a:t>
            </a:r>
          </a:p>
        </p:txBody>
      </p:sp>
    </p:spTree>
    <p:extLst>
      <p:ext uri="{BB962C8B-B14F-4D97-AF65-F5344CB8AC3E}">
        <p14:creationId xmlns:p14="http://schemas.microsoft.com/office/powerpoint/2010/main" val="5824957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>
                <a:latin typeface="Arial Black" panose="020B0A04020102020204" pitchFamily="34" charset="0"/>
              </a:rPr>
              <a:t>Computer Translators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3400" y="1120200"/>
            <a:ext cx="8077200" cy="55092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 dirty="0"/>
              <a:t>A </a:t>
            </a:r>
            <a:r>
              <a:rPr lang="en-US" sz="3200" b="1" i="1" dirty="0"/>
              <a:t>translator</a:t>
            </a:r>
            <a:r>
              <a:rPr lang="en-US" sz="3200" b="1" dirty="0"/>
              <a:t> (compiler or interpreter) translates a high-level language into low-level machine code.</a:t>
            </a:r>
            <a:endParaRPr lang="en-US" sz="3200" dirty="0"/>
          </a:p>
          <a:p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spc="-10" dirty="0"/>
              <a:t>A </a:t>
            </a:r>
            <a:r>
              <a:rPr lang="en-US" sz="3200" b="1" i="1" spc="-10" dirty="0"/>
              <a:t>compiler </a:t>
            </a:r>
            <a:r>
              <a:rPr lang="en-US" sz="3200" b="1" spc="-10" dirty="0"/>
              <a:t>translates the entire program into an executable file </a:t>
            </a:r>
            <a:r>
              <a:rPr lang="en-US" sz="3200" b="1" u="sng" spc="-10" dirty="0"/>
              <a:t>before</a:t>
            </a:r>
            <a:r>
              <a:rPr lang="en-US" sz="3200" b="1" spc="-10" dirty="0"/>
              <a:t> execution.</a:t>
            </a:r>
            <a:endParaRPr lang="en-US" sz="3200" spc="-10" dirty="0"/>
          </a:p>
          <a:p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An </a:t>
            </a:r>
            <a:r>
              <a:rPr lang="en-US" sz="3200" b="1" i="1" dirty="0"/>
              <a:t>interpreter </a:t>
            </a:r>
            <a:r>
              <a:rPr lang="en-US" sz="3200" b="1" dirty="0"/>
              <a:t>translates one program statement at a time </a:t>
            </a:r>
            <a:r>
              <a:rPr lang="en-US" sz="3200" b="1" u="sng" dirty="0"/>
              <a:t>during</a:t>
            </a:r>
            <a:r>
              <a:rPr lang="en-US" sz="3200" b="1" dirty="0"/>
              <a:t> execution.</a:t>
            </a:r>
          </a:p>
          <a:p>
            <a:endParaRPr lang="en-US" sz="3200" b="1" dirty="0"/>
          </a:p>
          <a:p>
            <a:r>
              <a:rPr lang="en-US" sz="3200" b="1" dirty="0"/>
              <a:t>Most modern languages use a compiler.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00183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0053"/>
              </p:ext>
            </p:extLst>
          </p:nvPr>
        </p:nvGraphicFramePr>
        <p:xfrm>
          <a:off x="1" y="1066800"/>
          <a:ext cx="9144000" cy="56469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 / Significance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1957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FORTRAN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 successful programming language.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Designed for mathematicians, scientists and engineers.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1959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COBOL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Created (largely by Grace Hopper) to handle record</a:t>
                      </a:r>
                    </a:p>
                    <a:p>
                      <a:pPr marL="0" marR="0" algn="just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processing to make it ideal for the business community.</a:t>
                      </a: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1964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BASIC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Designed as a simple, easy-to-learn language to give non-math and non-science majors the ability to use computers.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1967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Logo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visual language designed for young children.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Introduced Turtle Graphics.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1969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Pascal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Designed specifically for the purpose of teaching proper programming techniques, as opposed to the quick-and-dirty style of programming in BASIC. 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1972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1983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C++</a:t>
                      </a: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30" baseline="0" dirty="0">
                          <a:effectLst/>
                        </a:rPr>
                        <a:t>Popular with professional programmers because they combine the readability of high-level languages </a:t>
                      </a:r>
                      <a:r>
                        <a:rPr lang="en-US" sz="2000" spc="0" baseline="0" dirty="0">
                          <a:effectLst/>
                        </a:rPr>
                        <a:t>with the power of low-level languages.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0" baseline="0" dirty="0">
                          <a:effectLst/>
                        </a:rPr>
                        <a:t>These are essentially “medium-level languages”.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0" baseline="0" dirty="0">
                          <a:effectLst/>
                        </a:rPr>
                        <a:t>C++ added Object Oriented Programming.</a:t>
                      </a:r>
                      <a:endParaRPr lang="en-US" sz="2000" spc="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319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07118"/>
              </p:ext>
            </p:extLst>
          </p:nvPr>
        </p:nvGraphicFramePr>
        <p:xfrm>
          <a:off x="1" y="1066798"/>
          <a:ext cx="9144000" cy="44714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3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Year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 / Significance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1990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HTML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spc="-5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by Tim Berners-Lee along with the 1</a:t>
                      </a:r>
                      <a:r>
                        <a:rPr lang="en-US" sz="2000" b="0" kern="1200" spc="-5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000" b="0" kern="1200" spc="-5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server &amp; the 1</a:t>
                      </a:r>
                      <a:r>
                        <a:rPr lang="en-US" sz="2000" b="0" kern="1200" spc="-5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000" b="0" kern="1200" spc="-5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browser.  No he did not “invent the Internet,” but he did invent the </a:t>
                      </a:r>
                      <a:r>
                        <a:rPr lang="en-US" sz="2000" b="0" i="1" kern="1200" spc="-5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Wide Web</a:t>
                      </a:r>
                      <a:r>
                        <a:rPr lang="en-US" sz="2000" b="0" kern="1200" spc="-5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HTML is the language used by all web browsers.  Without it, “surfing the net” wouldn’t be possible.</a:t>
                      </a:r>
                      <a:endParaRPr lang="en-US" sz="2400" b="0" spc="-5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1994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Python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powerful language that was designed to be simple like BASIC, but less “wordy” than Pascal.  Uses an interpreter. 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1995</a:t>
                      </a:r>
                      <a:endParaRPr lang="en-US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first Platform Independent computer language.  “Platform Independence” means that a program created on one computer will work and have the exact same output on any other computer.  Requires the use of OOP. 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2006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Lego NXT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“very-high level language” where you program with pictures instead of words.  An example of NXT is below: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59" marR="489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3560"/>
            <a:ext cx="9144000" cy="123444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6378883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1252</Words>
  <Application>Microsoft Office PowerPoint</Application>
  <PresentationFormat>On-screen Show (4:3)</PresentationFormat>
  <Paragraphs>197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Impact</vt:lpstr>
      <vt:lpstr>Times New Roman</vt:lpstr>
      <vt:lpstr>Default Design</vt:lpstr>
      <vt:lpstr>PowerPoint Presentation</vt:lpstr>
      <vt:lpstr>PowerPoint Presentation</vt:lpstr>
      <vt:lpstr>Program Definition</vt:lpstr>
      <vt:lpstr>Programming in Machine Code</vt:lpstr>
      <vt:lpstr>“Amazing Grace”</vt:lpstr>
      <vt:lpstr>Types of Languages</vt:lpstr>
      <vt:lpstr>Computer Translators</vt:lpstr>
      <vt:lpstr>Programming Languages</vt:lpstr>
      <vt:lpstr>Programming Languages</vt:lpstr>
      <vt:lpstr>What language will you learn this year?</vt:lpstr>
      <vt:lpstr>PowerPoint Presentation</vt:lpstr>
      <vt:lpstr>SneakerNet</vt:lpstr>
      <vt:lpstr>Peer-To-Peer Networks</vt:lpstr>
      <vt:lpstr>Client-Server Networks</vt:lpstr>
      <vt:lpstr>PowerPoint Presentation</vt:lpstr>
      <vt:lpstr>“The Cloud” is just a metaphor for “The Internet.”</vt:lpstr>
      <vt:lpstr>The Department of Defense</vt:lpstr>
      <vt:lpstr>The Modern Internet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517</cp:revision>
  <dcterms:created xsi:type="dcterms:W3CDTF">2003-07-04T03:08:29Z</dcterms:created>
  <dcterms:modified xsi:type="dcterms:W3CDTF">2020-10-30T17:30:06Z</dcterms:modified>
</cp:coreProperties>
</file>