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20" r:id="rId3"/>
    <p:sldId id="782" r:id="rId4"/>
    <p:sldId id="727" r:id="rId5"/>
    <p:sldId id="821" r:id="rId6"/>
    <p:sldId id="819" r:id="rId7"/>
    <p:sldId id="783" r:id="rId8"/>
    <p:sldId id="784" r:id="rId9"/>
    <p:sldId id="785" r:id="rId10"/>
    <p:sldId id="786" r:id="rId11"/>
    <p:sldId id="787" r:id="rId12"/>
    <p:sldId id="788" r:id="rId13"/>
    <p:sldId id="789" r:id="rId14"/>
    <p:sldId id="790" r:id="rId15"/>
    <p:sldId id="791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800" r:id="rId25"/>
    <p:sldId id="801" r:id="rId26"/>
    <p:sldId id="824" r:id="rId27"/>
    <p:sldId id="802" r:id="rId28"/>
    <p:sldId id="803" r:id="rId29"/>
    <p:sldId id="815" r:id="rId30"/>
    <p:sldId id="817" r:id="rId31"/>
    <p:sldId id="818" r:id="rId32"/>
    <p:sldId id="808" r:id="rId33"/>
    <p:sldId id="809" r:id="rId34"/>
    <p:sldId id="812" r:id="rId35"/>
    <p:sldId id="813" r:id="rId36"/>
    <p:sldId id="823" r:id="rId37"/>
    <p:sldId id="825" r:id="rId38"/>
    <p:sldId id="826" r:id="rId39"/>
    <p:sldId id="827" r:id="rId40"/>
    <p:sldId id="828" r:id="rId41"/>
    <p:sldId id="82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99"/>
    <a:srgbClr val="CECEEF"/>
    <a:srgbClr val="008000"/>
    <a:srgbClr val="FF00FF"/>
    <a:srgbClr val="006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47" autoAdjust="0"/>
    <p:restoredTop sz="94660"/>
  </p:normalViewPr>
  <p:slideViewPr>
    <p:cSldViewPr>
      <p:cViewPr varScale="1">
        <p:scale>
          <a:sx n="51" d="100"/>
          <a:sy n="51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2020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</a:t>
            </a:r>
            <a:r>
              <a:rPr lang="en-US" sz="20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Exposure</a:t>
            </a:r>
          </a:p>
          <a:p>
            <a:pPr algn="ctr"/>
            <a:r>
              <a:rPr lang="en-US" sz="20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  <a:endParaRPr lang="en-US" sz="20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to Python Coding:</a:t>
            </a:r>
          </a:p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Using jGRASP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3 </a:t>
            </a:r>
            <a:r>
              <a:rPr lang="en-US" sz="3600" kern="1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Section 1-2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209800"/>
            <a:ext cx="4333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Window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5373469"/>
            <a:ext cx="52120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anose="020B0606020202030204" pitchFamily="34" charset="0"/>
              </a:rPr>
              <a:t>Output/Message Window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177671"/>
            <a:ext cx="1752600" cy="1089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anose="020B0606020202030204" pitchFamily="34" charset="0"/>
              </a:rPr>
              <a:t>Browse </a:t>
            </a:r>
          </a:p>
          <a:p>
            <a:pPr algn="ctr">
              <a:lnSpc>
                <a:spcPct val="90000"/>
              </a:lnSpc>
            </a:pPr>
            <a:r>
              <a:rPr lang="en-US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anose="020B0606020202030204" pitchFamily="34" charset="0"/>
              </a:rPr>
              <a:t>Window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52344" y="4594352"/>
            <a:ext cx="6309360" cy="1554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0" y="4749800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382000" y="3962400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606040" y="886968"/>
            <a:ext cx="146304" cy="56692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286000" y="1965960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069336" y="1965960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081272" y="1206044"/>
            <a:ext cx="4072128" cy="181588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Note: You can move the borders between the windows to change their sizes to suit your needs.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1805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2"/>
          <p:cNvSpPr>
            <a:spLocks noChangeArrowheads="1" noChangeShapeType="1" noTextEdit="1"/>
          </p:cNvSpPr>
          <p:nvPr/>
        </p:nvSpPr>
        <p:spPr bwMode="auto">
          <a:xfrm>
            <a:off x="381000" y="487680"/>
            <a:ext cx="8382000" cy="3200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Organization of  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381000" y="3307080"/>
            <a:ext cx="8382000" cy="30175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Examples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1526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2400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of Program Examples 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in LearnIntroCS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523999"/>
            <a:ext cx="8322847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4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2400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of Program Examples 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LearnIntroCS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1523999"/>
            <a:ext cx="8322847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0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2"/>
          <p:cNvSpPr>
            <a:spLocks noChangeArrowheads="1" noChangeShapeType="1" noTextEdit="1"/>
          </p:cNvSpPr>
          <p:nvPr/>
        </p:nvSpPr>
        <p:spPr bwMode="auto">
          <a:xfrm>
            <a:off x="381000" y="152400"/>
            <a:ext cx="8382000" cy="24688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Loading, Executing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381000" y="4343400"/>
            <a:ext cx="83820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Files in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jGRASP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81000" y="2286000"/>
            <a:ext cx="8382000" cy="24688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Editing Python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388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4632" y="786384"/>
            <a:ext cx="281940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91840" y="1828800"/>
            <a:ext cx="4191000" cy="5232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Click the </a:t>
            </a:r>
            <a:r>
              <a:rPr lang="en-US" sz="2800" b="1" dirty="0" smtClean="0"/>
              <a:t>Open File </a:t>
            </a:r>
            <a:r>
              <a:rPr lang="en-US" sz="2800" dirty="0" smtClean="0"/>
              <a:t>icon.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75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0" y="609600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962399" y="1981200"/>
            <a:ext cx="4495801" cy="280076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smtClean="0"/>
              <a:t>Browse to the </a:t>
            </a:r>
            <a:r>
              <a:rPr lang="en-US" sz="3200" b="1" smtClean="0"/>
              <a:t>Desktop</a:t>
            </a: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(or wherever your </a:t>
            </a:r>
            <a:r>
              <a:rPr lang="en-US" sz="3200" b="1" dirty="0" err="1" smtClean="0"/>
              <a:t>LearnIntroCS</a:t>
            </a:r>
            <a:r>
              <a:rPr lang="en-US" sz="3200" dirty="0" smtClean="0"/>
              <a:t> folder is stored) and double-click </a:t>
            </a:r>
            <a:r>
              <a:rPr lang="en-US" sz="3200" b="1" dirty="0" err="1" smtClean="0"/>
              <a:t>LearnIntroCS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4487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2648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86200" y="2894914"/>
            <a:ext cx="4724400" cy="1219886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/>
              <a:t>Double-click </a:t>
            </a:r>
          </a:p>
          <a:p>
            <a:pPr>
              <a:lnSpc>
                <a:spcPct val="120000"/>
              </a:lnSpc>
            </a:pPr>
            <a:r>
              <a:rPr lang="en-US" sz="3200" b="1" spc="-10" dirty="0" err="1" smtClean="0"/>
              <a:t>IntroCS</a:t>
            </a:r>
            <a:r>
              <a:rPr lang="en-US" sz="3200" b="1" spc="-10" dirty="0" smtClean="0"/>
              <a:t>-Learning Units</a:t>
            </a:r>
            <a:endParaRPr lang="en-US" sz="3200" spc="-10" dirty="0"/>
          </a:p>
        </p:txBody>
      </p:sp>
    </p:spTree>
    <p:extLst>
      <p:ext uri="{BB962C8B-B14F-4D97-AF65-F5344CB8AC3E}">
        <p14:creationId xmlns:p14="http://schemas.microsoft.com/office/powerpoint/2010/main" val="3774520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2648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90288" y="2285999"/>
            <a:ext cx="4020312" cy="17373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dirty="0" smtClean="0"/>
              <a:t>Double-click 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/>
              <a:t>Unit03-Introduction to Python Coding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027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274320" y="1905000"/>
            <a:ext cx="8595360" cy="3200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65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2648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62200" y="2381071"/>
            <a:ext cx="2971800" cy="12003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 smtClean="0"/>
              <a:t>Double-click </a:t>
            </a:r>
          </a:p>
          <a:p>
            <a:r>
              <a:rPr lang="en-US" sz="3600" b="1" dirty="0" smtClean="0"/>
              <a:t>Programs03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985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2648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29200" y="2346674"/>
            <a:ext cx="3352800" cy="1920526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dirty="0" smtClean="0"/>
              <a:t>Double-click </a:t>
            </a:r>
          </a:p>
          <a:p>
            <a:pPr>
              <a:lnSpc>
                <a:spcPct val="110000"/>
              </a:lnSpc>
            </a:pPr>
            <a:r>
              <a:rPr lang="en-US" sz="3600" b="1" dirty="0" smtClean="0"/>
              <a:t>Programs03a-TextOutput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12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2648"/>
            <a:ext cx="869344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48200" y="2895600"/>
            <a:ext cx="3886200" cy="12003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 smtClean="0"/>
              <a:t>Double-click </a:t>
            </a:r>
          </a:p>
          <a:p>
            <a:r>
              <a:rPr lang="en-US" sz="3600" b="1" dirty="0" smtClean="0"/>
              <a:t>TextOutput01.py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84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0" y="4754940"/>
            <a:ext cx="6501384" cy="157276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Right now the </a:t>
            </a:r>
            <a:r>
              <a:rPr lang="en-US" sz="3200" b="1" dirty="0" smtClean="0"/>
              <a:t>Browse Window </a:t>
            </a:r>
            <a:r>
              <a:rPr lang="en-US" sz="3200" dirty="0" smtClean="0"/>
              <a:t>does not match the location of the file in the </a:t>
            </a:r>
            <a:r>
              <a:rPr lang="en-US" sz="3200" b="1" dirty="0" smtClean="0"/>
              <a:t>Edit Window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996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0" y="4754940"/>
            <a:ext cx="6504432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Click the icon of a folder with a “</a:t>
            </a:r>
            <a:r>
              <a:rPr lang="en-US" sz="3200" b="1" dirty="0" smtClean="0"/>
              <a:t>B</a:t>
            </a:r>
            <a:r>
              <a:rPr lang="en-US" sz="3200" dirty="0" smtClean="0"/>
              <a:t>” on it to fix this and to make loading other files from this folder simpler.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7824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58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0" y="4754940"/>
            <a:ext cx="6501384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If you do not have line numbers, click this icon …</a:t>
            </a:r>
          </a:p>
          <a:p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90672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5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0" y="4754940"/>
            <a:ext cx="6501384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If you do not have line numbers, click this icon to turn them on.  Line #s are useful for debugging.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90672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6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0" y="1447800"/>
            <a:ext cx="6492240" cy="14775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Click the icon of the </a:t>
            </a:r>
            <a:r>
              <a:rPr lang="en-US" sz="2800" b="1" dirty="0" smtClean="0">
                <a:solidFill>
                  <a:srgbClr val="C00000"/>
                </a:solidFill>
              </a:rPr>
              <a:t>Red Running Man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 “execute” or “</a:t>
            </a:r>
            <a:r>
              <a:rPr lang="en-US" sz="2800" b="1" dirty="0" smtClean="0"/>
              <a:t>Run</a:t>
            </a:r>
            <a:r>
              <a:rPr lang="en-US" sz="2800" dirty="0" smtClean="0"/>
              <a:t>” your program. 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output is shown below: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85032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1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90800" y="1021140"/>
            <a:ext cx="6096000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/>
              <a:t>Change this program so that it will now display your name.  Note the asterisks that show up by the file names.  This means the changes you made have </a:t>
            </a:r>
            <a:r>
              <a:rPr lang="en-US" sz="2400" dirty="0"/>
              <a:t>not </a:t>
            </a:r>
            <a:r>
              <a:rPr lang="en-US" sz="2400" dirty="0" smtClean="0"/>
              <a:t>been saved. 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722120" y="2615184"/>
            <a:ext cx="182880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95400" y="82296"/>
            <a:ext cx="182880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03904" y="3694176"/>
            <a:ext cx="182880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90800" y="1447800"/>
            <a:ext cx="5715000" cy="113877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When you click the </a:t>
            </a:r>
            <a:r>
              <a:rPr lang="en-US" sz="3200" b="1" dirty="0" smtClean="0"/>
              <a:t>Save</a:t>
            </a:r>
            <a:r>
              <a:rPr lang="en-US" sz="3200" dirty="0" smtClean="0"/>
              <a:t> icon, </a:t>
            </a:r>
          </a:p>
          <a:p>
            <a:r>
              <a:rPr lang="en-US" sz="3200" dirty="0"/>
              <a:t>The asterisks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/>
              <a:t>) </a:t>
            </a:r>
            <a:r>
              <a:rPr lang="en-US" sz="3200" dirty="0" smtClean="0"/>
              <a:t>go away.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5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225421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Introduction</a:t>
            </a:r>
            <a:endParaRPr lang="en-US" sz="4800" dirty="0" smtClean="0">
              <a:latin typeface="Arial Black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" y="1225421"/>
            <a:ext cx="89916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This chapter will start by showing you the necessary tools to write simple programs.  Keep in mind that you will be creating your </a:t>
            </a:r>
            <a:r>
              <a:rPr lang="en-US" sz="2800" dirty="0" smtClean="0"/>
              <a:t>programs </a:t>
            </a:r>
            <a:r>
              <a:rPr lang="en-US" sz="2800" dirty="0"/>
              <a:t>in a high-level language, Python.  This means you need some type of editing environment </a:t>
            </a:r>
            <a:r>
              <a:rPr lang="en-US" sz="2800" dirty="0" smtClean="0"/>
              <a:t>in which to </a:t>
            </a:r>
            <a:r>
              <a:rPr lang="en-US" sz="2800" dirty="0"/>
              <a:t>write your </a:t>
            </a:r>
            <a:r>
              <a:rPr lang="en-US" sz="2800" dirty="0" smtClean="0"/>
              <a:t>programs.  </a:t>
            </a:r>
            <a:r>
              <a:rPr lang="en-US" sz="2800" dirty="0" smtClean="0"/>
              <a:t>After </a:t>
            </a:r>
            <a:r>
              <a:rPr lang="en-US" sz="2800" dirty="0"/>
              <a:t>the program is written you need to translate and execute your program.  </a:t>
            </a:r>
            <a:r>
              <a:rPr lang="en-US" sz="2800" dirty="0" smtClean="0"/>
              <a:t>For now, learning </a:t>
            </a:r>
            <a:r>
              <a:rPr lang="en-US" sz="2800" dirty="0"/>
              <a:t>those fundamental program-writing skills is </a:t>
            </a:r>
            <a:r>
              <a:rPr lang="en-US" sz="2800" dirty="0" smtClean="0"/>
              <a:t>your </a:t>
            </a:r>
            <a:r>
              <a:rPr lang="en-US" sz="2800" dirty="0"/>
              <a:t>primary concern.</a:t>
            </a:r>
          </a:p>
        </p:txBody>
      </p:sp>
    </p:spTree>
    <p:extLst>
      <p:ext uri="{BB962C8B-B14F-4D97-AF65-F5344CB8AC3E}">
        <p14:creationId xmlns:p14="http://schemas.microsoft.com/office/powerpoint/2010/main" val="9089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90800" y="1143000"/>
            <a:ext cx="5486400" cy="138499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Note that even though we have changed and saved the program, we still see the old output.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344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1437382"/>
            <a:ext cx="5486400" cy="107721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Execute or “run” the program again to see the new output.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85032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9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0584" y="2819400"/>
            <a:ext cx="1920240" cy="3291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2600" y="2821898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>
            <a:off x="228600" y="495300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5257800"/>
            <a:ext cx="4343400" cy="125572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double-click any of these files to load them in </a:t>
            </a: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Edit Window</a:t>
            </a:r>
            <a:r>
              <a:rPr lang="en-U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8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1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4400" y="4343400"/>
            <a:ext cx="3931920" cy="45243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 smtClean="0"/>
              <a:t>… and </a:t>
            </a:r>
            <a:r>
              <a:rPr lang="en-US" sz="2600" b="1" dirty="0" smtClean="0"/>
              <a:t>Run</a:t>
            </a:r>
            <a:r>
              <a:rPr lang="en-US" sz="2600" dirty="0" smtClean="0"/>
              <a:t> them as well.</a:t>
            </a:r>
            <a:endParaRPr lang="en-US" sz="2600" dirty="0"/>
          </a:p>
        </p:txBody>
      </p:sp>
      <p:sp>
        <p:nvSpPr>
          <p:cNvPr id="9" name="Rounded Rectangle 8"/>
          <p:cNvSpPr/>
          <p:nvPr/>
        </p:nvSpPr>
        <p:spPr>
          <a:xfrm>
            <a:off x="1847088" y="3002280"/>
            <a:ext cx="7214616" cy="1828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458200" y="1981200"/>
            <a:ext cx="0" cy="1021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85032" y="0"/>
            <a:ext cx="0" cy="67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7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38400" y="1447800"/>
            <a:ext cx="6324600" cy="83099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/>
              <a:t>Try this: Scroll up in the </a:t>
            </a:r>
            <a:r>
              <a:rPr lang="en-US" sz="2400" b="1" dirty="0" smtClean="0"/>
              <a:t>Run I/O</a:t>
            </a:r>
            <a:r>
              <a:rPr lang="en-US" sz="2400" dirty="0" smtClean="0"/>
              <a:t> window.  </a:t>
            </a:r>
            <a:r>
              <a:rPr lang="en-US" sz="2400" spc="-40" dirty="0" smtClean="0"/>
              <a:t>Note that all of the earlier outputs are still there.</a:t>
            </a:r>
            <a:endParaRPr lang="en-US" sz="2400" spc="-4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887968" y="4572000"/>
            <a:ext cx="0" cy="1463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3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38400" y="1447800"/>
            <a:ext cx="6324600" cy="83099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latin typeface="Arial Narrow" panose="020B0606020202030204" pitchFamily="34" charset="0"/>
              </a:rPr>
              <a:t>It is a good habit to </a:t>
            </a:r>
            <a:r>
              <a:rPr lang="en-US" sz="2400" b="1" dirty="0" smtClean="0">
                <a:latin typeface="Arial Narrow" panose="020B0606020202030204" pitchFamily="34" charset="0"/>
              </a:rPr>
              <a:t>Clear</a:t>
            </a:r>
            <a:r>
              <a:rPr lang="en-US" sz="2400" dirty="0" smtClean="0">
                <a:latin typeface="Arial Narrow" panose="020B0606020202030204" pitchFamily="34" charset="0"/>
              </a:rPr>
              <a:t> this window before you </a:t>
            </a:r>
            <a:r>
              <a:rPr lang="en-US" sz="2400" b="1" dirty="0" smtClean="0">
                <a:latin typeface="Arial Narrow" panose="020B0606020202030204" pitchFamily="34" charset="0"/>
              </a:rPr>
              <a:t>Run</a:t>
            </a:r>
            <a:r>
              <a:rPr lang="en-US" sz="2400" dirty="0" smtClean="0">
                <a:latin typeface="Arial Narrow" panose="020B0606020202030204" pitchFamily="34" charset="0"/>
              </a:rPr>
              <a:t> to prevent confusion between old and new outputs.</a:t>
            </a:r>
            <a:endParaRPr lang="en-US" sz="2400" spc="-20" dirty="0">
              <a:latin typeface="Arial Narrow" panose="020B0606020202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20240" y="3840480"/>
            <a:ext cx="886968" cy="457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 flipV="1">
            <a:off x="2209800" y="347472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886200" y="347472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5605272" y="347472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7278624" y="347472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4600" y="1413301"/>
            <a:ext cx="6324600" cy="181588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multiple files can be loaded at the same time.  Just click the any</a:t>
            </a:r>
            <a:r>
              <a:rPr lang="en-US"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of the tabs below to work with a different file.  This is useful for large projects.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1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4600" y="1413301"/>
            <a:ext cx="6324600" cy="14775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load too many files, you will no longer be able to read the file names on the tabs.  </a:t>
            </a:r>
          </a:p>
        </p:txBody>
      </p:sp>
    </p:spTree>
    <p:extLst>
      <p:ext uri="{BB962C8B-B14F-4D97-AF65-F5344CB8AC3E}">
        <p14:creationId xmlns:p14="http://schemas.microsoft.com/office/powerpoint/2010/main" val="136857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4600" y="1413301"/>
            <a:ext cx="6217920" cy="224676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since these files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loaded, even if you quit and reload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jGRASP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over time this issue can get worse and worse.  However, there is a simple solution.</a:t>
            </a:r>
          </a:p>
        </p:txBody>
      </p:sp>
    </p:spTree>
    <p:extLst>
      <p:ext uri="{BB962C8B-B14F-4D97-AF65-F5344CB8AC3E}">
        <p14:creationId xmlns:p14="http://schemas.microsoft.com/office/powerpoint/2010/main" val="380501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97880" y="1447800"/>
            <a:ext cx="3200400" cy="353943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Another good habit is to occasionally go up to </a:t>
            </a:r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Window</a:t>
            </a:r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and select </a:t>
            </a:r>
          </a:p>
          <a:p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Close All Windows</a:t>
            </a:r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 This is far less tedious than closing each and every single window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58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WordArt 2"/>
          <p:cNvSpPr>
            <a:spLocks noChangeArrowheads="1" noChangeShapeType="1" noTextEdit="1"/>
          </p:cNvSpPr>
          <p:nvPr/>
        </p:nvSpPr>
        <p:spPr bwMode="auto">
          <a:xfrm>
            <a:off x="274320" y="3916680"/>
            <a:ext cx="859536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for Python   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048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3.2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274320" y="1600200"/>
            <a:ext cx="859536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jGRASP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03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97880" y="1447800"/>
            <a:ext cx="3200400" cy="353943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Another good habit is to occasionally go up to </a:t>
            </a:r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Window</a:t>
            </a:r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and select </a:t>
            </a:r>
          </a:p>
          <a:p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Close All Windows</a:t>
            </a:r>
            <a:r>
              <a:rPr lang="en-U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 This is far less tedious than closing each and every single window individually.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94560" y="3200400"/>
            <a:ext cx="6583680" cy="5232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 smtClean="0"/>
              <a:t>And now you have a clean slate again.</a:t>
            </a:r>
            <a:endParaRPr lang="en-US" sz="2800" spc="-40" dirty="0"/>
          </a:p>
        </p:txBody>
      </p:sp>
    </p:spTree>
    <p:extLst>
      <p:ext uri="{BB962C8B-B14F-4D97-AF65-F5344CB8AC3E}">
        <p14:creationId xmlns:p14="http://schemas.microsoft.com/office/powerpoint/2010/main" val="2984404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839200" cy="575542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smtClean="0"/>
              <a:t>You need to become proficient in not only loading </a:t>
            </a:r>
            <a:r>
              <a:rPr lang="en-US" sz="2800" b="1" smtClean="0"/>
              <a:t>jGRASP</a:t>
            </a:r>
            <a:r>
              <a:rPr lang="en-US" sz="2800" smtClean="0"/>
              <a:t>, but also loading and executing </a:t>
            </a:r>
            <a:r>
              <a:rPr lang="en-US" sz="2800" u="sng" smtClean="0"/>
              <a:t>ANY</a:t>
            </a:r>
            <a:r>
              <a:rPr lang="en-US" sz="2800" smtClean="0"/>
              <a:t> of our </a:t>
            </a:r>
            <a:r>
              <a:rPr lang="en-US" sz="2800" b="1" smtClean="0"/>
              <a:t>LearnIntroCS </a:t>
            </a:r>
            <a:r>
              <a:rPr lang="en-US" sz="2800" smtClean="0"/>
              <a:t>program examples from </a:t>
            </a:r>
            <a:r>
              <a:rPr lang="en-US" sz="2800" b="1" smtClean="0"/>
              <a:t>jGRASP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r>
              <a:rPr lang="en-US" sz="2800" smtClean="0"/>
              <a:t>Do the following:</a:t>
            </a:r>
          </a:p>
          <a:p>
            <a:pPr>
              <a:tabLst>
                <a:tab pos="457200" algn="l"/>
              </a:tabLst>
            </a:pPr>
            <a:r>
              <a:rPr lang="en-US" sz="2800" smtClean="0"/>
              <a:t>1.	Quit </a:t>
            </a:r>
            <a:r>
              <a:rPr lang="en-US" sz="2800" b="1" smtClean="0"/>
              <a:t>jGRASP</a:t>
            </a:r>
            <a:endParaRPr lang="en-US" sz="2800" smtClean="0"/>
          </a:p>
          <a:p>
            <a:pPr>
              <a:tabLst>
                <a:tab pos="457200" algn="l"/>
              </a:tabLst>
            </a:pPr>
            <a:r>
              <a:rPr lang="en-US" sz="2800" smtClean="0"/>
              <a:t>2.	Reload </a:t>
            </a:r>
            <a:r>
              <a:rPr lang="en-US" sz="2800" b="1" smtClean="0"/>
              <a:t>jGRASP</a:t>
            </a:r>
            <a:endParaRPr lang="en-US" sz="2800" smtClean="0"/>
          </a:p>
          <a:p>
            <a:pPr>
              <a:tabLst>
                <a:tab pos="457200" algn="l"/>
              </a:tabLst>
            </a:pPr>
            <a:r>
              <a:rPr lang="en-US" sz="2800" smtClean="0"/>
              <a:t>3.	Load and execute each of the files listed below.</a:t>
            </a:r>
          </a:p>
          <a:p>
            <a:pPr>
              <a:tabLst>
                <a:tab pos="457200" algn="l"/>
              </a:tabLst>
            </a:pPr>
            <a:r>
              <a:rPr lang="en-US" sz="2400"/>
              <a:t>	</a:t>
            </a:r>
            <a:r>
              <a:rPr lang="en-US" sz="2400" smtClean="0"/>
              <a:t>From Unit 4: </a:t>
            </a:r>
            <a:r>
              <a:rPr lang="en-US" sz="2400" b="1" smtClean="0"/>
              <a:t>MathOperators07.py</a:t>
            </a:r>
            <a:r>
              <a:rPr lang="en-US" sz="2400" smtClean="0"/>
              <a:t> &amp; </a:t>
            </a:r>
            <a:r>
              <a:rPr lang="en-US" sz="2400" b="1" smtClean="0"/>
              <a:t>Shortcut06.py</a:t>
            </a:r>
          </a:p>
          <a:p>
            <a:pPr>
              <a:tabLst>
                <a:tab pos="457200" algn="l"/>
              </a:tabLst>
            </a:pPr>
            <a:r>
              <a:rPr lang="en-US" sz="2400"/>
              <a:t>	</a:t>
            </a:r>
            <a:r>
              <a:rPr lang="en-US" sz="2400" smtClean="0"/>
              <a:t>From Unit 6: </a:t>
            </a:r>
            <a:r>
              <a:rPr lang="en-US" sz="2400" b="1" smtClean="0"/>
              <a:t>MathLibrary14.py</a:t>
            </a:r>
            <a:r>
              <a:rPr lang="en-US" sz="2400" smtClean="0"/>
              <a:t> &amp; </a:t>
            </a:r>
            <a:r>
              <a:rPr lang="en-US" sz="2400" b="1" smtClean="0"/>
              <a:t>GraphicsLibrary22.py</a:t>
            </a:r>
          </a:p>
          <a:p>
            <a:pPr>
              <a:tabLst>
                <a:tab pos="457200" algn="l"/>
              </a:tabLst>
            </a:pPr>
            <a:r>
              <a:rPr lang="en-US" sz="2400"/>
              <a:t>	From Unit </a:t>
            </a:r>
            <a:r>
              <a:rPr lang="en-US" sz="2400" smtClean="0"/>
              <a:t>8: </a:t>
            </a:r>
            <a:r>
              <a:rPr lang="en-US" sz="2400" b="1" smtClean="0"/>
              <a:t>Repetition01.py </a:t>
            </a:r>
            <a:r>
              <a:rPr lang="en-US" sz="2400" smtClean="0"/>
              <a:t>&amp; </a:t>
            </a:r>
            <a:r>
              <a:rPr lang="en-US" sz="2400" b="1" smtClean="0"/>
              <a:t>RandomGraphics03.py</a:t>
            </a:r>
            <a:endParaRPr lang="en-US" sz="2400" b="1"/>
          </a:p>
          <a:p>
            <a:pPr>
              <a:tabLst>
                <a:tab pos="457200" algn="l"/>
              </a:tabLst>
            </a:pPr>
            <a:r>
              <a:rPr lang="en-US" sz="2400"/>
              <a:t>	From Unit 9</a:t>
            </a:r>
            <a:r>
              <a:rPr lang="en-US" sz="2400" smtClean="0"/>
              <a:t>: </a:t>
            </a:r>
            <a:r>
              <a:rPr lang="en-US" sz="2400" b="1" smtClean="0"/>
              <a:t>GraphicsProcedures04.py </a:t>
            </a:r>
            <a:r>
              <a:rPr lang="en-US" sz="2400"/>
              <a:t>&amp; </a:t>
            </a:r>
            <a:r>
              <a:rPr lang="en-US" sz="2400" b="1" smtClean="0"/>
              <a:t>Functions04.py</a:t>
            </a:r>
            <a:endParaRPr lang="en-US" sz="2400" b="1"/>
          </a:p>
          <a:p>
            <a:pPr>
              <a:tabLst>
                <a:tab pos="457200" algn="l"/>
              </a:tabLst>
            </a:pPr>
            <a:r>
              <a:rPr lang="en-US" sz="2400"/>
              <a:t>	From Unit </a:t>
            </a:r>
            <a:r>
              <a:rPr lang="en-US" sz="2400" smtClean="0"/>
              <a:t>13: </a:t>
            </a:r>
            <a:r>
              <a:rPr lang="en-US" sz="2400" b="1" smtClean="0"/>
              <a:t>Output1303.py </a:t>
            </a:r>
            <a:r>
              <a:rPr lang="en-US" sz="2400"/>
              <a:t>&amp; </a:t>
            </a:r>
            <a:r>
              <a:rPr lang="en-US" sz="2400" b="1" smtClean="0"/>
              <a:t>Lab13A.py</a:t>
            </a:r>
            <a:endParaRPr lang="en-US" sz="2400" b="1"/>
          </a:p>
          <a:p>
            <a:pPr>
              <a:tabLst>
                <a:tab pos="457200" algn="l"/>
              </a:tabLst>
            </a:pPr>
            <a:r>
              <a:rPr lang="en-US" sz="2400" smtClean="0"/>
              <a:t>	From </a:t>
            </a:r>
            <a:r>
              <a:rPr lang="en-US" sz="2400"/>
              <a:t>Unit </a:t>
            </a:r>
            <a:r>
              <a:rPr lang="en-US" sz="2400" smtClean="0"/>
              <a:t>14: </a:t>
            </a:r>
            <a:r>
              <a:rPr lang="en-US" sz="2400" b="1" smtClean="0"/>
              <a:t>Output1414.py </a:t>
            </a:r>
            <a:r>
              <a:rPr lang="en-US" sz="2400"/>
              <a:t>&amp; </a:t>
            </a:r>
            <a:r>
              <a:rPr lang="en-US" sz="2400" b="1" smtClean="0"/>
              <a:t>Lab14A.py</a:t>
            </a:r>
            <a:endParaRPr lang="en-US" sz="2800" dirty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99060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anose="020B0A04020102020204" pitchFamily="34" charset="0"/>
                <a:cs typeface="Arial" panose="020B0604020202020204" pitchFamily="34" charset="0"/>
              </a:rPr>
              <a:t>Practice</a:t>
            </a:r>
            <a:endParaRPr lang="en-US" sz="48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86200" y="2609671"/>
            <a:ext cx="4419600" cy="120032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smtClean="0"/>
              <a:t>It should </a:t>
            </a:r>
            <a:r>
              <a:rPr lang="en-US" sz="2400" u="sng" smtClean="0"/>
              <a:t>NOT</a:t>
            </a:r>
            <a:r>
              <a:rPr lang="en-US" sz="2400" smtClean="0"/>
              <a:t> take you more than </a:t>
            </a:r>
            <a:r>
              <a:rPr lang="en-US" sz="2400" b="1" smtClean="0"/>
              <a:t>30</a:t>
            </a:r>
            <a:r>
              <a:rPr lang="en-US" sz="2400" smtClean="0"/>
              <a:t> seconds to locate any file in the </a:t>
            </a:r>
            <a:r>
              <a:rPr lang="en-US" sz="2400" b="1" smtClean="0"/>
              <a:t>LearnIntroCS</a:t>
            </a:r>
            <a:r>
              <a:rPr lang="en-US" sz="2400" smtClean="0"/>
              <a:t> folder.</a:t>
            </a:r>
            <a:endParaRPr lang="en-US" sz="2400" spc="-40" dirty="0"/>
          </a:p>
        </p:txBody>
      </p:sp>
    </p:spTree>
    <p:extLst>
      <p:ext uri="{BB962C8B-B14F-4D97-AF65-F5344CB8AC3E}">
        <p14:creationId xmlns:p14="http://schemas.microsoft.com/office/powerpoint/2010/main" val="363210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225421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Required Software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" y="1225421"/>
            <a:ext cx="89916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In </a:t>
            </a:r>
            <a:r>
              <a:rPr lang="en-US" sz="2800" dirty="0"/>
              <a:t>Chapter </a:t>
            </a:r>
            <a:r>
              <a:rPr lang="en-US" sz="2800" dirty="0" smtClean="0"/>
              <a:t>2 you </a:t>
            </a:r>
            <a:r>
              <a:rPr lang="en-US" sz="2800" dirty="0"/>
              <a:t>installed the </a:t>
            </a:r>
            <a:r>
              <a:rPr lang="en-US" sz="2800" b="1" dirty="0" smtClean="0"/>
              <a:t>Java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jGRASP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/>
              <a:t>Python</a:t>
            </a:r>
            <a:r>
              <a:rPr lang="en-US" sz="2800" dirty="0"/>
              <a:t> in order to write and execute Python programs.  You may wonder why you had to install </a:t>
            </a:r>
            <a:r>
              <a:rPr lang="en-US" sz="2800" u="sng" dirty="0" smtClean="0"/>
              <a:t>Java</a:t>
            </a:r>
            <a:r>
              <a:rPr lang="en-US" sz="2800" dirty="0" smtClean="0"/>
              <a:t> to </a:t>
            </a:r>
            <a:r>
              <a:rPr lang="en-US" sz="2800" dirty="0"/>
              <a:t>run </a:t>
            </a:r>
            <a:r>
              <a:rPr lang="en-US" sz="2800" u="sng" dirty="0"/>
              <a:t>Python</a:t>
            </a:r>
            <a:r>
              <a:rPr lang="en-US" sz="2800" dirty="0"/>
              <a:t> programs.  The answer </a:t>
            </a:r>
            <a:r>
              <a:rPr lang="en-US" sz="2800" dirty="0" smtClean="0"/>
              <a:t>is </a:t>
            </a:r>
            <a:r>
              <a:rPr lang="en-US" sz="2800" b="1" dirty="0" err="1"/>
              <a:t>jGRASP</a:t>
            </a:r>
            <a:r>
              <a:rPr lang="en-US" sz="2800" dirty="0"/>
              <a:t> </a:t>
            </a:r>
            <a:r>
              <a:rPr lang="en-US" sz="2800" dirty="0" smtClean="0"/>
              <a:t>was </a:t>
            </a:r>
            <a:r>
              <a:rPr lang="en-US" sz="2800" dirty="0"/>
              <a:t>written in </a:t>
            </a:r>
            <a:r>
              <a:rPr lang="en-US" sz="2800" b="1" dirty="0" smtClean="0"/>
              <a:t>Java</a:t>
            </a:r>
            <a:r>
              <a:rPr lang="en-US" sz="2800" dirty="0"/>
              <a:t> </a:t>
            </a:r>
            <a:r>
              <a:rPr lang="en-US" sz="2800" dirty="0" smtClean="0"/>
              <a:t>and cannot execute without it.</a:t>
            </a:r>
            <a:endParaRPr lang="en-US" sz="2800" dirty="0"/>
          </a:p>
        </p:txBody>
      </p:sp>
      <p:pic>
        <p:nvPicPr>
          <p:cNvPr id="5" name="Picture 4" descr="C:\Users\JohnSchram\AppData\Local\Microsoft\Windows\Temporary Internet Files\Content.IE5\CET67MTU\python[1]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/>
          <a:stretch/>
        </p:blipFill>
        <p:spPr bwMode="auto">
          <a:xfrm>
            <a:off x="76200" y="3581400"/>
            <a:ext cx="4529667" cy="169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029200"/>
            <a:ext cx="3200400" cy="1676400"/>
          </a:xfrm>
          <a:prstGeom prst="rect">
            <a:avLst/>
          </a:prstGeom>
        </p:spPr>
      </p:pic>
      <p:pic>
        <p:nvPicPr>
          <p:cNvPr id="7" name="Picture 6" descr="C:\Users\JohnSchram\AppData\Local\Microsoft\Windows\Temporary Internet Files\Content.IE5\CET67MTU\java_logo[1]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33" y="3061853"/>
            <a:ext cx="2585867" cy="364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0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3" r="44712"/>
          <a:stretch/>
        </p:blipFill>
        <p:spPr bwMode="auto">
          <a:xfrm>
            <a:off x="0" y="1164867"/>
            <a:ext cx="9144000" cy="569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225421"/>
          </a:xfrm>
        </p:spPr>
        <p:txBody>
          <a:bodyPr/>
          <a:lstStyle/>
          <a:p>
            <a:pPr eaLnBrk="1" hangingPunct="1"/>
            <a:r>
              <a:rPr lang="en-US" sz="4800" b="1" smtClean="0">
                <a:latin typeface="Arial Black" pitchFamily="34" charset="0"/>
              </a:rPr>
              <a:t>The</a:t>
            </a:r>
            <a:r>
              <a:rPr lang="en-US" sz="4800" smtClean="0">
                <a:latin typeface="Arial Black" pitchFamily="34" charset="0"/>
              </a:rPr>
              <a:t> </a:t>
            </a:r>
            <a:r>
              <a:rPr lang="en-US" sz="5400" b="1" smtClean="0">
                <a:latin typeface="Consolas" panose="020B0609020204030204" pitchFamily="49" charset="0"/>
              </a:rPr>
              <a:t>LearnIntroCS</a:t>
            </a:r>
            <a:r>
              <a:rPr lang="en-US" sz="5400" smtClean="0">
                <a:latin typeface="Arial Black" pitchFamily="34" charset="0"/>
              </a:rPr>
              <a:t> </a:t>
            </a:r>
            <a:r>
              <a:rPr lang="en-US" sz="4800" smtClean="0">
                <a:latin typeface="Arial Black" pitchFamily="34" charset="0"/>
              </a:rPr>
              <a:t>Folder</a:t>
            </a:r>
            <a:endParaRPr lang="en-US" sz="4800" dirty="0" smtClean="0">
              <a:latin typeface="Arial Black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45920" y="2179320"/>
            <a:ext cx="0" cy="6400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2729805"/>
            <a:ext cx="7848600" cy="353943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smtClean="0"/>
              <a:t>This chapter assumes that the </a:t>
            </a:r>
            <a:r>
              <a:rPr lang="en-US" sz="2800" b="1" smtClean="0"/>
              <a:t>LearnIntroCS</a:t>
            </a:r>
            <a:r>
              <a:rPr lang="en-US" sz="2800" smtClean="0"/>
              <a:t> folder has been been copied to your </a:t>
            </a:r>
            <a:r>
              <a:rPr lang="en-US" sz="2800" b="1" smtClean="0"/>
              <a:t>Desktop</a:t>
            </a:r>
            <a:r>
              <a:rPr lang="en-US" sz="2800" smtClean="0"/>
              <a:t>. </a:t>
            </a:r>
          </a:p>
          <a:p>
            <a:r>
              <a:rPr lang="en-US" sz="2800" smtClean="0"/>
              <a:t>If you have this folder in a different location,  (</a:t>
            </a:r>
            <a:r>
              <a:rPr lang="en-US" sz="2800" b="1" smtClean="0"/>
              <a:t>Documents </a:t>
            </a:r>
            <a:r>
              <a:rPr lang="en-US" sz="2800" smtClean="0"/>
              <a:t>for example) </a:t>
            </a:r>
            <a:r>
              <a:rPr lang="en-US" sz="2800"/>
              <a:t>then </a:t>
            </a:r>
            <a:r>
              <a:rPr lang="en-US" sz="2800" smtClean="0"/>
              <a:t>you will need to go to that location anytime the directions say to go to the </a:t>
            </a:r>
            <a:r>
              <a:rPr lang="en-US" sz="2800" b="1" smtClean="0"/>
              <a:t>Desktop</a:t>
            </a:r>
            <a:r>
              <a:rPr lang="en-US" sz="2800" smtClean="0"/>
              <a:t>.  If you do not have this folder at all, you will need to get a copy of it from your teacher before you can do anything else.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0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228600" y="1108770"/>
            <a:ext cx="86868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i="1" dirty="0"/>
              <a:t>IDE</a:t>
            </a:r>
            <a:r>
              <a:rPr lang="en-US" sz="2800" dirty="0"/>
              <a:t> stands for </a:t>
            </a:r>
            <a:r>
              <a:rPr lang="en-US" sz="2800" b="1" dirty="0"/>
              <a:t>I</a:t>
            </a:r>
            <a:r>
              <a:rPr lang="en-US" sz="2800" i="1" dirty="0"/>
              <a:t>ntegrated</a:t>
            </a:r>
            <a:r>
              <a:rPr lang="en-US" sz="2800" b="1" dirty="0"/>
              <a:t> D</a:t>
            </a:r>
            <a:r>
              <a:rPr lang="en-US" sz="2800" i="1" dirty="0"/>
              <a:t>evelopment</a:t>
            </a:r>
            <a:r>
              <a:rPr lang="en-US" sz="2800" b="1" dirty="0"/>
              <a:t> E</a:t>
            </a:r>
            <a:r>
              <a:rPr lang="en-US" sz="2800" i="1" dirty="0"/>
              <a:t>nvironment</a:t>
            </a:r>
            <a:r>
              <a:rPr lang="en-US" sz="2800" dirty="0"/>
              <a:t>. 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An </a:t>
            </a:r>
            <a:r>
              <a:rPr lang="en-US" sz="2800" dirty="0"/>
              <a:t>IDE is an “environment” that contains everything you need to “develop” programs all “integrated” together.  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10877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What is an IDE?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25070"/>
              </p:ext>
            </p:extLst>
          </p:nvPr>
        </p:nvGraphicFramePr>
        <p:xfrm>
          <a:off x="685800" y="3733800"/>
          <a:ext cx="7833360" cy="2956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3600"/>
                <a:gridCol w="5699760"/>
              </a:tblGrid>
              <a:tr h="42672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Features of an IDE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72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Editor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A full screen editor for writing your programs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A file manager to save </a:t>
                      </a:r>
                      <a:r>
                        <a:rPr lang="en-US" sz="2000" dirty="0" smtClean="0">
                          <a:effectLst/>
                          <a:latin typeface="Arial Narrow" panose="020B0606020202030204" pitchFamily="34" charset="0"/>
                        </a:rPr>
                        <a:t>programs</a:t>
                      </a:r>
                      <a:r>
                        <a:rPr lang="en-US" sz="2000" baseline="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Arial Narrow" panose="020B0606020202030204" pitchFamily="34" charset="0"/>
                        </a:rPr>
                        <a:t>and </a:t>
                      </a:r>
                      <a:r>
                        <a:rPr lang="en-US" sz="2000" dirty="0">
                          <a:effectLst/>
                          <a:latin typeface="Arial Narrow" panose="020B0606020202030204" pitchFamily="34" charset="0"/>
                        </a:rPr>
                        <a:t>load them again later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Narrow"/>
                          <a:ea typeface="Times New Roman"/>
                          <a:cs typeface="Arial"/>
                        </a:rPr>
                        <a:t>Used to translate your source code into machine code.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 Narrow"/>
                          <a:ea typeface="Times New Roman"/>
                          <a:cs typeface="Arial"/>
                        </a:rPr>
                        <a:t>Most languages use a compiler.  Python uses an interpreter.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3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Output/Message Window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30" dirty="0">
                          <a:effectLst/>
                          <a:latin typeface="Arial Narrow" panose="020B0606020202030204" pitchFamily="34" charset="0"/>
                        </a:rPr>
                        <a:t>Show the output of your </a:t>
                      </a:r>
                      <a:r>
                        <a:rPr lang="en-US" sz="2000" spc="-30" dirty="0" smtClean="0">
                          <a:effectLst/>
                          <a:latin typeface="Arial Narrow" panose="020B0606020202030204" pitchFamily="34" charset="0"/>
                        </a:rPr>
                        <a:t>programs</a:t>
                      </a:r>
                      <a:r>
                        <a:rPr lang="en-US" sz="2000" spc="-30" baseline="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000" spc="-30" dirty="0" smtClean="0">
                          <a:effectLst/>
                          <a:latin typeface="Arial Narrow" panose="020B0606020202030204" pitchFamily="34" charset="0"/>
                        </a:rPr>
                        <a:t>or </a:t>
                      </a:r>
                      <a:r>
                        <a:rPr lang="en-US" sz="2000" spc="-30" dirty="0">
                          <a:effectLst/>
                          <a:latin typeface="Arial Narrow" panose="020B0606020202030204" pitchFamily="34" charset="0"/>
                        </a:rPr>
                        <a:t>displays error messages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7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2400" y="1108770"/>
            <a:ext cx="8839200" cy="569386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The IDE that we will be using is </a:t>
            </a:r>
            <a:r>
              <a:rPr lang="en-US" sz="2800" b="1" dirty="0" err="1"/>
              <a:t>jGRASP</a:t>
            </a:r>
            <a:r>
              <a:rPr lang="en-US" sz="2800" dirty="0"/>
              <a:t>. 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One </a:t>
            </a:r>
            <a:r>
              <a:rPr lang="en-US" sz="2800" dirty="0"/>
              <a:t>of the main reasons that we are using </a:t>
            </a:r>
            <a:r>
              <a:rPr lang="en-US" sz="2800" b="1" dirty="0" err="1"/>
              <a:t>jGRASP</a:t>
            </a:r>
            <a:r>
              <a:rPr lang="en-US" sz="2800" dirty="0"/>
              <a:t> is that it is </a:t>
            </a:r>
            <a:r>
              <a:rPr lang="en-US" sz="2800" i="1" dirty="0"/>
              <a:t>freeware</a:t>
            </a:r>
            <a:r>
              <a:rPr lang="en-US" sz="2800" dirty="0"/>
              <a:t>.  </a:t>
            </a:r>
            <a:endParaRPr lang="en-US" sz="2800" dirty="0" smtClean="0"/>
          </a:p>
          <a:p>
            <a:endParaRPr lang="en-US" sz="2800" b="1" dirty="0"/>
          </a:p>
          <a:p>
            <a:r>
              <a:rPr lang="en-US" sz="2800" b="1" dirty="0" err="1" smtClean="0"/>
              <a:t>jGRASP</a:t>
            </a:r>
            <a:r>
              <a:rPr lang="en-US" sz="2800" dirty="0" smtClean="0"/>
              <a:t> </a:t>
            </a:r>
            <a:r>
              <a:rPr lang="en-US" sz="2800" dirty="0"/>
              <a:t>also has other features that make it work well for our lab lectures and lab assignments. 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You will find the </a:t>
            </a:r>
            <a:r>
              <a:rPr lang="en-US" sz="2800" b="1" dirty="0" err="1"/>
              <a:t>jGRASP</a:t>
            </a:r>
            <a:r>
              <a:rPr lang="en-US" sz="2800" dirty="0"/>
              <a:t> icon </a:t>
            </a:r>
            <a:r>
              <a:rPr lang="en-US" sz="2800" dirty="0" smtClean="0"/>
              <a:t>either </a:t>
            </a:r>
            <a:r>
              <a:rPr lang="en-US" sz="2800" dirty="0"/>
              <a:t>on </a:t>
            </a:r>
            <a:endParaRPr lang="en-US" sz="2800" dirty="0" smtClean="0"/>
          </a:p>
          <a:p>
            <a:r>
              <a:rPr lang="en-US" sz="2800" dirty="0" smtClean="0"/>
              <a:t>your </a:t>
            </a:r>
            <a:r>
              <a:rPr lang="en-US" sz="2800" dirty="0"/>
              <a:t>Desktop, Start </a:t>
            </a:r>
            <a:r>
              <a:rPr lang="en-US" sz="2800" dirty="0" smtClean="0"/>
              <a:t>menu</a:t>
            </a:r>
            <a:r>
              <a:rPr lang="en-US" sz="2800"/>
              <a:t>, </a:t>
            </a:r>
            <a:r>
              <a:rPr lang="en-US" sz="2800" smtClean="0"/>
              <a:t>Taskbar, Dock,</a:t>
            </a:r>
          </a:p>
          <a:p>
            <a:r>
              <a:rPr lang="en-US" sz="2800" smtClean="0"/>
              <a:t>or amoung other apps in the Launcher. 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Click/Double-click the icon </a:t>
            </a:r>
            <a:r>
              <a:rPr lang="en-US" sz="2800" dirty="0" smtClean="0"/>
              <a:t>to load </a:t>
            </a:r>
            <a:r>
              <a:rPr lang="en-US" sz="2800" b="1" dirty="0" err="1"/>
              <a:t>jGRASP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10877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jGRASP</a:t>
            </a:r>
            <a:endParaRPr lang="en-US" sz="48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4191000"/>
            <a:ext cx="1600200" cy="20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0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753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5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978</Words>
  <Application>Microsoft Office PowerPoint</Application>
  <PresentationFormat>On-screen Show (4:3)</PresentationFormat>
  <Paragraphs>110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PowerPoint Presentation</vt:lpstr>
      <vt:lpstr>PowerPoint Presentation</vt:lpstr>
      <vt:lpstr>Introduction</vt:lpstr>
      <vt:lpstr>PowerPoint Presentation</vt:lpstr>
      <vt:lpstr>Required Software</vt:lpstr>
      <vt:lpstr>The LearnIntroCS Folder</vt:lpstr>
      <vt:lpstr>What is an IDE?</vt:lpstr>
      <vt:lpstr>jGRASP</vt:lpstr>
      <vt:lpstr>PowerPoint Presentation</vt:lpstr>
      <vt:lpstr>PowerPoint Presentation</vt:lpstr>
      <vt:lpstr>PowerPoint Presentation</vt:lpstr>
      <vt:lpstr>PowerPoint Presentation</vt:lpstr>
      <vt:lpstr>Organization of Program Examples in LearnIntroCS</vt:lpstr>
      <vt:lpstr>Organization of Program Examples in LearnIntroCS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596</cp:revision>
  <dcterms:created xsi:type="dcterms:W3CDTF">2003-07-04T03:08:29Z</dcterms:created>
  <dcterms:modified xsi:type="dcterms:W3CDTF">2020-06-02T16:35:07Z</dcterms:modified>
</cp:coreProperties>
</file>