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65" r:id="rId3"/>
    <p:sldId id="698" r:id="rId4"/>
    <p:sldId id="700" r:id="rId5"/>
    <p:sldId id="819" r:id="rId6"/>
    <p:sldId id="839" r:id="rId7"/>
    <p:sldId id="840" r:id="rId8"/>
    <p:sldId id="841" r:id="rId9"/>
    <p:sldId id="842" r:id="rId10"/>
    <p:sldId id="843" r:id="rId11"/>
    <p:sldId id="837" r:id="rId12"/>
    <p:sldId id="825" r:id="rId13"/>
    <p:sldId id="826" r:id="rId14"/>
    <p:sldId id="827" r:id="rId15"/>
    <p:sldId id="833" r:id="rId16"/>
    <p:sldId id="844" r:id="rId17"/>
    <p:sldId id="834" r:id="rId18"/>
    <p:sldId id="779" r:id="rId19"/>
    <p:sldId id="704" r:id="rId20"/>
    <p:sldId id="836" r:id="rId21"/>
    <p:sldId id="83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ECEEF"/>
    <a:srgbClr val="008000"/>
    <a:srgbClr val="FF00FF"/>
    <a:srgbClr val="FF99CC"/>
    <a:srgbClr val="006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47" autoAdjust="0"/>
    <p:restoredTop sz="94660"/>
  </p:normalViewPr>
  <p:slideViewPr>
    <p:cSldViewPr>
      <p:cViewPr>
        <p:scale>
          <a:sx n="80" d="100"/>
          <a:sy n="80" d="100"/>
        </p:scale>
        <p:origin x="-16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1A6A-B69B-4D53-AE10-189CAC9C7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B81A-3BFF-4BA4-94CA-D5C2C079E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147E1-D4C9-489A-A542-80905BEDF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B9494-F106-42F5-9206-6B5D8481A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DA5A-FA9F-45A5-AFBB-D2A2710C2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E56E-0A6B-40F3-B232-C18D607DF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80A8-5C2B-4452-BBEE-575C424C6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ACAA-1965-49A2-A086-51DF612BF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99DA-0D1D-43E3-BFD9-8640AD69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0D6A-9B85-476E-AAEC-338BEE26A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6708-83F9-45F3-B57B-6F97690F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E1364F-F6D4-454F-9E02-84BCF3903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CS 2020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</a:t>
            </a:r>
            <a:r>
              <a:rPr lang="en-US" sz="20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Exposure</a:t>
            </a:r>
          </a:p>
          <a:p>
            <a:pPr algn="ctr"/>
            <a:r>
              <a:rPr lang="en-US" sz="20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  <a:endParaRPr lang="en-US" sz="20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71475" y="3581400"/>
            <a:ext cx="840105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Introduction to Python Coding: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Output with print &amp; Comments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3 </a:t>
            </a:r>
            <a:r>
              <a:rPr lang="en-US" sz="3600" kern="1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Section 3-4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1138" r="1800" b="18391"/>
          <a:stretch/>
        </p:blipFill>
        <p:spPr bwMode="auto">
          <a:xfrm>
            <a:off x="182881" y="182881"/>
            <a:ext cx="8778240" cy="4770119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8" t="52503" r="56873" b="8489"/>
          <a:stretch/>
        </p:blipFill>
        <p:spPr bwMode="auto">
          <a:xfrm>
            <a:off x="5861304" y="2362199"/>
            <a:ext cx="3099816" cy="4314175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5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print &amp; end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9797" y="914400"/>
            <a:ext cx="8991600" cy="578619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The</a:t>
            </a:r>
            <a:r>
              <a:rPr lang="en-US" sz="2400" b="1" dirty="0"/>
              <a:t> print</a:t>
            </a:r>
            <a:r>
              <a:rPr lang="en-US" sz="2400" dirty="0"/>
              <a:t> command generates an output display of the characters contained between double quotes.</a:t>
            </a:r>
          </a:p>
          <a:p>
            <a:r>
              <a:rPr lang="en-US" sz="1400" dirty="0"/>
              <a:t> </a:t>
            </a:r>
          </a:p>
          <a:p>
            <a:r>
              <a:rPr lang="en-US" sz="2400" dirty="0"/>
              <a:t>If the </a:t>
            </a:r>
            <a:r>
              <a:rPr lang="en-US" sz="2400" b="1" dirty="0"/>
              <a:t>end</a:t>
            </a:r>
            <a:r>
              <a:rPr lang="en-US" sz="2400" dirty="0"/>
              <a:t> keyword is not used, </a:t>
            </a:r>
            <a:r>
              <a:rPr lang="en-US" sz="2400" b="1" dirty="0"/>
              <a:t>print</a:t>
            </a:r>
            <a:r>
              <a:rPr lang="en-US" sz="2400" dirty="0"/>
              <a:t> will also generate a </a:t>
            </a:r>
            <a:r>
              <a:rPr lang="en-US" sz="2400" i="1" dirty="0"/>
              <a:t>carriage-return/line-feed</a:t>
            </a:r>
            <a:r>
              <a:rPr lang="en-US" sz="2400" dirty="0"/>
              <a:t> (</a:t>
            </a:r>
            <a:r>
              <a:rPr lang="en-US" sz="2400" dirty="0" err="1"/>
              <a:t>crlf</a:t>
            </a:r>
            <a:r>
              <a:rPr lang="en-US" sz="2400" dirty="0"/>
              <a:t>).</a:t>
            </a:r>
          </a:p>
          <a:p>
            <a:r>
              <a:rPr lang="en-US" sz="1400" dirty="0"/>
              <a:t> </a:t>
            </a:r>
          </a:p>
          <a:p>
            <a:r>
              <a:rPr lang="en-US" sz="2400" dirty="0"/>
              <a:t>If the </a:t>
            </a:r>
            <a:r>
              <a:rPr lang="en-US" sz="2400" b="1" dirty="0"/>
              <a:t>end</a:t>
            </a:r>
            <a:r>
              <a:rPr lang="en-US" sz="2400" dirty="0"/>
              <a:t> keyword is used, </a:t>
            </a:r>
            <a:r>
              <a:rPr lang="en-US" sz="2400" b="1" dirty="0"/>
              <a:t>print</a:t>
            </a:r>
            <a:r>
              <a:rPr lang="en-US" sz="2400" dirty="0"/>
              <a:t> will not generate a </a:t>
            </a:r>
            <a:r>
              <a:rPr lang="en-US" sz="2400" dirty="0" err="1"/>
              <a:t>crlf</a:t>
            </a:r>
            <a:r>
              <a:rPr lang="en-US" sz="2400" dirty="0"/>
              <a:t> and instead display the specified text in the second set of quotes</a:t>
            </a:r>
            <a:r>
              <a:rPr lang="en-US" sz="2400" dirty="0" smtClean="0"/>
              <a:t>.</a:t>
            </a:r>
          </a:p>
          <a:p>
            <a:endParaRPr lang="en-US" sz="1400" dirty="0"/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63444"/>
              </p:ext>
            </p:extLst>
          </p:nvPr>
        </p:nvGraphicFramePr>
        <p:xfrm>
          <a:off x="381000" y="4191000"/>
          <a:ext cx="8305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4538"/>
                <a:gridCol w="5111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print("Hello")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print("World")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display: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World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print("Hello", end = " ")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print("World")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display: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4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Creating Blank Lines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9797" y="990600"/>
            <a:ext cx="8991600" cy="563231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Creating a blank line of output can be done 2 different ways.</a:t>
            </a:r>
          </a:p>
          <a:p>
            <a:r>
              <a:rPr lang="en-US" sz="2400" dirty="0"/>
              <a:t>One is to use </a:t>
            </a:r>
            <a:r>
              <a:rPr lang="en-US" sz="2400" b="1" dirty="0"/>
              <a:t>print()</a:t>
            </a:r>
            <a:r>
              <a:rPr lang="en-US" sz="2400" dirty="0"/>
              <a:t> with absolutely nothing in the parentheses.</a:t>
            </a:r>
          </a:p>
          <a:p>
            <a:r>
              <a:rPr lang="en-US" sz="2400" dirty="0"/>
              <a:t>The other is to add the </a:t>
            </a:r>
            <a:r>
              <a:rPr lang="en-US" sz="2400" b="1" dirty="0"/>
              <a:t>\n</a:t>
            </a:r>
            <a:r>
              <a:rPr lang="en-US" sz="2400" dirty="0"/>
              <a:t> </a:t>
            </a:r>
            <a:r>
              <a:rPr lang="en-US" sz="2400" i="1" dirty="0"/>
              <a:t>Escape Sequence</a:t>
            </a:r>
            <a:r>
              <a:rPr lang="en-US" sz="2400" dirty="0"/>
              <a:t> to an existing </a:t>
            </a:r>
            <a:r>
              <a:rPr lang="en-US" sz="2400" b="1" dirty="0"/>
              <a:t>print</a:t>
            </a:r>
            <a:r>
              <a:rPr lang="en-US" sz="2400" dirty="0"/>
              <a:t> statement:</a:t>
            </a:r>
          </a:p>
          <a:p>
            <a:endParaRPr lang="en-US" sz="2400" dirty="0"/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000" dirty="0"/>
          </a:p>
          <a:p>
            <a:endParaRPr lang="en-US" sz="28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80775"/>
              </p:ext>
            </p:extLst>
          </p:nvPr>
        </p:nvGraphicFramePr>
        <p:xfrm>
          <a:off x="381000" y="3352800"/>
          <a:ext cx="83058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4538"/>
                <a:gridCol w="5111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print("Hello")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print("World")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display: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</a:t>
                      </a:r>
                    </a:p>
                    <a:p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World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print("Hello\n")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print("World")</a:t>
                      </a:r>
                    </a:p>
                    <a:p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also display: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</a:t>
                      </a:r>
                    </a:p>
                    <a:p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World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1252537" y="1676400"/>
            <a:ext cx="6629399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91525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Comments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9777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t="10669" r="7249" b="13027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t="10669" r="7249" b="13027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t="10669" r="7249" b="13027"/>
          <a:stretch/>
        </p:blipFill>
        <p:spPr bwMode="auto">
          <a:xfrm>
            <a:off x="182880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5" t="29532" r="57884" b="11927"/>
          <a:stretch/>
        </p:blipFill>
        <p:spPr bwMode="auto">
          <a:xfrm>
            <a:off x="5715000" y="182880"/>
            <a:ext cx="3246121" cy="6492240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879" y="182880"/>
            <a:ext cx="8778240" cy="6492240"/>
            <a:chOff x="182879" y="182880"/>
            <a:chExt cx="8778240" cy="6492240"/>
          </a:xfrm>
        </p:grpSpPr>
        <p:pic>
          <p:nvPicPr>
            <p:cNvPr id="2050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79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548640" y="182880"/>
              <a:ext cx="0" cy="649224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8" t="65426" r="57676" b="8487"/>
          <a:stretch/>
        </p:blipFill>
        <p:spPr bwMode="auto">
          <a:xfrm>
            <a:off x="6053065" y="2552700"/>
            <a:ext cx="2908054" cy="3200400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9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String Literal Definition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839200" cy="548457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A</a:t>
            </a:r>
            <a:r>
              <a:rPr lang="en-US" sz="2400" i="1" dirty="0"/>
              <a:t> string literal</a:t>
            </a:r>
            <a:r>
              <a:rPr lang="en-US" sz="2400" dirty="0"/>
              <a:t> is any text in-between a set of quotes. 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 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“text” can be a name, letter, group of words, or basically anything that you can </a:t>
            </a:r>
            <a:r>
              <a:rPr lang="en-US" sz="2400" u="sng" dirty="0"/>
              <a:t>type</a:t>
            </a:r>
            <a:r>
              <a:rPr lang="en-US" sz="2400" dirty="0"/>
              <a:t> </a:t>
            </a:r>
            <a:r>
              <a:rPr lang="en-US" sz="2400" dirty="0" smtClean="0"/>
              <a:t>inside </a:t>
            </a:r>
            <a:r>
              <a:rPr lang="en-US" sz="2400" dirty="0"/>
              <a:t>a set of quotes.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 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Examples: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"</a:t>
            </a:r>
            <a:r>
              <a:rPr lang="en-US" sz="2400" b="1" dirty="0" smtClean="0"/>
              <a:t>computer"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"John Smith"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"</a:t>
            </a:r>
            <a:r>
              <a:rPr lang="en-US" sz="2400" b="1" dirty="0"/>
              <a:t>Hello all you happy people."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"Q"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"?"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"811 Fleming Trail"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"Richardson, Texas"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"75081"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spc="-20" dirty="0"/>
              <a:t>Most </a:t>
            </a:r>
            <a:r>
              <a:rPr lang="en-US" sz="2400" b="1" spc="-20" dirty="0"/>
              <a:t>print</a:t>
            </a:r>
            <a:r>
              <a:rPr lang="en-US" sz="2400" spc="-20" dirty="0"/>
              <a:t> statements contain a </a:t>
            </a:r>
            <a:r>
              <a:rPr lang="en-US" sz="2400" i="1" spc="-20" dirty="0"/>
              <a:t>string literal</a:t>
            </a:r>
            <a:r>
              <a:rPr lang="en-US" sz="2400" spc="-20" dirty="0"/>
              <a:t> in their parentheses.</a:t>
            </a:r>
          </a:p>
        </p:txBody>
      </p:sp>
    </p:spTree>
    <p:extLst>
      <p:ext uri="{BB962C8B-B14F-4D97-AF65-F5344CB8AC3E}">
        <p14:creationId xmlns:p14="http://schemas.microsoft.com/office/powerpoint/2010/main" val="12755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705451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Python Multi-Line Comment Disclaimer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9797" y="1705451"/>
            <a:ext cx="8991600" cy="4893647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dirty="0"/>
              <a:t>Technically, Python does not have </a:t>
            </a:r>
            <a:r>
              <a:rPr lang="en-US" sz="2600" i="1" dirty="0"/>
              <a:t>Multi-Line Comments</a:t>
            </a:r>
            <a:r>
              <a:rPr lang="en-US" sz="2600" dirty="0"/>
              <a:t>.</a:t>
            </a:r>
          </a:p>
          <a:p>
            <a:r>
              <a:rPr lang="en-US" sz="2600" dirty="0"/>
              <a:t> </a:t>
            </a:r>
          </a:p>
          <a:p>
            <a:r>
              <a:rPr lang="en-US" sz="2600" dirty="0"/>
              <a:t>The “Triple-Double-Quote” is actually used to create a </a:t>
            </a:r>
            <a:endParaRPr lang="en-US" sz="2600" dirty="0" smtClean="0"/>
          </a:p>
          <a:p>
            <a:r>
              <a:rPr lang="en-US" sz="2600" dirty="0" smtClean="0"/>
              <a:t>multi-line </a:t>
            </a:r>
            <a:r>
              <a:rPr lang="en-US" sz="2600" i="1" dirty="0"/>
              <a:t>string literal</a:t>
            </a:r>
            <a:r>
              <a:rPr lang="en-US" sz="2600" dirty="0"/>
              <a:t>.  </a:t>
            </a:r>
          </a:p>
          <a:p>
            <a:r>
              <a:rPr lang="en-US" sz="2600" dirty="0"/>
              <a:t> </a:t>
            </a:r>
          </a:p>
          <a:p>
            <a:r>
              <a:rPr lang="en-US" sz="2600" dirty="0"/>
              <a:t>This is why they are </a:t>
            </a:r>
            <a:r>
              <a:rPr lang="en-US" sz="2600" b="1" dirty="0">
                <a:solidFill>
                  <a:srgbClr val="008000"/>
                </a:solidFill>
              </a:rPr>
              <a:t>green</a:t>
            </a:r>
            <a:r>
              <a:rPr lang="en-US" sz="2600" dirty="0">
                <a:solidFill>
                  <a:srgbClr val="008000"/>
                </a:solidFill>
              </a:rPr>
              <a:t> </a:t>
            </a:r>
            <a:r>
              <a:rPr lang="en-US" sz="2600" dirty="0"/>
              <a:t>and not </a:t>
            </a:r>
            <a:r>
              <a:rPr lang="en-US" sz="2600" b="1" dirty="0">
                <a:solidFill>
                  <a:srgbClr val="C00000"/>
                </a:solidFill>
              </a:rPr>
              <a:t>red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like the </a:t>
            </a:r>
            <a:r>
              <a:rPr lang="en-US" sz="2600" i="1" dirty="0"/>
              <a:t>Single-Line Comments</a:t>
            </a:r>
            <a:r>
              <a:rPr lang="en-US" sz="2600" dirty="0"/>
              <a:t>.</a:t>
            </a:r>
          </a:p>
          <a:p>
            <a:r>
              <a:rPr lang="en-US" sz="2600" dirty="0"/>
              <a:t> </a:t>
            </a:r>
          </a:p>
          <a:p>
            <a:r>
              <a:rPr lang="en-US" sz="2600" dirty="0"/>
              <a:t>However, multi-line string literals which are not part of a </a:t>
            </a:r>
            <a:r>
              <a:rPr lang="en-US" sz="2600" b="1" spc="-10" dirty="0"/>
              <a:t>print</a:t>
            </a:r>
            <a:r>
              <a:rPr lang="en-US" sz="2600" spc="-10" dirty="0"/>
              <a:t> statement are simply </a:t>
            </a:r>
            <a:r>
              <a:rPr lang="en-US" sz="2600" u="sng" spc="-10" dirty="0"/>
              <a:t>ignored</a:t>
            </a:r>
            <a:r>
              <a:rPr lang="en-US" sz="2600" spc="-10" dirty="0"/>
              <a:t> by the Python interpreter.  </a:t>
            </a:r>
          </a:p>
          <a:p>
            <a:r>
              <a:rPr lang="en-US" sz="2600" dirty="0"/>
              <a:t> </a:t>
            </a:r>
          </a:p>
          <a:p>
            <a:r>
              <a:rPr lang="en-US" sz="2600" dirty="0"/>
              <a:t>This essentially makes them multi-line comments.</a:t>
            </a:r>
          </a:p>
        </p:txBody>
      </p:sp>
      <p:pic>
        <p:nvPicPr>
          <p:cNvPr id="3076" name="Picture 4" descr="C:\Users\JohnSchram\AppData\Local\Microsoft\Windows\Temporary Internet Files\Content.IE5\8K4SRM6H\Disclaimer[1]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09179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hnSchram\AppData\Local\Microsoft\Windows\Temporary Internet Files\Content.IE5\8K4SRM6H\Disclaimer[1]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05" y="0"/>
            <a:ext cx="1091795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WordArt 2"/>
          <p:cNvSpPr>
            <a:spLocks noChangeArrowheads="1" noChangeShapeType="1" noTextEdit="1"/>
          </p:cNvSpPr>
          <p:nvPr/>
        </p:nvSpPr>
        <p:spPr bwMode="auto">
          <a:xfrm>
            <a:off x="685800" y="4084320"/>
            <a:ext cx="7772400" cy="24688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With print 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482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3.3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685800" y="1569720"/>
            <a:ext cx="7772400" cy="24688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Text Output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t="7589" r="6151" b="8928"/>
          <a:stretch/>
        </p:blipFill>
        <p:spPr bwMode="auto">
          <a:xfrm>
            <a:off x="182879" y="182880"/>
            <a:ext cx="5641849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3" t="52500" r="51147" b="7000"/>
          <a:stretch/>
        </p:blipFill>
        <p:spPr bwMode="auto">
          <a:xfrm>
            <a:off x="6153912" y="182880"/>
            <a:ext cx="2805289" cy="6492240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828801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2 Different Types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of Comments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772400" cy="1600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 smtClean="0">
                <a:solidFill>
                  <a:srgbClr val="C00000"/>
                </a:solidFill>
                <a:cs typeface="Arial" charset="0"/>
              </a:rPr>
              <a:t>#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This is a single-line </a:t>
            </a:r>
            <a:r>
              <a:rPr lang="en-US" sz="3200" dirty="0" smtClean="0">
                <a:solidFill>
                  <a:srgbClr val="C00000"/>
                </a:solidFill>
              </a:rPr>
              <a:t>comment.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 smtClean="0"/>
              <a:t>print("Good morning!")   </a:t>
            </a:r>
            <a:r>
              <a:rPr lang="en-US" sz="3600" dirty="0" smtClean="0">
                <a:solidFill>
                  <a:srgbClr val="C00000"/>
                </a:solidFill>
              </a:rPr>
              <a:t>#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So is this</a:t>
            </a:r>
            <a:r>
              <a:rPr lang="en-US" sz="3200" dirty="0" smtClean="0">
                <a:solidFill>
                  <a:srgbClr val="C00000"/>
                </a:solidFill>
              </a:rPr>
              <a:t>.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00400" y="3742267"/>
            <a:ext cx="2743200" cy="299774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008000"/>
                </a:solidFill>
                <a:cs typeface="Arial" charset="0"/>
              </a:rPr>
              <a:t>"""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8000"/>
                </a:solidFill>
              </a:rPr>
              <a:t>This </a:t>
            </a:r>
            <a:r>
              <a:rPr lang="en-US" sz="3200" dirty="0">
                <a:solidFill>
                  <a:srgbClr val="008000"/>
                </a:solidFill>
              </a:rPr>
              <a:t>is </a:t>
            </a:r>
            <a:r>
              <a:rPr lang="en-US" sz="3200" dirty="0" smtClean="0">
                <a:solidFill>
                  <a:srgbClr val="008000"/>
                </a:solidFill>
              </a:rPr>
              <a:t>a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8000"/>
                </a:solidFill>
              </a:rPr>
              <a:t>multi-line</a:t>
            </a:r>
            <a:endParaRPr lang="en-US" sz="3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008000"/>
                </a:solidFill>
              </a:rPr>
              <a:t>comment</a:t>
            </a:r>
            <a:r>
              <a:rPr lang="en-US" sz="3200" dirty="0" smtClean="0">
                <a:solidFill>
                  <a:srgbClr val="008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8000"/>
                </a:solidFill>
                <a:cs typeface="Arial" charset="0"/>
              </a:rPr>
              <a:t>"""</a:t>
            </a:r>
            <a:endParaRPr lang="en-US" sz="3200" dirty="0">
              <a:solidFill>
                <a:srgbClr val="008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11401" r="5416" b="35112"/>
          <a:stretch/>
        </p:blipFill>
        <p:spPr bwMode="auto">
          <a:xfrm>
            <a:off x="228601" y="228600"/>
            <a:ext cx="8686800" cy="4106333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0" t="65810" r="4319" b="11439"/>
          <a:stretch/>
        </p:blipFill>
        <p:spPr bwMode="auto">
          <a:xfrm>
            <a:off x="228600" y="4724400"/>
            <a:ext cx="8686800" cy="1779590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8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pitchFamily="34" charset="0"/>
              </a:rPr>
              <a:t>Python Keywords &amp; Program Statements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534400" cy="501675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/>
              <a:t>A Python </a:t>
            </a:r>
            <a:r>
              <a:rPr lang="en-US" sz="3200" i="1" dirty="0"/>
              <a:t>keyword</a:t>
            </a:r>
            <a:r>
              <a:rPr lang="en-US" sz="3200" dirty="0"/>
              <a:t> is a word that has a special meaning </a:t>
            </a:r>
            <a:r>
              <a:rPr lang="en-US" sz="3200" dirty="0" smtClean="0"/>
              <a:t>in a </a:t>
            </a:r>
            <a:r>
              <a:rPr lang="en-US" sz="3200" dirty="0"/>
              <a:t>program or performs a special function.  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A </a:t>
            </a:r>
            <a:r>
              <a:rPr lang="en-US" sz="3200" i="1" dirty="0"/>
              <a:t>program statement</a:t>
            </a:r>
            <a:r>
              <a:rPr lang="en-US" sz="3200" dirty="0"/>
              <a:t> usually contains </a:t>
            </a:r>
            <a:r>
              <a:rPr lang="en-US" sz="3200" dirty="0" smtClean="0"/>
              <a:t>one </a:t>
            </a:r>
            <a:r>
              <a:rPr lang="en-US" sz="3200" dirty="0"/>
              <a:t>or more </a:t>
            </a:r>
            <a:r>
              <a:rPr lang="en-US" sz="3200" i="1" dirty="0"/>
              <a:t>keywords</a:t>
            </a:r>
            <a:r>
              <a:rPr lang="en-US" sz="3200" dirty="0"/>
              <a:t>.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Keywords in Python are case-sensitive.  </a:t>
            </a:r>
          </a:p>
          <a:p>
            <a:r>
              <a:rPr lang="en-US" sz="3200" dirty="0"/>
              <a:t>For example:</a:t>
            </a:r>
          </a:p>
          <a:p>
            <a:r>
              <a:rPr lang="en-US" sz="3200" b="1" dirty="0"/>
              <a:t>print</a:t>
            </a:r>
            <a:r>
              <a:rPr lang="en-US" sz="3200" dirty="0"/>
              <a:t> is a Python keyword, while </a:t>
            </a:r>
            <a:r>
              <a:rPr lang="en-US" sz="3200" b="1" dirty="0"/>
              <a:t>PRINT </a:t>
            </a:r>
            <a:r>
              <a:rPr lang="en-US" sz="3200" dirty="0"/>
              <a:t>is not.</a:t>
            </a:r>
          </a:p>
        </p:txBody>
      </p:sp>
    </p:spTree>
    <p:extLst>
      <p:ext uri="{BB962C8B-B14F-4D97-AF65-F5344CB8AC3E}">
        <p14:creationId xmlns:p14="http://schemas.microsoft.com/office/powerpoint/2010/main" val="22486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10367" r="9917" b="35705"/>
          <a:stretch/>
        </p:blipFill>
        <p:spPr bwMode="auto">
          <a:xfrm>
            <a:off x="182880" y="182880"/>
            <a:ext cx="8778239" cy="4140201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0" t="63248" r="4429" b="8783"/>
          <a:stretch/>
        </p:blipFill>
        <p:spPr bwMode="auto">
          <a:xfrm>
            <a:off x="1188720" y="4096512"/>
            <a:ext cx="7772400" cy="2572749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3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10587" r="19163" b="23133"/>
          <a:stretch/>
        </p:blipFill>
        <p:spPr bwMode="auto">
          <a:xfrm>
            <a:off x="182880" y="182874"/>
            <a:ext cx="8778240" cy="5303126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8" t="68106" r="15191" b="11875"/>
          <a:stretch/>
        </p:blipFill>
        <p:spPr bwMode="auto">
          <a:xfrm>
            <a:off x="3017520" y="4724400"/>
            <a:ext cx="5943600" cy="1933233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3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10809" r="5667" b="25848"/>
          <a:stretch/>
        </p:blipFill>
        <p:spPr bwMode="auto">
          <a:xfrm>
            <a:off x="182878" y="182880"/>
            <a:ext cx="8778240" cy="469392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t="71786" r="15080" b="8783"/>
          <a:stretch/>
        </p:blipFill>
        <p:spPr bwMode="auto">
          <a:xfrm>
            <a:off x="822958" y="4724400"/>
            <a:ext cx="8138160" cy="1936713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0849" r="4600" b="35773"/>
          <a:stretch/>
        </p:blipFill>
        <p:spPr bwMode="auto">
          <a:xfrm>
            <a:off x="182880" y="191346"/>
            <a:ext cx="8778240" cy="4097867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8" t="71492" r="14641" b="9224"/>
          <a:stretch/>
        </p:blipFill>
        <p:spPr bwMode="auto">
          <a:xfrm>
            <a:off x="182880" y="4618987"/>
            <a:ext cx="8778240" cy="2010413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1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" t="11029" r="6633" b="13052"/>
          <a:stretch/>
        </p:blipFill>
        <p:spPr bwMode="auto">
          <a:xfrm>
            <a:off x="182879" y="182879"/>
            <a:ext cx="8778239" cy="6483097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8" t="52503" r="37811" b="8489"/>
          <a:stretch/>
        </p:blipFill>
        <p:spPr bwMode="auto">
          <a:xfrm>
            <a:off x="3811493" y="2590800"/>
            <a:ext cx="5149626" cy="4075176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5325</TotalTime>
  <Words>238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PowerPoint Presentation</vt:lpstr>
      <vt:lpstr>PowerPoint Presentation</vt:lpstr>
      <vt:lpstr>PowerPoint Presentation</vt:lpstr>
      <vt:lpstr>Python Keywords &amp; Program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&amp; end</vt:lpstr>
      <vt:lpstr>Creating Blank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Literal Definition </vt:lpstr>
      <vt:lpstr>Python Multi-Line Comment Disclaimer</vt:lpstr>
      <vt:lpstr>PowerPoint Presentation</vt:lpstr>
      <vt:lpstr>2 Different Types of Comments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576</cp:revision>
  <dcterms:created xsi:type="dcterms:W3CDTF">2003-07-04T03:08:29Z</dcterms:created>
  <dcterms:modified xsi:type="dcterms:W3CDTF">2020-05-07T01:22:55Z</dcterms:modified>
</cp:coreProperties>
</file>