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0E33F-B95B-4FE3-8FF6-B6FB0CD5D932}" v="245" dt="2023-01-12T14:32:20.421"/>
    <p1510:client id="{A47B08CD-C6C7-437A-A8A2-7198950090F6}" v="114" dt="2023-01-12T15:52:05.894"/>
    <p1510:client id="{D098F2E0-EDE9-4758-8649-1014B6B6E744}" v="284" dt="2023-01-12T15:24:04.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2AD272-6162-4DE7-9202-CB77E8B69EE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38A307A-1E0A-4509-B7A2-9CDE7A24CBFC}">
      <dgm:prSet/>
      <dgm:spPr/>
      <dgm:t>
        <a:bodyPr/>
        <a:lstStyle/>
        <a:p>
          <a:r>
            <a:rPr lang="en-US" i="1"/>
            <a:t>Ακρίβεια</a:t>
          </a:r>
          <a:r>
            <a:rPr lang="en-US"/>
            <a:t> - Πόσο κοντά ένα ρομπότ μπορεί να φτάσει μια απαιτούμενη θέση. Όταν η απόλυτη θέση του ρομπότ μετριέται σε σχέση με την απαιτούμενη θέση το σφάλμα είναι ένα μέτρο ακρίβειας. Η ακρίβεια μπορεί να βελτιωθεί με εξωτερικούς αισθητήρες, για παράδειγμα ένα σύστημα όρασης ή υπέρυθρων. Δείτε βαθμονομήσεις ρομπότ. Η ακρίβεια μπορεί να ποικίλλει ανάλογα με την ταχύτητα, τη θέση εργασίας στο φάκελο εργασίας και με το ωφέλιμο φορτίο (βλέπε συμμόρφωση).</a:t>
          </a:r>
        </a:p>
      </dgm:t>
    </dgm:pt>
    <dgm:pt modelId="{218EBB17-F05B-40E1-9A75-A4AE2D33B53A}" type="parTrans" cxnId="{0F6DD58C-F798-45A5-B00C-CB1D2FC63171}">
      <dgm:prSet/>
      <dgm:spPr/>
      <dgm:t>
        <a:bodyPr/>
        <a:lstStyle/>
        <a:p>
          <a:endParaRPr lang="en-US"/>
        </a:p>
      </dgm:t>
    </dgm:pt>
    <dgm:pt modelId="{C9E0C460-DC9F-491C-AD7D-D89759CF890D}" type="sibTrans" cxnId="{0F6DD58C-F798-45A5-B00C-CB1D2FC63171}">
      <dgm:prSet/>
      <dgm:spPr/>
      <dgm:t>
        <a:bodyPr/>
        <a:lstStyle/>
        <a:p>
          <a:endParaRPr lang="en-US"/>
        </a:p>
      </dgm:t>
    </dgm:pt>
    <dgm:pt modelId="{B84B211E-9DA4-4BF8-BC58-0B42ECAC5DA7}">
      <dgm:prSet/>
      <dgm:spPr/>
      <dgm:t>
        <a:bodyPr/>
        <a:lstStyle/>
        <a:p>
          <a:r>
            <a:rPr lang="en-US" i="1"/>
            <a:t>Επαναληψιμότητα</a:t>
          </a:r>
          <a:r>
            <a:rPr lang="en-US"/>
            <a:t> - Πόσο καλά το ρομπότ θα επιστρέψει σε μια προγραμματισμένη θέση. Αυτό δεν είναι το ίδιο με την ακρίβεια. Μπορεί να είναι όταν του δοθεί εντολή να πάει σε μια συγκεκριμένη θέση Χ-Υ-Ζ και αυτό να γίνεται με απόκλιση όχι μεγαλύτερη του 1χιλ. Αυτή θα ήταν η ακρίβεια η οποία μπορεί να βελτιωθεί με βαθμονόμηση. Αν όμως αυτή η θέση διδάσκεται στη μνήμη του ελεγκτή, κάθε φορά που επιστρέφει σε εκείνο το σημείο το κάνει με απόκλιση 0,1 χιλ. της θέσης που έχει εκπαιδευτεί. Τότε η επαναληψιμότητα είναι μέσα σε αυτό το 0,1 χιλ.</a:t>
          </a:r>
        </a:p>
      </dgm:t>
    </dgm:pt>
    <dgm:pt modelId="{FA9F3381-6BF5-4165-8AEB-7F65EB94925A}" type="parTrans" cxnId="{9CAB4895-5746-4DA0-9747-FC6E29F6D8F3}">
      <dgm:prSet/>
      <dgm:spPr/>
      <dgm:t>
        <a:bodyPr/>
        <a:lstStyle/>
        <a:p>
          <a:endParaRPr lang="en-US"/>
        </a:p>
      </dgm:t>
    </dgm:pt>
    <dgm:pt modelId="{CC1E3F85-6C33-43F5-A2FF-8DF2C5AE8081}" type="sibTrans" cxnId="{9CAB4895-5746-4DA0-9747-FC6E29F6D8F3}">
      <dgm:prSet/>
      <dgm:spPr/>
      <dgm:t>
        <a:bodyPr/>
        <a:lstStyle/>
        <a:p>
          <a:endParaRPr lang="en-US"/>
        </a:p>
      </dgm:t>
    </dgm:pt>
    <dgm:pt modelId="{9B9B52F1-57E8-4D32-9539-6F0B1D8E315F}" type="pres">
      <dgm:prSet presAssocID="{952AD272-6162-4DE7-9202-CB77E8B69EEF}" presName="vert0" presStyleCnt="0">
        <dgm:presLayoutVars>
          <dgm:dir/>
          <dgm:animOne val="branch"/>
          <dgm:animLvl val="lvl"/>
        </dgm:presLayoutVars>
      </dgm:prSet>
      <dgm:spPr/>
    </dgm:pt>
    <dgm:pt modelId="{E8C79B00-F5D9-444F-85CB-74B531FC6C34}" type="pres">
      <dgm:prSet presAssocID="{438A307A-1E0A-4509-B7A2-9CDE7A24CBFC}" presName="thickLine" presStyleLbl="alignNode1" presStyleIdx="0" presStyleCnt="2"/>
      <dgm:spPr/>
    </dgm:pt>
    <dgm:pt modelId="{8B8A7A2F-E544-47C5-83A9-48F831631EBF}" type="pres">
      <dgm:prSet presAssocID="{438A307A-1E0A-4509-B7A2-9CDE7A24CBFC}" presName="horz1" presStyleCnt="0"/>
      <dgm:spPr/>
    </dgm:pt>
    <dgm:pt modelId="{2490FCA4-E002-49D9-BB85-2905FC078788}" type="pres">
      <dgm:prSet presAssocID="{438A307A-1E0A-4509-B7A2-9CDE7A24CBFC}" presName="tx1" presStyleLbl="revTx" presStyleIdx="0" presStyleCnt="2"/>
      <dgm:spPr/>
    </dgm:pt>
    <dgm:pt modelId="{007C0B3E-D91C-4876-85F7-7DED8DD601E2}" type="pres">
      <dgm:prSet presAssocID="{438A307A-1E0A-4509-B7A2-9CDE7A24CBFC}" presName="vert1" presStyleCnt="0"/>
      <dgm:spPr/>
    </dgm:pt>
    <dgm:pt modelId="{15A12637-F6AF-4294-B2AB-FBBC21EC2C25}" type="pres">
      <dgm:prSet presAssocID="{B84B211E-9DA4-4BF8-BC58-0B42ECAC5DA7}" presName="thickLine" presStyleLbl="alignNode1" presStyleIdx="1" presStyleCnt="2"/>
      <dgm:spPr/>
    </dgm:pt>
    <dgm:pt modelId="{3B120A6C-D5D3-4960-807A-2943E6B2EF80}" type="pres">
      <dgm:prSet presAssocID="{B84B211E-9DA4-4BF8-BC58-0B42ECAC5DA7}" presName="horz1" presStyleCnt="0"/>
      <dgm:spPr/>
    </dgm:pt>
    <dgm:pt modelId="{99F4768E-EA8B-4577-A19E-497D21F94EAD}" type="pres">
      <dgm:prSet presAssocID="{B84B211E-9DA4-4BF8-BC58-0B42ECAC5DA7}" presName="tx1" presStyleLbl="revTx" presStyleIdx="1" presStyleCnt="2"/>
      <dgm:spPr/>
    </dgm:pt>
    <dgm:pt modelId="{1D46041B-87BF-4634-B402-55E21F489B84}" type="pres">
      <dgm:prSet presAssocID="{B84B211E-9DA4-4BF8-BC58-0B42ECAC5DA7}" presName="vert1" presStyleCnt="0"/>
      <dgm:spPr/>
    </dgm:pt>
  </dgm:ptLst>
  <dgm:cxnLst>
    <dgm:cxn modelId="{A89C9B54-2674-4689-86FA-4F35C6961E0A}" type="presOf" srcId="{B84B211E-9DA4-4BF8-BC58-0B42ECAC5DA7}" destId="{99F4768E-EA8B-4577-A19E-497D21F94EAD}" srcOrd="0" destOrd="0" presId="urn:microsoft.com/office/officeart/2008/layout/LinedList"/>
    <dgm:cxn modelId="{0F6DD58C-F798-45A5-B00C-CB1D2FC63171}" srcId="{952AD272-6162-4DE7-9202-CB77E8B69EEF}" destId="{438A307A-1E0A-4509-B7A2-9CDE7A24CBFC}" srcOrd="0" destOrd="0" parTransId="{218EBB17-F05B-40E1-9A75-A4AE2D33B53A}" sibTransId="{C9E0C460-DC9F-491C-AD7D-D89759CF890D}"/>
    <dgm:cxn modelId="{9CAB4895-5746-4DA0-9747-FC6E29F6D8F3}" srcId="{952AD272-6162-4DE7-9202-CB77E8B69EEF}" destId="{B84B211E-9DA4-4BF8-BC58-0B42ECAC5DA7}" srcOrd="1" destOrd="0" parTransId="{FA9F3381-6BF5-4165-8AEB-7F65EB94925A}" sibTransId="{CC1E3F85-6C33-43F5-A2FF-8DF2C5AE8081}"/>
    <dgm:cxn modelId="{CE0868A0-54FF-4E30-A2DC-530A1AD8136E}" type="presOf" srcId="{438A307A-1E0A-4509-B7A2-9CDE7A24CBFC}" destId="{2490FCA4-E002-49D9-BB85-2905FC078788}" srcOrd="0" destOrd="0" presId="urn:microsoft.com/office/officeart/2008/layout/LinedList"/>
    <dgm:cxn modelId="{71E5F6B1-0DD1-46F9-8881-98DFA3FA24E0}" type="presOf" srcId="{952AD272-6162-4DE7-9202-CB77E8B69EEF}" destId="{9B9B52F1-57E8-4D32-9539-6F0B1D8E315F}" srcOrd="0" destOrd="0" presId="urn:microsoft.com/office/officeart/2008/layout/LinedList"/>
    <dgm:cxn modelId="{AFEA3DD8-B5FD-4D88-A444-858F627D3F38}" type="presParOf" srcId="{9B9B52F1-57E8-4D32-9539-6F0B1D8E315F}" destId="{E8C79B00-F5D9-444F-85CB-74B531FC6C34}" srcOrd="0" destOrd="0" presId="urn:microsoft.com/office/officeart/2008/layout/LinedList"/>
    <dgm:cxn modelId="{4780822F-99FA-4CD9-95A5-0C97B0F78827}" type="presParOf" srcId="{9B9B52F1-57E8-4D32-9539-6F0B1D8E315F}" destId="{8B8A7A2F-E544-47C5-83A9-48F831631EBF}" srcOrd="1" destOrd="0" presId="urn:microsoft.com/office/officeart/2008/layout/LinedList"/>
    <dgm:cxn modelId="{8E607BF2-3E23-465D-AEC5-A4D4A100E59B}" type="presParOf" srcId="{8B8A7A2F-E544-47C5-83A9-48F831631EBF}" destId="{2490FCA4-E002-49D9-BB85-2905FC078788}" srcOrd="0" destOrd="0" presId="urn:microsoft.com/office/officeart/2008/layout/LinedList"/>
    <dgm:cxn modelId="{9670030C-8A59-4496-9750-62A6A4769E8B}" type="presParOf" srcId="{8B8A7A2F-E544-47C5-83A9-48F831631EBF}" destId="{007C0B3E-D91C-4876-85F7-7DED8DD601E2}" srcOrd="1" destOrd="0" presId="urn:microsoft.com/office/officeart/2008/layout/LinedList"/>
    <dgm:cxn modelId="{F36B501F-0A50-4A1E-B8F3-6FA09F42C48F}" type="presParOf" srcId="{9B9B52F1-57E8-4D32-9539-6F0B1D8E315F}" destId="{15A12637-F6AF-4294-B2AB-FBBC21EC2C25}" srcOrd="2" destOrd="0" presId="urn:microsoft.com/office/officeart/2008/layout/LinedList"/>
    <dgm:cxn modelId="{F145A7E0-6404-4E91-BDDA-F49749BCF66E}" type="presParOf" srcId="{9B9B52F1-57E8-4D32-9539-6F0B1D8E315F}" destId="{3B120A6C-D5D3-4960-807A-2943E6B2EF80}" srcOrd="3" destOrd="0" presId="urn:microsoft.com/office/officeart/2008/layout/LinedList"/>
    <dgm:cxn modelId="{0773C19A-8243-4954-BB80-D53B6A6CB689}" type="presParOf" srcId="{3B120A6C-D5D3-4960-807A-2943E6B2EF80}" destId="{99F4768E-EA8B-4577-A19E-497D21F94EAD}" srcOrd="0" destOrd="0" presId="urn:microsoft.com/office/officeart/2008/layout/LinedList"/>
    <dgm:cxn modelId="{09519D20-645B-4FF4-A8C6-07DA8320B924}" type="presParOf" srcId="{3B120A6C-D5D3-4960-807A-2943E6B2EF80}" destId="{1D46041B-87BF-4634-B402-55E21F489B8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79B00-F5D9-444F-85CB-74B531FC6C34}">
      <dsp:nvSpPr>
        <dsp:cNvPr id="0" name=""/>
        <dsp:cNvSpPr/>
      </dsp:nvSpPr>
      <dsp:spPr>
        <a:xfrm>
          <a:off x="0" y="0"/>
          <a:ext cx="7413037"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0FCA4-E002-49D9-BB85-2905FC078788}">
      <dsp:nvSpPr>
        <dsp:cNvPr id="0" name=""/>
        <dsp:cNvSpPr/>
      </dsp:nvSpPr>
      <dsp:spPr>
        <a:xfrm>
          <a:off x="0" y="0"/>
          <a:ext cx="7413037" cy="2677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i="1" kern="1200"/>
            <a:t>Ακρίβεια</a:t>
          </a:r>
          <a:r>
            <a:rPr lang="en-US" sz="1800" kern="1200"/>
            <a:t> - Πόσο κοντά ένα ρομπότ μπορεί να φτάσει μια απαιτούμενη θέση. Όταν η απόλυτη θέση του ρομπότ μετριέται σε σχέση με την απαιτούμενη θέση το σφάλμα είναι ένα μέτρο ακρίβειας. Η ακρίβεια μπορεί να βελτιωθεί με εξωτερικούς αισθητήρες, για παράδειγμα ένα σύστημα όρασης ή υπέρυθρων. Δείτε βαθμονομήσεις ρομπότ. Η ακρίβεια μπορεί να ποικίλλει ανάλογα με την ταχύτητα, τη θέση εργασίας στο φάκελο εργασίας και με το ωφέλιμο φορτίο (βλέπε συμμόρφωση).</a:t>
          </a:r>
        </a:p>
      </dsp:txBody>
      <dsp:txXfrm>
        <a:off x="0" y="0"/>
        <a:ext cx="7413037" cy="2677655"/>
      </dsp:txXfrm>
    </dsp:sp>
    <dsp:sp modelId="{15A12637-F6AF-4294-B2AB-FBBC21EC2C25}">
      <dsp:nvSpPr>
        <dsp:cNvPr id="0" name=""/>
        <dsp:cNvSpPr/>
      </dsp:nvSpPr>
      <dsp:spPr>
        <a:xfrm>
          <a:off x="0" y="2677655"/>
          <a:ext cx="7413037"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F4768E-EA8B-4577-A19E-497D21F94EAD}">
      <dsp:nvSpPr>
        <dsp:cNvPr id="0" name=""/>
        <dsp:cNvSpPr/>
      </dsp:nvSpPr>
      <dsp:spPr>
        <a:xfrm>
          <a:off x="0" y="2677655"/>
          <a:ext cx="7413037" cy="2677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i="1" kern="1200"/>
            <a:t>Επαναληψιμότητα</a:t>
          </a:r>
          <a:r>
            <a:rPr lang="en-US" sz="1800" kern="1200"/>
            <a:t> - Πόσο καλά το ρομπότ θα επιστρέψει σε μια προγραμματισμένη θέση. Αυτό δεν είναι το ίδιο με την ακρίβεια. Μπορεί να είναι όταν του δοθεί εντολή να πάει σε μια συγκεκριμένη θέση Χ-Υ-Ζ και αυτό να γίνεται με απόκλιση όχι μεγαλύτερη του 1χιλ. Αυτή θα ήταν η ακρίβεια η οποία μπορεί να βελτιωθεί με βαθμονόμηση. Αν όμως αυτή η θέση διδάσκεται στη μνήμη του ελεγκτή, κάθε φορά που επιστρέφει σε εκείνο το σημείο το κάνει με απόκλιση 0,1 χιλ. της θέσης που έχει εκπαιδευτεί. Τότε η επαναληψιμότητα είναι μέσα σε αυτό το 0,1 χιλ.</a:t>
          </a:r>
        </a:p>
      </dsp:txBody>
      <dsp:txXfrm>
        <a:off x="0" y="2677655"/>
        <a:ext cx="7413037" cy="26776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87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3659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293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701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002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923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375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43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377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5282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46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1/12/2023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8862595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el.wikipedia.org/w/index.php?title=Robot&amp;action=edit&amp;redlink=1" TargetMode="External"/><Relationship Id="rId5" Type="http://schemas.openxmlformats.org/officeDocument/2006/relationships/hyperlink" Target="https://el.wikipedia.org/wiki/%CE%92%CE%B9%CE%BF%CE%BC%CE%B7%CF%87%CE%B1%CE%BD%CE%B9%CE%BA%CE%AC_%CF%81%CE%BF%CE%BC%CF%80%CF%8C%CF%84#cite_note-1" TargetMode="External"/><Relationship Id="rId4" Type="http://schemas.openxmlformats.org/officeDocument/2006/relationships/hyperlink" Target="https://el.wikipedia.org/wiki/International_Organization_for_Standardiz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l.wikipedia.org/w/index.php?title=George_Devol&amp;action=edit&amp;redlink=1" TargetMode="External"/><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hyperlink" Target="https://el.wikipedia.org/wiki/%CE%9F%CF%87%CE%AC%CE%B9%CE%BF" TargetMode="External"/><Relationship Id="rId5" Type="http://schemas.openxmlformats.org/officeDocument/2006/relationships/hyperlink" Target="https://el.wikipedia.org/w/index.php?title=Cincinnati_Milacron&amp;action=edit&amp;redlink=1" TargetMode="External"/><Relationship Id="rId4" Type="http://schemas.openxmlformats.org/officeDocument/2006/relationships/hyperlink" Target="https://el.wikipedia.org/w/index.php?title=Joseph_Engelberger&amp;action=edit&amp;redlink=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l.wikipedia.org/w/index.php?title=%CE%92%CE%B9%CE%BF%CE%BC%CE%B7%CF%87%CE%B1%CE%BD%CE%B9%CE%BA%CE%AC_%CF%81%CE%BF%CE%BC%CF%80%CF%8C%CF%84&amp;action=edit&amp;section=3" TargetMode="External"/><Relationship Id="rId2" Type="http://schemas.openxmlformats.org/officeDocument/2006/relationships/hyperlink" Target="https://el.wikipedia.org/w/index.php?title=%CE%92%CE%B9%CE%BF%CE%BC%CE%B7%CF%87%CE%B1%CE%BD%CE%B9%CE%BA%CE%AC_%CF%81%CE%BF%CE%BC%CF%80%CF%8C%CF%84&amp;veaction=edit&amp;section=3" TargetMode="External"/><Relationship Id="rId1" Type="http://schemas.openxmlformats.org/officeDocument/2006/relationships/slideLayout" Target="../slideLayouts/slideLayout1.xml"/><Relationship Id="rId5" Type="http://schemas.openxmlformats.org/officeDocument/2006/relationships/hyperlink" Target="https://el.wikipedia.org/w/index.php?title=%CE%92%CE%B9%CE%BF%CE%BC%CE%B7%CF%87%CE%B1%CE%BD%CE%B9%CE%BA%CE%AC_%CF%81%CE%BF%CE%BC%CF%80%CF%8C%CF%84&amp;action=edit&amp;section=4" TargetMode="External"/><Relationship Id="rId4" Type="http://schemas.openxmlformats.org/officeDocument/2006/relationships/hyperlink" Target="https://el.wikipedia.org/w/index.php?title=%CE%92%CE%B9%CE%BF%CE%BC%CE%B7%CF%87%CE%B1%CE%BD%CE%B9%CE%BA%CE%AC_%CF%81%CE%BF%CE%BC%CF%80%CF%8C%CF%84&amp;veaction=edit&amp;section=4"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8">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A picture containing tool, parked, orange&#10;&#10;Description automatically generated">
            <a:extLst>
              <a:ext uri="{FF2B5EF4-FFF2-40B4-BE49-F238E27FC236}">
                <a16:creationId xmlns:a16="http://schemas.microsoft.com/office/drawing/2014/main" id="{3FDBC68F-49A1-968F-4824-C19216D2E3AE}"/>
              </a:ext>
            </a:extLst>
          </p:cNvPr>
          <p:cNvPicPr>
            <a:picLocks noChangeAspect="1"/>
          </p:cNvPicPr>
          <p:nvPr/>
        </p:nvPicPr>
        <p:blipFill rotWithShape="1">
          <a:blip r:embed="rId2">
            <a:alphaModFix amt="40000"/>
          </a:blip>
          <a:srcRect l="11111" r="1" b="1"/>
          <a:stretch/>
        </p:blipFill>
        <p:spPr>
          <a:xfrm>
            <a:off x="20" y="10"/>
            <a:ext cx="6095976" cy="6857990"/>
          </a:xfrm>
          <a:prstGeom prst="rect">
            <a:avLst/>
          </a:prstGeom>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3" descr="Network connection abstract against a white background">
            <a:extLst>
              <a:ext uri="{FF2B5EF4-FFF2-40B4-BE49-F238E27FC236}">
                <a16:creationId xmlns:a16="http://schemas.microsoft.com/office/drawing/2014/main" id="{05D909B0-B56C-8B3B-8FC7-684C6F24C681}"/>
              </a:ext>
            </a:extLst>
          </p:cNvPr>
          <p:cNvPicPr>
            <a:picLocks noChangeAspect="1"/>
          </p:cNvPicPr>
          <p:nvPr/>
        </p:nvPicPr>
        <p:blipFill rotWithShape="1">
          <a:blip r:embed="rId3">
            <a:alphaModFix amt="40000"/>
          </a:blip>
          <a:srcRect r="40666" b="-1"/>
          <a:stretch/>
        </p:blipFill>
        <p:spPr>
          <a:xfrm>
            <a:off x="6077183" y="10"/>
            <a:ext cx="6114818" cy="6857990"/>
          </a:xfrm>
          <a:prstGeom prst="rect">
            <a:avLst/>
          </a:prstGeom>
        </p:spPr>
      </p:pic>
      <p:sp>
        <p:nvSpPr>
          <p:cNvPr id="2" name="Title 1"/>
          <p:cNvSpPr>
            <a:spLocks noGrp="1"/>
          </p:cNvSpPr>
          <p:nvPr>
            <p:ph type="ctrTitle"/>
          </p:nvPr>
        </p:nvSpPr>
        <p:spPr>
          <a:xfrm>
            <a:off x="965201" y="1020431"/>
            <a:ext cx="10225530" cy="1475013"/>
          </a:xfrm>
        </p:spPr>
        <p:txBody>
          <a:bodyPr vert="horz" lIns="91440" tIns="45720" rIns="91440" bIns="45720" rtlCol="0" anchor="b">
            <a:normAutofit/>
          </a:bodyPr>
          <a:lstStyle/>
          <a:p>
            <a:r>
              <a:rPr lang="en-US" sz="4000" dirty="0" err="1">
                <a:solidFill>
                  <a:srgbClr val="FF0000"/>
                </a:solidFill>
              </a:rPr>
              <a:t>Βιομηχ</a:t>
            </a:r>
            <a:r>
              <a:rPr lang="en-US" sz="4000" dirty="0">
                <a:solidFill>
                  <a:srgbClr val="FF0000"/>
                </a:solidFill>
              </a:rPr>
              <a:t>α</a:t>
            </a:r>
            <a:r>
              <a:rPr lang="en-US" sz="4000" dirty="0" err="1">
                <a:solidFill>
                  <a:srgbClr val="FF0000"/>
                </a:solidFill>
              </a:rPr>
              <a:t>νικΑ</a:t>
            </a:r>
            <a:r>
              <a:rPr lang="en-US" sz="4000" dirty="0">
                <a:solidFill>
                  <a:srgbClr val="FF0000"/>
                </a:solidFill>
              </a:rPr>
              <a:t> </a:t>
            </a:r>
            <a:r>
              <a:rPr lang="en-US" sz="4000" dirty="0" err="1">
                <a:solidFill>
                  <a:srgbClr val="FF0000"/>
                </a:solidFill>
              </a:rPr>
              <a:t>ρομ</a:t>
            </a:r>
            <a:r>
              <a:rPr lang="en-US" sz="4000" dirty="0">
                <a:solidFill>
                  <a:srgbClr val="FF0000"/>
                </a:solidFill>
              </a:rPr>
              <a:t>π</a:t>
            </a:r>
            <a:r>
              <a:rPr lang="en-US" sz="4000" dirty="0" err="1">
                <a:solidFill>
                  <a:srgbClr val="FF0000"/>
                </a:solidFill>
              </a:rPr>
              <a:t>Οτ</a:t>
            </a:r>
            <a:endParaRPr lang="en-US" sz="4000">
              <a:solidFill>
                <a:srgbClr val="FF0000"/>
              </a:solidFill>
            </a:endParaRPr>
          </a:p>
          <a:p>
            <a:endParaRPr lang="en-US" sz="4000">
              <a:solidFill>
                <a:schemeClr val="tx1"/>
              </a:solidFill>
            </a:endParaRPr>
          </a:p>
        </p:txBody>
      </p:sp>
      <p:sp>
        <p:nvSpPr>
          <p:cNvPr id="5" name="TextBox 4">
            <a:extLst>
              <a:ext uri="{FF2B5EF4-FFF2-40B4-BE49-F238E27FC236}">
                <a16:creationId xmlns:a16="http://schemas.microsoft.com/office/drawing/2014/main" id="{BE138692-F732-9526-DA35-5792BC40DD66}"/>
              </a:ext>
            </a:extLst>
          </p:cNvPr>
          <p:cNvSpPr txBox="1"/>
          <p:nvPr/>
        </p:nvSpPr>
        <p:spPr>
          <a:xfrm>
            <a:off x="2268351" y="1873956"/>
            <a:ext cx="7080015" cy="40472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FF0000"/>
                </a:solidFill>
                <a:ea typeface="+mn-lt"/>
                <a:cs typeface="+mn-lt"/>
              </a:rPr>
              <a:t>Έν</a:t>
            </a:r>
            <a:r>
              <a:rPr lang="en-US" dirty="0">
                <a:solidFill>
                  <a:srgbClr val="FF0000"/>
                </a:solidFill>
                <a:ea typeface="+mn-lt"/>
                <a:cs typeface="+mn-lt"/>
              </a:rPr>
              <a:t>α β</a:t>
            </a:r>
            <a:r>
              <a:rPr lang="en-US" dirty="0" err="1">
                <a:solidFill>
                  <a:srgbClr val="FF0000"/>
                </a:solidFill>
                <a:ea typeface="+mn-lt"/>
                <a:cs typeface="+mn-lt"/>
              </a:rPr>
              <a:t>ιομηχ</a:t>
            </a:r>
            <a:r>
              <a:rPr lang="en-US" dirty="0">
                <a:solidFill>
                  <a:srgbClr val="FF0000"/>
                </a:solidFill>
                <a:ea typeface="+mn-lt"/>
                <a:cs typeface="+mn-lt"/>
              </a:rPr>
              <a:t>α</a:t>
            </a:r>
            <a:r>
              <a:rPr lang="en-US" dirty="0" err="1">
                <a:solidFill>
                  <a:srgbClr val="FF0000"/>
                </a:solidFill>
                <a:ea typeface="+mn-lt"/>
                <a:cs typeface="+mn-lt"/>
              </a:rPr>
              <a:t>νικό</a:t>
            </a:r>
            <a:r>
              <a:rPr lang="en-US" dirty="0">
                <a:solidFill>
                  <a:srgbClr val="FF0000"/>
                </a:solidFill>
                <a:ea typeface="+mn-lt"/>
                <a:cs typeface="+mn-lt"/>
              </a:rPr>
              <a:t> </a:t>
            </a:r>
            <a:r>
              <a:rPr lang="en-US" dirty="0" err="1">
                <a:solidFill>
                  <a:srgbClr val="FF0000"/>
                </a:solidFill>
                <a:ea typeface="+mn-lt"/>
                <a:cs typeface="+mn-lt"/>
              </a:rPr>
              <a:t>ρομ</a:t>
            </a:r>
            <a:r>
              <a:rPr lang="en-US" dirty="0">
                <a:solidFill>
                  <a:srgbClr val="FF0000"/>
                </a:solidFill>
                <a:ea typeface="+mn-lt"/>
                <a:cs typeface="+mn-lt"/>
              </a:rPr>
              <a:t>π</a:t>
            </a:r>
            <a:r>
              <a:rPr lang="en-US" dirty="0" err="1">
                <a:solidFill>
                  <a:srgbClr val="FF0000"/>
                </a:solidFill>
                <a:ea typeface="+mn-lt"/>
                <a:cs typeface="+mn-lt"/>
              </a:rPr>
              <a:t>ότ</a:t>
            </a:r>
            <a:r>
              <a:rPr lang="en-US" dirty="0">
                <a:solidFill>
                  <a:srgbClr val="FF0000"/>
                </a:solidFill>
                <a:ea typeface="+mn-lt"/>
                <a:cs typeface="+mn-lt"/>
              </a:rPr>
              <a:t> κα</a:t>
            </a:r>
            <a:r>
              <a:rPr lang="en-US" dirty="0" err="1">
                <a:solidFill>
                  <a:srgbClr val="FF0000"/>
                </a:solidFill>
                <a:ea typeface="+mn-lt"/>
                <a:cs typeface="+mn-lt"/>
              </a:rPr>
              <a:t>θορίζετ</a:t>
            </a:r>
            <a:r>
              <a:rPr lang="en-US" dirty="0">
                <a:solidFill>
                  <a:srgbClr val="FF0000"/>
                </a:solidFill>
                <a:ea typeface="+mn-lt"/>
                <a:cs typeface="+mn-lt"/>
              </a:rPr>
              <a:t>αι από </a:t>
            </a:r>
            <a:r>
              <a:rPr lang="en-US" dirty="0" err="1">
                <a:solidFill>
                  <a:srgbClr val="FF0000"/>
                </a:solidFill>
                <a:ea typeface="+mn-lt"/>
                <a:cs typeface="+mn-lt"/>
              </a:rPr>
              <a:t>το</a:t>
            </a:r>
            <a:r>
              <a:rPr lang="en-US" dirty="0">
                <a:solidFill>
                  <a:srgbClr val="FF0000"/>
                </a:solidFill>
                <a:ea typeface="+mn-lt"/>
                <a:cs typeface="+mn-lt"/>
              </a:rPr>
              <a:t> π</a:t>
            </a:r>
            <a:r>
              <a:rPr lang="en-US" dirty="0" err="1">
                <a:solidFill>
                  <a:srgbClr val="FF0000"/>
                </a:solidFill>
                <a:ea typeface="+mn-lt"/>
                <a:cs typeface="+mn-lt"/>
              </a:rPr>
              <a:t>ρότυ</a:t>
            </a:r>
            <a:r>
              <a:rPr lang="en-US" dirty="0">
                <a:solidFill>
                  <a:srgbClr val="FF0000"/>
                </a:solidFill>
                <a:ea typeface="+mn-lt"/>
                <a:cs typeface="+mn-lt"/>
              </a:rPr>
              <a:t>πο </a:t>
            </a:r>
            <a:r>
              <a:rPr lang="en-US" dirty="0">
                <a:solidFill>
                  <a:srgbClr val="FF0000"/>
                </a:solidFill>
                <a:ea typeface="+mn-lt"/>
                <a:cs typeface="+mn-lt"/>
                <a:hlinkClick r:id="rId4">
                  <a:extLst>
                    <a:ext uri="{A12FA001-AC4F-418D-AE19-62706E023703}">
                      <ahyp:hlinkClr xmlns:ahyp="http://schemas.microsoft.com/office/drawing/2018/hyperlinkcolor" val="tx"/>
                    </a:ext>
                  </a:extLst>
                </a:hlinkClick>
              </a:rPr>
              <a:t>ISO</a:t>
            </a:r>
            <a:r>
              <a:rPr lang="en-US" baseline="30000" dirty="0">
                <a:solidFill>
                  <a:srgbClr val="FF0000"/>
                </a:solidFill>
                <a:ea typeface="+mn-lt"/>
                <a:cs typeface="+mn-lt"/>
                <a:hlinkClick r:id="rId5">
                  <a:extLst>
                    <a:ext uri="{A12FA001-AC4F-418D-AE19-62706E023703}">
                      <ahyp:hlinkClr xmlns:ahyp="http://schemas.microsoft.com/office/drawing/2018/hyperlinkcolor" val="tx"/>
                    </a:ext>
                  </a:extLst>
                </a:hlinkClick>
              </a:rPr>
              <a:t>[1]</a:t>
            </a:r>
            <a:r>
              <a:rPr lang="en-US" dirty="0">
                <a:solidFill>
                  <a:srgbClr val="FF0000"/>
                </a:solidFill>
                <a:ea typeface="+mn-lt"/>
                <a:cs typeface="+mn-lt"/>
              </a:rPr>
              <a:t> </a:t>
            </a:r>
            <a:r>
              <a:rPr lang="en-US" dirty="0" err="1">
                <a:solidFill>
                  <a:srgbClr val="FF0000"/>
                </a:solidFill>
                <a:ea typeface="+mn-lt"/>
                <a:cs typeface="+mn-lt"/>
              </a:rPr>
              <a:t>ως</a:t>
            </a:r>
            <a:r>
              <a:rPr lang="en-US" dirty="0">
                <a:solidFill>
                  <a:srgbClr val="FF0000"/>
                </a:solidFill>
                <a:ea typeface="+mn-lt"/>
                <a:cs typeface="+mn-lt"/>
              </a:rPr>
              <a:t> </a:t>
            </a:r>
            <a:r>
              <a:rPr lang="en-US" dirty="0" err="1">
                <a:solidFill>
                  <a:srgbClr val="FF0000"/>
                </a:solidFill>
                <a:ea typeface="+mn-lt"/>
                <a:cs typeface="+mn-lt"/>
              </a:rPr>
              <a:t>έν</a:t>
            </a:r>
            <a:r>
              <a:rPr lang="en-US" dirty="0">
                <a:solidFill>
                  <a:srgbClr val="FF0000"/>
                </a:solidFill>
                <a:ea typeface="+mn-lt"/>
                <a:cs typeface="+mn-lt"/>
              </a:rPr>
              <a:t>ας α</a:t>
            </a:r>
            <a:r>
              <a:rPr lang="en-US" dirty="0" err="1">
                <a:solidFill>
                  <a:srgbClr val="FF0000"/>
                </a:solidFill>
                <a:ea typeface="+mn-lt"/>
                <a:cs typeface="+mn-lt"/>
              </a:rPr>
              <a:t>υτόμ</a:t>
            </a:r>
            <a:r>
              <a:rPr lang="en-US" dirty="0">
                <a:solidFill>
                  <a:srgbClr val="FF0000"/>
                </a:solidFill>
                <a:ea typeface="+mn-lt"/>
                <a:cs typeface="+mn-lt"/>
              </a:rPr>
              <a:t>ατα </a:t>
            </a:r>
            <a:r>
              <a:rPr lang="en-US" dirty="0" err="1">
                <a:solidFill>
                  <a:srgbClr val="FF0000"/>
                </a:solidFill>
                <a:ea typeface="+mn-lt"/>
                <a:cs typeface="+mn-lt"/>
              </a:rPr>
              <a:t>ελεγχόμενος</a:t>
            </a:r>
            <a:r>
              <a:rPr lang="en-US" dirty="0">
                <a:solidFill>
                  <a:srgbClr val="FF0000"/>
                </a:solidFill>
                <a:ea typeface="+mn-lt"/>
                <a:cs typeface="+mn-lt"/>
              </a:rPr>
              <a:t>, επαναπ</a:t>
            </a:r>
            <a:r>
              <a:rPr lang="en-US" dirty="0" err="1">
                <a:solidFill>
                  <a:srgbClr val="FF0000"/>
                </a:solidFill>
                <a:ea typeface="+mn-lt"/>
                <a:cs typeface="+mn-lt"/>
              </a:rPr>
              <a:t>ρογρ</a:t>
            </a:r>
            <a:r>
              <a:rPr lang="en-US" dirty="0">
                <a:solidFill>
                  <a:srgbClr val="FF0000"/>
                </a:solidFill>
                <a:ea typeface="+mn-lt"/>
                <a:cs typeface="+mn-lt"/>
              </a:rPr>
              <a:t>α</a:t>
            </a:r>
            <a:r>
              <a:rPr lang="en-US" dirty="0" err="1">
                <a:solidFill>
                  <a:srgbClr val="FF0000"/>
                </a:solidFill>
                <a:ea typeface="+mn-lt"/>
                <a:cs typeface="+mn-lt"/>
              </a:rPr>
              <a:t>μμ</a:t>
            </a:r>
            <a:r>
              <a:rPr lang="en-US" dirty="0">
                <a:solidFill>
                  <a:srgbClr val="FF0000"/>
                </a:solidFill>
                <a:ea typeface="+mn-lt"/>
                <a:cs typeface="+mn-lt"/>
              </a:rPr>
              <a:t>α</a:t>
            </a:r>
            <a:r>
              <a:rPr lang="en-US" dirty="0" err="1">
                <a:solidFill>
                  <a:srgbClr val="FF0000"/>
                </a:solidFill>
                <a:ea typeface="+mn-lt"/>
                <a:cs typeface="+mn-lt"/>
              </a:rPr>
              <a:t>τιζόμενος</a:t>
            </a:r>
            <a:r>
              <a:rPr lang="en-US" dirty="0">
                <a:solidFill>
                  <a:srgbClr val="FF0000"/>
                </a:solidFill>
                <a:ea typeface="+mn-lt"/>
                <a:cs typeface="+mn-lt"/>
              </a:rPr>
              <a:t>, π</a:t>
            </a:r>
            <a:r>
              <a:rPr lang="en-US" dirty="0" err="1">
                <a:solidFill>
                  <a:srgbClr val="FF0000"/>
                </a:solidFill>
                <a:ea typeface="+mn-lt"/>
                <a:cs typeface="+mn-lt"/>
              </a:rPr>
              <a:t>ολλ</a:t>
            </a:r>
            <a:r>
              <a:rPr lang="en-US" dirty="0">
                <a:solidFill>
                  <a:srgbClr val="FF0000"/>
                </a:solidFill>
                <a:ea typeface="+mn-lt"/>
                <a:cs typeface="+mn-lt"/>
              </a:rPr>
              <a:t>απ</a:t>
            </a:r>
            <a:r>
              <a:rPr lang="en-US" dirty="0" err="1">
                <a:solidFill>
                  <a:srgbClr val="FF0000"/>
                </a:solidFill>
                <a:ea typeface="+mn-lt"/>
                <a:cs typeface="+mn-lt"/>
              </a:rPr>
              <a:t>λός</a:t>
            </a:r>
            <a:r>
              <a:rPr lang="en-US" dirty="0">
                <a:solidFill>
                  <a:srgbClr val="FF0000"/>
                </a:solidFill>
                <a:ea typeface="+mn-lt"/>
                <a:cs typeface="+mn-lt"/>
              </a:rPr>
              <a:t> βρα</a:t>
            </a:r>
            <a:r>
              <a:rPr lang="en-US" dirty="0" err="1">
                <a:solidFill>
                  <a:srgbClr val="FF0000"/>
                </a:solidFill>
                <a:ea typeface="+mn-lt"/>
                <a:cs typeface="+mn-lt"/>
              </a:rPr>
              <a:t>χίον</a:t>
            </a:r>
            <a:r>
              <a:rPr lang="en-US" dirty="0">
                <a:solidFill>
                  <a:srgbClr val="FF0000"/>
                </a:solidFill>
                <a:ea typeface="+mn-lt"/>
                <a:cs typeface="+mn-lt"/>
              </a:rPr>
              <a:t>ας κατα</a:t>
            </a:r>
            <a:r>
              <a:rPr lang="en-US" dirty="0" err="1">
                <a:solidFill>
                  <a:srgbClr val="FF0000"/>
                </a:solidFill>
                <a:ea typeface="+mn-lt"/>
                <a:cs typeface="+mn-lt"/>
              </a:rPr>
              <a:t>σκευ</a:t>
            </a:r>
            <a:r>
              <a:rPr lang="en-US" dirty="0">
                <a:solidFill>
                  <a:srgbClr val="FF0000"/>
                </a:solidFill>
                <a:ea typeface="+mn-lt"/>
                <a:cs typeface="+mn-lt"/>
              </a:rPr>
              <a:t>α</a:t>
            </a:r>
            <a:r>
              <a:rPr lang="en-US" dirty="0" err="1">
                <a:solidFill>
                  <a:srgbClr val="FF0000"/>
                </a:solidFill>
                <a:ea typeface="+mn-lt"/>
                <a:cs typeface="+mn-lt"/>
              </a:rPr>
              <a:t>σμένος</a:t>
            </a:r>
            <a:r>
              <a:rPr lang="en-US" dirty="0">
                <a:solidFill>
                  <a:srgbClr val="FF0000"/>
                </a:solidFill>
                <a:ea typeface="+mn-lt"/>
                <a:cs typeface="+mn-lt"/>
              </a:rPr>
              <a:t> </a:t>
            </a:r>
            <a:r>
              <a:rPr lang="en-US" dirty="0" err="1">
                <a:solidFill>
                  <a:srgbClr val="FF0000"/>
                </a:solidFill>
                <a:ea typeface="+mn-lt"/>
                <a:cs typeface="+mn-lt"/>
              </a:rPr>
              <a:t>με</a:t>
            </a:r>
            <a:r>
              <a:rPr lang="en-US" dirty="0">
                <a:solidFill>
                  <a:srgbClr val="FF0000"/>
                </a:solidFill>
                <a:ea typeface="+mn-lt"/>
                <a:cs typeface="+mn-lt"/>
              </a:rPr>
              <a:t> </a:t>
            </a:r>
            <a:r>
              <a:rPr lang="en-US" dirty="0" err="1">
                <a:solidFill>
                  <a:srgbClr val="FF0000"/>
                </a:solidFill>
                <a:ea typeface="+mn-lt"/>
                <a:cs typeface="+mn-lt"/>
              </a:rPr>
              <a:t>τρεις</a:t>
            </a:r>
            <a:r>
              <a:rPr lang="en-US" dirty="0">
                <a:solidFill>
                  <a:srgbClr val="FF0000"/>
                </a:solidFill>
                <a:ea typeface="+mn-lt"/>
                <a:cs typeface="+mn-lt"/>
              </a:rPr>
              <a:t> ή π</a:t>
            </a:r>
            <a:r>
              <a:rPr lang="en-US" dirty="0" err="1">
                <a:solidFill>
                  <a:srgbClr val="FF0000"/>
                </a:solidFill>
                <a:ea typeface="+mn-lt"/>
                <a:cs typeface="+mn-lt"/>
              </a:rPr>
              <a:t>ερισσότερους</a:t>
            </a:r>
            <a:r>
              <a:rPr lang="en-US" dirty="0">
                <a:solidFill>
                  <a:srgbClr val="FF0000"/>
                </a:solidFill>
                <a:ea typeface="+mn-lt"/>
                <a:cs typeface="+mn-lt"/>
              </a:rPr>
              <a:t> </a:t>
            </a:r>
            <a:r>
              <a:rPr lang="en-US" dirty="0" err="1">
                <a:solidFill>
                  <a:srgbClr val="FF0000"/>
                </a:solidFill>
                <a:ea typeface="+mn-lt"/>
                <a:cs typeface="+mn-lt"/>
              </a:rPr>
              <a:t>άξονες</a:t>
            </a:r>
            <a:r>
              <a:rPr lang="en-US" dirty="0">
                <a:solidFill>
                  <a:srgbClr val="FF0000"/>
                </a:solidFill>
                <a:ea typeface="+mn-lt"/>
                <a:cs typeface="+mn-lt"/>
              </a:rPr>
              <a:t>. </a:t>
            </a:r>
            <a:r>
              <a:rPr lang="en-US" dirty="0" err="1">
                <a:solidFill>
                  <a:srgbClr val="FF0000"/>
                </a:solidFill>
                <a:ea typeface="+mn-lt"/>
                <a:cs typeface="+mn-lt"/>
              </a:rPr>
              <a:t>Το</a:t>
            </a:r>
            <a:r>
              <a:rPr lang="en-US" dirty="0">
                <a:solidFill>
                  <a:srgbClr val="FF0000"/>
                </a:solidFill>
                <a:ea typeface="+mn-lt"/>
                <a:cs typeface="+mn-lt"/>
              </a:rPr>
              <a:t> π</a:t>
            </a:r>
            <a:r>
              <a:rPr lang="en-US" dirty="0" err="1">
                <a:solidFill>
                  <a:srgbClr val="FF0000"/>
                </a:solidFill>
                <a:ea typeface="+mn-lt"/>
                <a:cs typeface="+mn-lt"/>
              </a:rPr>
              <a:t>εδίο</a:t>
            </a:r>
            <a:r>
              <a:rPr lang="en-US" dirty="0">
                <a:solidFill>
                  <a:srgbClr val="FF0000"/>
                </a:solidFill>
                <a:ea typeface="+mn-lt"/>
                <a:cs typeface="+mn-lt"/>
              </a:rPr>
              <a:t> </a:t>
            </a:r>
            <a:r>
              <a:rPr lang="en-US" dirty="0" err="1">
                <a:solidFill>
                  <a:srgbClr val="FF0000"/>
                </a:solidFill>
                <a:ea typeface="+mn-lt"/>
                <a:cs typeface="+mn-lt"/>
              </a:rPr>
              <a:t>της</a:t>
            </a:r>
            <a:r>
              <a:rPr lang="en-US" dirty="0">
                <a:solidFill>
                  <a:srgbClr val="FF0000"/>
                </a:solidFill>
                <a:ea typeface="+mn-lt"/>
                <a:cs typeface="+mn-lt"/>
              </a:rPr>
              <a:t> </a:t>
            </a:r>
            <a:r>
              <a:rPr lang="en-US" dirty="0" err="1">
                <a:solidFill>
                  <a:srgbClr val="FF0000"/>
                </a:solidFill>
                <a:ea typeface="+mn-lt"/>
                <a:cs typeface="+mn-lt"/>
              </a:rPr>
              <a:t>ρομ</a:t>
            </a:r>
            <a:r>
              <a:rPr lang="en-US" dirty="0">
                <a:solidFill>
                  <a:srgbClr val="FF0000"/>
                </a:solidFill>
                <a:ea typeface="+mn-lt"/>
                <a:cs typeface="+mn-lt"/>
              </a:rPr>
              <a:t>π</a:t>
            </a:r>
            <a:r>
              <a:rPr lang="en-US" dirty="0" err="1">
                <a:solidFill>
                  <a:srgbClr val="FF0000"/>
                </a:solidFill>
                <a:ea typeface="+mn-lt"/>
                <a:cs typeface="+mn-lt"/>
              </a:rPr>
              <a:t>οτικής</a:t>
            </a:r>
            <a:r>
              <a:rPr lang="en-US" dirty="0">
                <a:solidFill>
                  <a:srgbClr val="FF0000"/>
                </a:solidFill>
                <a:ea typeface="+mn-lt"/>
                <a:cs typeface="+mn-lt"/>
              </a:rPr>
              <a:t> μπ</a:t>
            </a:r>
            <a:r>
              <a:rPr lang="en-US" dirty="0" err="1">
                <a:solidFill>
                  <a:srgbClr val="FF0000"/>
                </a:solidFill>
                <a:ea typeface="+mn-lt"/>
                <a:cs typeface="+mn-lt"/>
              </a:rPr>
              <a:t>ορεί</a:t>
            </a:r>
            <a:r>
              <a:rPr lang="en-US" dirty="0">
                <a:solidFill>
                  <a:srgbClr val="FF0000"/>
                </a:solidFill>
                <a:ea typeface="+mn-lt"/>
                <a:cs typeface="+mn-lt"/>
              </a:rPr>
              <a:t> να χαρα</a:t>
            </a:r>
            <a:r>
              <a:rPr lang="en-US" dirty="0" err="1">
                <a:solidFill>
                  <a:srgbClr val="FF0000"/>
                </a:solidFill>
                <a:ea typeface="+mn-lt"/>
                <a:cs typeface="+mn-lt"/>
              </a:rPr>
              <a:t>κτηριστεί</a:t>
            </a:r>
            <a:r>
              <a:rPr lang="en-US" dirty="0">
                <a:solidFill>
                  <a:srgbClr val="FF0000"/>
                </a:solidFill>
                <a:ea typeface="+mn-lt"/>
                <a:cs typeface="+mn-lt"/>
              </a:rPr>
              <a:t> π</a:t>
            </a:r>
            <a:r>
              <a:rPr lang="en-US" dirty="0" err="1">
                <a:solidFill>
                  <a:srgbClr val="FF0000"/>
                </a:solidFill>
                <a:ea typeface="+mn-lt"/>
                <a:cs typeface="+mn-lt"/>
              </a:rPr>
              <a:t>ιο</a:t>
            </a:r>
            <a:r>
              <a:rPr lang="en-US" dirty="0">
                <a:solidFill>
                  <a:srgbClr val="FF0000"/>
                </a:solidFill>
                <a:ea typeface="+mn-lt"/>
                <a:cs typeface="+mn-lt"/>
              </a:rPr>
              <a:t> </a:t>
            </a:r>
            <a:r>
              <a:rPr lang="en-US" dirty="0" err="1">
                <a:solidFill>
                  <a:srgbClr val="FF0000"/>
                </a:solidFill>
                <a:ea typeface="+mn-lt"/>
                <a:cs typeface="+mn-lt"/>
              </a:rPr>
              <a:t>ουσι</a:t>
            </a:r>
            <a:r>
              <a:rPr lang="en-US" dirty="0">
                <a:solidFill>
                  <a:srgbClr val="FF0000"/>
                </a:solidFill>
                <a:ea typeface="+mn-lt"/>
                <a:cs typeface="+mn-lt"/>
              </a:rPr>
              <a:t>α</a:t>
            </a:r>
            <a:r>
              <a:rPr lang="en-US" dirty="0" err="1">
                <a:solidFill>
                  <a:srgbClr val="FF0000"/>
                </a:solidFill>
                <a:ea typeface="+mn-lt"/>
                <a:cs typeface="+mn-lt"/>
              </a:rPr>
              <a:t>στικά</a:t>
            </a:r>
            <a:r>
              <a:rPr lang="en-US" dirty="0">
                <a:solidFill>
                  <a:srgbClr val="FF0000"/>
                </a:solidFill>
                <a:ea typeface="+mn-lt"/>
                <a:cs typeface="+mn-lt"/>
              </a:rPr>
              <a:t> </a:t>
            </a:r>
            <a:r>
              <a:rPr lang="en-US" dirty="0" err="1">
                <a:solidFill>
                  <a:srgbClr val="FF0000"/>
                </a:solidFill>
                <a:ea typeface="+mn-lt"/>
                <a:cs typeface="+mn-lt"/>
              </a:rPr>
              <a:t>ως</a:t>
            </a:r>
            <a:r>
              <a:rPr lang="en-US" dirty="0">
                <a:solidFill>
                  <a:srgbClr val="FF0000"/>
                </a:solidFill>
                <a:ea typeface="+mn-lt"/>
                <a:cs typeface="+mn-lt"/>
              </a:rPr>
              <a:t> η </a:t>
            </a:r>
            <a:r>
              <a:rPr lang="en-US" dirty="0" err="1">
                <a:solidFill>
                  <a:srgbClr val="FF0000"/>
                </a:solidFill>
                <a:ea typeface="+mn-lt"/>
                <a:cs typeface="+mn-lt"/>
              </a:rPr>
              <a:t>μελέτη</a:t>
            </a:r>
            <a:r>
              <a:rPr lang="en-US" dirty="0">
                <a:solidFill>
                  <a:srgbClr val="FF0000"/>
                </a:solidFill>
                <a:ea typeface="+mn-lt"/>
                <a:cs typeface="+mn-lt"/>
              </a:rPr>
              <a:t>, ο </a:t>
            </a:r>
            <a:r>
              <a:rPr lang="en-US" dirty="0" err="1">
                <a:solidFill>
                  <a:srgbClr val="FF0000"/>
                </a:solidFill>
                <a:ea typeface="+mn-lt"/>
                <a:cs typeface="+mn-lt"/>
              </a:rPr>
              <a:t>σχεδι</a:t>
            </a:r>
            <a:r>
              <a:rPr lang="en-US" dirty="0">
                <a:solidFill>
                  <a:srgbClr val="FF0000"/>
                </a:solidFill>
                <a:ea typeface="+mn-lt"/>
                <a:cs typeface="+mn-lt"/>
              </a:rPr>
              <a:t>α</a:t>
            </a:r>
            <a:r>
              <a:rPr lang="en-US" dirty="0" err="1">
                <a:solidFill>
                  <a:srgbClr val="FF0000"/>
                </a:solidFill>
                <a:ea typeface="+mn-lt"/>
                <a:cs typeface="+mn-lt"/>
              </a:rPr>
              <a:t>σμός</a:t>
            </a:r>
            <a:r>
              <a:rPr lang="en-US" dirty="0">
                <a:solidFill>
                  <a:srgbClr val="FF0000"/>
                </a:solidFill>
                <a:ea typeface="+mn-lt"/>
                <a:cs typeface="+mn-lt"/>
              </a:rPr>
              <a:t> και η </a:t>
            </a:r>
            <a:r>
              <a:rPr lang="en-US" dirty="0" err="1">
                <a:solidFill>
                  <a:srgbClr val="FF0000"/>
                </a:solidFill>
                <a:ea typeface="+mn-lt"/>
                <a:cs typeface="+mn-lt"/>
              </a:rPr>
              <a:t>χρήση</a:t>
            </a:r>
            <a:r>
              <a:rPr lang="en-US" dirty="0">
                <a:solidFill>
                  <a:srgbClr val="FF0000"/>
                </a:solidFill>
                <a:ea typeface="+mn-lt"/>
                <a:cs typeface="+mn-lt"/>
              </a:rPr>
              <a:t> </a:t>
            </a:r>
            <a:r>
              <a:rPr lang="en-US" dirty="0">
                <a:solidFill>
                  <a:srgbClr val="FF0000"/>
                </a:solidFill>
                <a:ea typeface="+mn-lt"/>
                <a:cs typeface="+mn-lt"/>
                <a:hlinkClick r:id="rId6">
                  <a:extLst>
                    <a:ext uri="{A12FA001-AC4F-418D-AE19-62706E023703}">
                      <ahyp:hlinkClr xmlns:ahyp="http://schemas.microsoft.com/office/drawing/2018/hyperlinkcolor" val="tx"/>
                    </a:ext>
                  </a:extLst>
                </a:hlinkClick>
              </a:rPr>
              <a:t>robot</a:t>
            </a:r>
            <a:r>
              <a:rPr lang="en-US" dirty="0">
                <a:solidFill>
                  <a:srgbClr val="FF0000"/>
                </a:solidFill>
                <a:ea typeface="+mn-lt"/>
                <a:cs typeface="+mn-lt"/>
              </a:rPr>
              <a:t> </a:t>
            </a:r>
            <a:r>
              <a:rPr lang="en-US" dirty="0" err="1">
                <a:solidFill>
                  <a:srgbClr val="FF0000"/>
                </a:solidFill>
                <a:ea typeface="+mn-lt"/>
                <a:cs typeface="+mn-lt"/>
              </a:rPr>
              <a:t>γι</a:t>
            </a:r>
            <a:r>
              <a:rPr lang="en-US" dirty="0">
                <a:solidFill>
                  <a:srgbClr val="FF0000"/>
                </a:solidFill>
                <a:ea typeface="+mn-lt"/>
                <a:cs typeface="+mn-lt"/>
              </a:rPr>
              <a:t>α </a:t>
            </a:r>
            <a:r>
              <a:rPr lang="en-US" dirty="0" err="1">
                <a:solidFill>
                  <a:srgbClr val="FF0000"/>
                </a:solidFill>
                <a:ea typeface="+mn-lt"/>
                <a:cs typeface="+mn-lt"/>
              </a:rPr>
              <a:t>την</a:t>
            </a:r>
            <a:r>
              <a:rPr lang="en-US" dirty="0">
                <a:solidFill>
                  <a:srgbClr val="FF0000"/>
                </a:solidFill>
                <a:ea typeface="+mn-lt"/>
                <a:cs typeface="+mn-lt"/>
              </a:rPr>
              <a:t> </a:t>
            </a:r>
            <a:r>
              <a:rPr lang="en-US" dirty="0" err="1">
                <a:solidFill>
                  <a:srgbClr val="FF0000"/>
                </a:solidFill>
                <a:ea typeface="+mn-lt"/>
                <a:cs typeface="+mn-lt"/>
              </a:rPr>
              <a:t>δημιουργί</a:t>
            </a:r>
            <a:r>
              <a:rPr lang="en-US" dirty="0">
                <a:solidFill>
                  <a:srgbClr val="FF0000"/>
                </a:solidFill>
                <a:ea typeface="+mn-lt"/>
                <a:cs typeface="+mn-lt"/>
              </a:rPr>
              <a:t>α κατα</a:t>
            </a:r>
            <a:r>
              <a:rPr lang="en-US" dirty="0" err="1">
                <a:solidFill>
                  <a:srgbClr val="FF0000"/>
                </a:solidFill>
                <a:ea typeface="+mn-lt"/>
                <a:cs typeface="+mn-lt"/>
              </a:rPr>
              <a:t>σκευών</a:t>
            </a:r>
            <a:r>
              <a:rPr lang="en-US" dirty="0">
                <a:solidFill>
                  <a:srgbClr val="FF0000"/>
                </a:solidFill>
                <a:ea typeface="+mn-lt"/>
                <a:cs typeface="+mn-lt"/>
              </a:rPr>
              <a:t> (</a:t>
            </a:r>
            <a:r>
              <a:rPr lang="en-US" dirty="0" err="1">
                <a:solidFill>
                  <a:srgbClr val="FF0000"/>
                </a:solidFill>
                <a:ea typeface="+mn-lt"/>
                <a:cs typeface="+mn-lt"/>
              </a:rPr>
              <a:t>έν</a:t>
            </a:r>
            <a:r>
              <a:rPr lang="en-US" dirty="0">
                <a:solidFill>
                  <a:srgbClr val="FF0000"/>
                </a:solidFill>
                <a:ea typeface="+mn-lt"/>
                <a:cs typeface="+mn-lt"/>
              </a:rPr>
              <a:t>ας top-level </a:t>
            </a:r>
            <a:r>
              <a:rPr lang="en-US" dirty="0" err="1">
                <a:solidFill>
                  <a:srgbClr val="FF0000"/>
                </a:solidFill>
                <a:ea typeface="+mn-lt"/>
                <a:cs typeface="+mn-lt"/>
              </a:rPr>
              <a:t>ορισμός</a:t>
            </a:r>
            <a:r>
              <a:rPr lang="en-US" dirty="0">
                <a:solidFill>
                  <a:srgbClr val="FF0000"/>
                </a:solidFill>
                <a:ea typeface="+mn-lt"/>
                <a:cs typeface="+mn-lt"/>
              </a:rPr>
              <a:t> </a:t>
            </a:r>
            <a:r>
              <a:rPr lang="en-US" dirty="0" err="1">
                <a:solidFill>
                  <a:srgbClr val="FF0000"/>
                </a:solidFill>
                <a:ea typeface="+mn-lt"/>
                <a:cs typeface="+mn-lt"/>
              </a:rPr>
              <a:t>στηρίζετ</a:t>
            </a:r>
            <a:r>
              <a:rPr lang="en-US" dirty="0">
                <a:solidFill>
                  <a:srgbClr val="FF0000"/>
                </a:solidFill>
                <a:ea typeface="+mn-lt"/>
                <a:cs typeface="+mn-lt"/>
              </a:rPr>
              <a:t>αι </a:t>
            </a:r>
            <a:r>
              <a:rPr lang="en-US" dirty="0" err="1">
                <a:solidFill>
                  <a:srgbClr val="FF0000"/>
                </a:solidFill>
                <a:ea typeface="+mn-lt"/>
                <a:cs typeface="+mn-lt"/>
              </a:rPr>
              <a:t>στον</a:t>
            </a:r>
            <a:r>
              <a:rPr lang="en-US" dirty="0">
                <a:solidFill>
                  <a:srgbClr val="FF0000"/>
                </a:solidFill>
                <a:ea typeface="+mn-lt"/>
                <a:cs typeface="+mn-lt"/>
              </a:rPr>
              <a:t> </a:t>
            </a:r>
            <a:r>
              <a:rPr lang="en-US" dirty="0" err="1">
                <a:solidFill>
                  <a:srgbClr val="FF0000"/>
                </a:solidFill>
                <a:ea typeface="+mn-lt"/>
                <a:cs typeface="+mn-lt"/>
              </a:rPr>
              <a:t>εκ</a:t>
            </a:r>
            <a:r>
              <a:rPr lang="en-US" dirty="0">
                <a:solidFill>
                  <a:srgbClr val="FF0000"/>
                </a:solidFill>
                <a:ea typeface="+mn-lt"/>
                <a:cs typeface="+mn-lt"/>
              </a:rPr>
              <a:t> </a:t>
            </a:r>
            <a:r>
              <a:rPr lang="en-US" dirty="0" err="1">
                <a:solidFill>
                  <a:srgbClr val="FF0000"/>
                </a:solidFill>
                <a:ea typeface="+mn-lt"/>
                <a:cs typeface="+mn-lt"/>
              </a:rPr>
              <a:t>των</a:t>
            </a:r>
            <a:r>
              <a:rPr lang="en-US" dirty="0">
                <a:solidFill>
                  <a:srgbClr val="FF0000"/>
                </a:solidFill>
                <a:ea typeface="+mn-lt"/>
                <a:cs typeface="+mn-lt"/>
              </a:rPr>
              <a:t> π</a:t>
            </a:r>
            <a:r>
              <a:rPr lang="en-US" dirty="0" err="1">
                <a:solidFill>
                  <a:srgbClr val="FF0000"/>
                </a:solidFill>
                <a:ea typeface="+mn-lt"/>
                <a:cs typeface="+mn-lt"/>
              </a:rPr>
              <a:t>ροτέρων</a:t>
            </a:r>
            <a:r>
              <a:rPr lang="en-US" dirty="0">
                <a:solidFill>
                  <a:srgbClr val="FF0000"/>
                </a:solidFill>
                <a:ea typeface="+mn-lt"/>
                <a:cs typeface="+mn-lt"/>
              </a:rPr>
              <a:t> κα</a:t>
            </a:r>
            <a:r>
              <a:rPr lang="en-US" dirty="0" err="1">
                <a:solidFill>
                  <a:srgbClr val="FF0000"/>
                </a:solidFill>
                <a:ea typeface="+mn-lt"/>
                <a:cs typeface="+mn-lt"/>
              </a:rPr>
              <a:t>θορισμό</a:t>
            </a:r>
            <a:r>
              <a:rPr lang="en-US" dirty="0">
                <a:solidFill>
                  <a:srgbClr val="FF0000"/>
                </a:solidFill>
                <a:ea typeface="+mn-lt"/>
                <a:cs typeface="+mn-lt"/>
              </a:rPr>
              <a:t> </a:t>
            </a:r>
            <a:r>
              <a:rPr lang="en-US" dirty="0" err="1">
                <a:solidFill>
                  <a:srgbClr val="FF0000"/>
                </a:solidFill>
                <a:ea typeface="+mn-lt"/>
                <a:cs typeface="+mn-lt"/>
              </a:rPr>
              <a:t>των</a:t>
            </a:r>
            <a:r>
              <a:rPr lang="en-US" dirty="0">
                <a:solidFill>
                  <a:srgbClr val="FF0000"/>
                </a:solidFill>
                <a:ea typeface="+mn-lt"/>
                <a:cs typeface="+mn-lt"/>
              </a:rPr>
              <a:t> </a:t>
            </a:r>
            <a:r>
              <a:rPr lang="en-US" dirty="0" err="1">
                <a:solidFill>
                  <a:srgbClr val="FF0000"/>
                </a:solidFill>
                <a:ea typeface="+mn-lt"/>
                <a:cs typeface="+mn-lt"/>
              </a:rPr>
              <a:t>ρομ</a:t>
            </a:r>
            <a:r>
              <a:rPr lang="en-US" dirty="0">
                <a:solidFill>
                  <a:srgbClr val="FF0000"/>
                </a:solidFill>
                <a:ea typeface="+mn-lt"/>
                <a:cs typeface="+mn-lt"/>
              </a:rPr>
              <a:t>π</a:t>
            </a:r>
            <a:r>
              <a:rPr lang="en-US" dirty="0" err="1">
                <a:solidFill>
                  <a:srgbClr val="FF0000"/>
                </a:solidFill>
                <a:ea typeface="+mn-lt"/>
                <a:cs typeface="+mn-lt"/>
              </a:rPr>
              <a:t>ότ</a:t>
            </a:r>
            <a:r>
              <a:rPr lang="en-US" dirty="0">
                <a:solidFill>
                  <a:srgbClr val="FF0000"/>
                </a:solidFill>
                <a:ea typeface="+mn-lt"/>
                <a:cs typeface="+mn-lt"/>
              </a:rPr>
              <a:t>).</a:t>
            </a:r>
          </a:p>
          <a:p>
            <a:r>
              <a:rPr lang="en-US" dirty="0" err="1">
                <a:solidFill>
                  <a:srgbClr val="FF0000"/>
                </a:solidFill>
                <a:ea typeface="+mn-lt"/>
                <a:cs typeface="+mn-lt"/>
              </a:rPr>
              <a:t>Τυ</a:t>
            </a:r>
            <a:r>
              <a:rPr lang="en-US" dirty="0">
                <a:solidFill>
                  <a:srgbClr val="FF0000"/>
                </a:solidFill>
                <a:ea typeface="+mn-lt"/>
                <a:cs typeface="+mn-lt"/>
              </a:rPr>
              <a:t>π</a:t>
            </a:r>
            <a:r>
              <a:rPr lang="en-US" dirty="0" err="1">
                <a:solidFill>
                  <a:srgbClr val="FF0000"/>
                </a:solidFill>
                <a:ea typeface="+mn-lt"/>
                <a:cs typeface="+mn-lt"/>
              </a:rPr>
              <a:t>ικές</a:t>
            </a:r>
            <a:r>
              <a:rPr lang="en-US" dirty="0">
                <a:solidFill>
                  <a:srgbClr val="FF0000"/>
                </a:solidFill>
                <a:ea typeface="+mn-lt"/>
                <a:cs typeface="+mn-lt"/>
              </a:rPr>
              <a:t> </a:t>
            </a:r>
            <a:r>
              <a:rPr lang="en-US" dirty="0" err="1">
                <a:solidFill>
                  <a:srgbClr val="FF0000"/>
                </a:solidFill>
                <a:ea typeface="+mn-lt"/>
                <a:cs typeface="+mn-lt"/>
              </a:rPr>
              <a:t>εφ</a:t>
            </a:r>
            <a:r>
              <a:rPr lang="en-US" dirty="0">
                <a:solidFill>
                  <a:srgbClr val="FF0000"/>
                </a:solidFill>
                <a:ea typeface="+mn-lt"/>
                <a:cs typeface="+mn-lt"/>
              </a:rPr>
              <a:t>α</a:t>
            </a:r>
            <a:r>
              <a:rPr lang="en-US" dirty="0" err="1">
                <a:solidFill>
                  <a:srgbClr val="FF0000"/>
                </a:solidFill>
                <a:ea typeface="+mn-lt"/>
                <a:cs typeface="+mn-lt"/>
              </a:rPr>
              <a:t>ρμογές</a:t>
            </a:r>
            <a:r>
              <a:rPr lang="en-US" dirty="0">
                <a:solidFill>
                  <a:srgbClr val="FF0000"/>
                </a:solidFill>
                <a:ea typeface="+mn-lt"/>
                <a:cs typeface="+mn-lt"/>
              </a:rPr>
              <a:t> </a:t>
            </a:r>
            <a:r>
              <a:rPr lang="en-US" dirty="0" err="1">
                <a:solidFill>
                  <a:srgbClr val="FF0000"/>
                </a:solidFill>
                <a:ea typeface="+mn-lt"/>
                <a:cs typeface="+mn-lt"/>
              </a:rPr>
              <a:t>της</a:t>
            </a:r>
            <a:r>
              <a:rPr lang="en-US" dirty="0">
                <a:solidFill>
                  <a:srgbClr val="FF0000"/>
                </a:solidFill>
                <a:ea typeface="+mn-lt"/>
                <a:cs typeface="+mn-lt"/>
              </a:rPr>
              <a:t> </a:t>
            </a:r>
            <a:r>
              <a:rPr lang="en-US" dirty="0" err="1">
                <a:solidFill>
                  <a:srgbClr val="FF0000"/>
                </a:solidFill>
                <a:ea typeface="+mn-lt"/>
                <a:cs typeface="+mn-lt"/>
              </a:rPr>
              <a:t>ρομ</a:t>
            </a:r>
            <a:r>
              <a:rPr lang="en-US" dirty="0">
                <a:solidFill>
                  <a:srgbClr val="FF0000"/>
                </a:solidFill>
                <a:ea typeface="+mn-lt"/>
                <a:cs typeface="+mn-lt"/>
              </a:rPr>
              <a:t>π</a:t>
            </a:r>
            <a:r>
              <a:rPr lang="en-US" dirty="0" err="1">
                <a:solidFill>
                  <a:srgbClr val="FF0000"/>
                </a:solidFill>
                <a:ea typeface="+mn-lt"/>
                <a:cs typeface="+mn-lt"/>
              </a:rPr>
              <a:t>οτικής</a:t>
            </a:r>
            <a:r>
              <a:rPr lang="en-US" dirty="0">
                <a:solidFill>
                  <a:srgbClr val="FF0000"/>
                </a:solidFill>
                <a:ea typeface="+mn-lt"/>
                <a:cs typeface="+mn-lt"/>
              </a:rPr>
              <a:t> </a:t>
            </a:r>
            <a:r>
              <a:rPr lang="en-US" dirty="0" err="1">
                <a:solidFill>
                  <a:srgbClr val="FF0000"/>
                </a:solidFill>
                <a:ea typeface="+mn-lt"/>
                <a:cs typeface="+mn-lt"/>
              </a:rPr>
              <a:t>είν</a:t>
            </a:r>
            <a:r>
              <a:rPr lang="en-US" dirty="0">
                <a:solidFill>
                  <a:srgbClr val="FF0000"/>
                </a:solidFill>
                <a:ea typeface="+mn-lt"/>
                <a:cs typeface="+mn-lt"/>
              </a:rPr>
              <a:t>αι η </a:t>
            </a:r>
            <a:r>
              <a:rPr lang="en-US" dirty="0" err="1">
                <a:solidFill>
                  <a:srgbClr val="FF0000"/>
                </a:solidFill>
                <a:ea typeface="+mn-lt"/>
                <a:cs typeface="+mn-lt"/>
              </a:rPr>
              <a:t>συγκόλληση</a:t>
            </a:r>
            <a:r>
              <a:rPr lang="en-US" dirty="0">
                <a:solidFill>
                  <a:srgbClr val="FF0000"/>
                </a:solidFill>
                <a:ea typeface="+mn-lt"/>
                <a:cs typeface="+mn-lt"/>
              </a:rPr>
              <a:t>, </a:t>
            </a:r>
            <a:r>
              <a:rPr lang="en-US" dirty="0" err="1">
                <a:solidFill>
                  <a:srgbClr val="FF0000"/>
                </a:solidFill>
                <a:ea typeface="+mn-lt"/>
                <a:cs typeface="+mn-lt"/>
              </a:rPr>
              <a:t>οι</a:t>
            </a:r>
            <a:r>
              <a:rPr lang="en-US" dirty="0">
                <a:solidFill>
                  <a:srgbClr val="FF0000"/>
                </a:solidFill>
                <a:ea typeface="+mn-lt"/>
                <a:cs typeface="+mn-lt"/>
              </a:rPr>
              <a:t> βα</a:t>
            </a:r>
            <a:r>
              <a:rPr lang="en-US" dirty="0" err="1">
                <a:solidFill>
                  <a:srgbClr val="FF0000"/>
                </a:solidFill>
                <a:ea typeface="+mn-lt"/>
                <a:cs typeface="+mn-lt"/>
              </a:rPr>
              <a:t>φές</a:t>
            </a:r>
            <a:r>
              <a:rPr lang="en-US" dirty="0">
                <a:solidFill>
                  <a:srgbClr val="FF0000"/>
                </a:solidFill>
                <a:ea typeface="+mn-lt"/>
                <a:cs typeface="+mn-lt"/>
              </a:rPr>
              <a:t>, η </a:t>
            </a:r>
            <a:r>
              <a:rPr lang="en-US" dirty="0" err="1">
                <a:solidFill>
                  <a:srgbClr val="FF0000"/>
                </a:solidFill>
                <a:ea typeface="+mn-lt"/>
                <a:cs typeface="+mn-lt"/>
              </a:rPr>
              <a:t>συν</a:t>
            </a:r>
            <a:r>
              <a:rPr lang="en-US" dirty="0">
                <a:solidFill>
                  <a:srgbClr val="FF0000"/>
                </a:solidFill>
                <a:ea typeface="+mn-lt"/>
                <a:cs typeface="+mn-lt"/>
              </a:rPr>
              <a:t>α</a:t>
            </a:r>
            <a:r>
              <a:rPr lang="en-US" dirty="0" err="1">
                <a:solidFill>
                  <a:srgbClr val="FF0000"/>
                </a:solidFill>
                <a:ea typeface="+mn-lt"/>
                <a:cs typeface="+mn-lt"/>
              </a:rPr>
              <a:t>ρμολόγηση</a:t>
            </a:r>
            <a:r>
              <a:rPr lang="en-US" dirty="0">
                <a:solidFill>
                  <a:srgbClr val="FF0000"/>
                </a:solidFill>
                <a:ea typeface="+mn-lt"/>
                <a:cs typeface="+mn-lt"/>
              </a:rPr>
              <a:t>, η </a:t>
            </a:r>
            <a:r>
              <a:rPr lang="en-US" dirty="0" err="1">
                <a:solidFill>
                  <a:srgbClr val="FF0000"/>
                </a:solidFill>
                <a:ea typeface="+mn-lt"/>
                <a:cs typeface="+mn-lt"/>
              </a:rPr>
              <a:t>το</a:t>
            </a:r>
            <a:r>
              <a:rPr lang="en-US" dirty="0">
                <a:solidFill>
                  <a:srgbClr val="FF0000"/>
                </a:solidFill>
                <a:ea typeface="+mn-lt"/>
                <a:cs typeface="+mn-lt"/>
              </a:rPr>
              <a:t>π</a:t>
            </a:r>
            <a:r>
              <a:rPr lang="en-US" dirty="0" err="1">
                <a:solidFill>
                  <a:srgbClr val="FF0000"/>
                </a:solidFill>
                <a:ea typeface="+mn-lt"/>
                <a:cs typeface="+mn-lt"/>
              </a:rPr>
              <a:t>οθέτηση</a:t>
            </a:r>
            <a:r>
              <a:rPr lang="en-US" dirty="0">
                <a:solidFill>
                  <a:srgbClr val="FF0000"/>
                </a:solidFill>
                <a:ea typeface="+mn-lt"/>
                <a:cs typeface="+mn-lt"/>
              </a:rPr>
              <a:t> (όπ</a:t>
            </a:r>
            <a:r>
              <a:rPr lang="en-US" dirty="0" err="1">
                <a:solidFill>
                  <a:srgbClr val="FF0000"/>
                </a:solidFill>
                <a:ea typeface="+mn-lt"/>
                <a:cs typeface="+mn-lt"/>
              </a:rPr>
              <a:t>ως</a:t>
            </a:r>
            <a:r>
              <a:rPr lang="en-US" dirty="0">
                <a:solidFill>
                  <a:srgbClr val="FF0000"/>
                </a:solidFill>
                <a:ea typeface="+mn-lt"/>
                <a:cs typeface="+mn-lt"/>
              </a:rPr>
              <a:t> </a:t>
            </a:r>
            <a:r>
              <a:rPr lang="en-US" dirty="0" err="1">
                <a:solidFill>
                  <a:srgbClr val="FF0000"/>
                </a:solidFill>
                <a:ea typeface="+mn-lt"/>
                <a:cs typeface="+mn-lt"/>
              </a:rPr>
              <a:t>συσκευ</a:t>
            </a:r>
            <a:r>
              <a:rPr lang="en-US" dirty="0">
                <a:solidFill>
                  <a:srgbClr val="FF0000"/>
                </a:solidFill>
                <a:ea typeface="+mn-lt"/>
                <a:cs typeface="+mn-lt"/>
              </a:rPr>
              <a:t>α</a:t>
            </a:r>
            <a:r>
              <a:rPr lang="en-US" dirty="0" err="1">
                <a:solidFill>
                  <a:srgbClr val="FF0000"/>
                </a:solidFill>
                <a:ea typeface="+mn-lt"/>
                <a:cs typeface="+mn-lt"/>
              </a:rPr>
              <a:t>σίες</a:t>
            </a:r>
            <a:r>
              <a:rPr lang="en-US" dirty="0">
                <a:solidFill>
                  <a:srgbClr val="FF0000"/>
                </a:solidFill>
                <a:ea typeface="+mn-lt"/>
                <a:cs typeface="+mn-lt"/>
              </a:rPr>
              <a:t>, πα</a:t>
            </a:r>
            <a:r>
              <a:rPr lang="en-US" dirty="0" err="1">
                <a:solidFill>
                  <a:srgbClr val="FF0000"/>
                </a:solidFill>
                <a:ea typeface="+mn-lt"/>
                <a:cs typeface="+mn-lt"/>
              </a:rPr>
              <a:t>λετο</a:t>
            </a:r>
            <a:r>
              <a:rPr lang="en-US" dirty="0">
                <a:solidFill>
                  <a:srgbClr val="FF0000"/>
                </a:solidFill>
                <a:ea typeface="+mn-lt"/>
                <a:cs typeface="+mn-lt"/>
              </a:rPr>
              <a:t>π</a:t>
            </a:r>
            <a:r>
              <a:rPr lang="en-US" dirty="0" err="1">
                <a:solidFill>
                  <a:srgbClr val="FF0000"/>
                </a:solidFill>
                <a:ea typeface="+mn-lt"/>
                <a:cs typeface="+mn-lt"/>
              </a:rPr>
              <a:t>οιήσεις</a:t>
            </a:r>
            <a:r>
              <a:rPr lang="en-US" dirty="0">
                <a:solidFill>
                  <a:srgbClr val="FF0000"/>
                </a:solidFill>
                <a:ea typeface="+mn-lt"/>
                <a:cs typeface="+mn-lt"/>
              </a:rPr>
              <a:t> και SMT), ο </a:t>
            </a:r>
            <a:r>
              <a:rPr lang="en-US" dirty="0" err="1">
                <a:solidFill>
                  <a:srgbClr val="FF0000"/>
                </a:solidFill>
                <a:ea typeface="+mn-lt"/>
                <a:cs typeface="+mn-lt"/>
              </a:rPr>
              <a:t>έλεγχος</a:t>
            </a:r>
            <a:r>
              <a:rPr lang="en-US" dirty="0">
                <a:solidFill>
                  <a:srgbClr val="FF0000"/>
                </a:solidFill>
                <a:ea typeface="+mn-lt"/>
                <a:cs typeface="+mn-lt"/>
              </a:rPr>
              <a:t> π</a:t>
            </a:r>
            <a:r>
              <a:rPr lang="en-US" dirty="0" err="1">
                <a:solidFill>
                  <a:srgbClr val="FF0000"/>
                </a:solidFill>
                <a:ea typeface="+mn-lt"/>
                <a:cs typeface="+mn-lt"/>
              </a:rPr>
              <a:t>ροϊόντων</a:t>
            </a:r>
            <a:r>
              <a:rPr lang="en-US" dirty="0">
                <a:solidFill>
                  <a:srgbClr val="FF0000"/>
                </a:solidFill>
                <a:ea typeface="+mn-lt"/>
                <a:cs typeface="+mn-lt"/>
              </a:rPr>
              <a:t>, και </a:t>
            </a:r>
            <a:r>
              <a:rPr lang="en-US" dirty="0" err="1">
                <a:solidFill>
                  <a:srgbClr val="FF0000"/>
                </a:solidFill>
                <a:ea typeface="+mn-lt"/>
                <a:cs typeface="+mn-lt"/>
              </a:rPr>
              <a:t>οι</a:t>
            </a:r>
            <a:r>
              <a:rPr lang="en-US" dirty="0">
                <a:solidFill>
                  <a:srgbClr val="FF0000"/>
                </a:solidFill>
                <a:ea typeface="+mn-lt"/>
                <a:cs typeface="+mn-lt"/>
              </a:rPr>
              <a:t> </a:t>
            </a:r>
            <a:r>
              <a:rPr lang="en-US" dirty="0" err="1">
                <a:solidFill>
                  <a:srgbClr val="FF0000"/>
                </a:solidFill>
                <a:ea typeface="+mn-lt"/>
                <a:cs typeface="+mn-lt"/>
              </a:rPr>
              <a:t>δοκιμές</a:t>
            </a:r>
            <a:r>
              <a:rPr lang="en-US" dirty="0">
                <a:solidFill>
                  <a:srgbClr val="FF0000"/>
                </a:solidFill>
                <a:ea typeface="+mn-lt"/>
                <a:cs typeface="+mn-lt"/>
              </a:rPr>
              <a:t>. Και </a:t>
            </a:r>
            <a:r>
              <a:rPr lang="en-US" dirty="0" err="1">
                <a:solidFill>
                  <a:srgbClr val="FF0000"/>
                </a:solidFill>
                <a:ea typeface="+mn-lt"/>
                <a:cs typeface="+mn-lt"/>
              </a:rPr>
              <a:t>όλ</a:t>
            </a:r>
            <a:r>
              <a:rPr lang="en-US" dirty="0">
                <a:solidFill>
                  <a:srgbClr val="FF0000"/>
                </a:solidFill>
                <a:ea typeface="+mn-lt"/>
                <a:cs typeface="+mn-lt"/>
              </a:rPr>
              <a:t>α α</a:t>
            </a:r>
            <a:r>
              <a:rPr lang="en-US" dirty="0" err="1">
                <a:solidFill>
                  <a:srgbClr val="FF0000"/>
                </a:solidFill>
                <a:ea typeface="+mn-lt"/>
                <a:cs typeface="+mn-lt"/>
              </a:rPr>
              <a:t>υτά</a:t>
            </a:r>
            <a:r>
              <a:rPr lang="en-US" dirty="0">
                <a:solidFill>
                  <a:srgbClr val="FF0000"/>
                </a:solidFill>
                <a:ea typeface="+mn-lt"/>
                <a:cs typeface="+mn-lt"/>
              </a:rPr>
              <a:t> </a:t>
            </a:r>
            <a:r>
              <a:rPr lang="en-US" dirty="0" err="1">
                <a:solidFill>
                  <a:srgbClr val="FF0000"/>
                </a:solidFill>
                <a:ea typeface="+mn-lt"/>
                <a:cs typeface="+mn-lt"/>
              </a:rPr>
              <a:t>με</a:t>
            </a:r>
            <a:r>
              <a:rPr lang="en-US" dirty="0">
                <a:solidFill>
                  <a:srgbClr val="FF0000"/>
                </a:solidFill>
                <a:ea typeface="+mn-lt"/>
                <a:cs typeface="+mn-lt"/>
              </a:rPr>
              <a:t> </a:t>
            </a:r>
            <a:r>
              <a:rPr lang="en-US" dirty="0" err="1">
                <a:solidFill>
                  <a:srgbClr val="FF0000"/>
                </a:solidFill>
                <a:ea typeface="+mn-lt"/>
                <a:cs typeface="+mn-lt"/>
              </a:rPr>
              <a:t>υψηλή</a:t>
            </a:r>
            <a:r>
              <a:rPr lang="en-US" dirty="0">
                <a:solidFill>
                  <a:srgbClr val="FF0000"/>
                </a:solidFill>
                <a:ea typeface="+mn-lt"/>
                <a:cs typeface="+mn-lt"/>
              </a:rPr>
              <a:t> α</a:t>
            </a:r>
            <a:r>
              <a:rPr lang="en-US" dirty="0" err="1">
                <a:solidFill>
                  <a:srgbClr val="FF0000"/>
                </a:solidFill>
                <a:ea typeface="+mn-lt"/>
                <a:cs typeface="+mn-lt"/>
              </a:rPr>
              <a:t>ντοχή</a:t>
            </a:r>
            <a:r>
              <a:rPr lang="en-US" dirty="0">
                <a:solidFill>
                  <a:srgbClr val="FF0000"/>
                </a:solidFill>
                <a:ea typeface="+mn-lt"/>
                <a:cs typeface="+mn-lt"/>
              </a:rPr>
              <a:t>, τα</a:t>
            </a:r>
            <a:r>
              <a:rPr lang="en-US" dirty="0" err="1">
                <a:solidFill>
                  <a:srgbClr val="FF0000"/>
                </a:solidFill>
                <a:ea typeface="+mn-lt"/>
                <a:cs typeface="+mn-lt"/>
              </a:rPr>
              <a:t>χύτητ</a:t>
            </a:r>
            <a:r>
              <a:rPr lang="en-US" dirty="0">
                <a:solidFill>
                  <a:srgbClr val="FF0000"/>
                </a:solidFill>
                <a:ea typeface="+mn-lt"/>
                <a:cs typeface="+mn-lt"/>
              </a:rPr>
              <a:t>α και α</a:t>
            </a:r>
            <a:r>
              <a:rPr lang="en-US" dirty="0" err="1">
                <a:solidFill>
                  <a:srgbClr val="FF0000"/>
                </a:solidFill>
                <a:ea typeface="+mn-lt"/>
                <a:cs typeface="+mn-lt"/>
              </a:rPr>
              <a:t>κρί</a:t>
            </a:r>
            <a:r>
              <a:rPr lang="en-US" dirty="0">
                <a:solidFill>
                  <a:srgbClr val="FF0000"/>
                </a:solidFill>
                <a:ea typeface="+mn-lt"/>
                <a:cs typeface="+mn-lt"/>
              </a:rPr>
              <a:t>β</a:t>
            </a:r>
            <a:r>
              <a:rPr lang="en-US" dirty="0" err="1">
                <a:solidFill>
                  <a:srgbClr val="FF0000"/>
                </a:solidFill>
                <a:ea typeface="+mn-lt"/>
                <a:cs typeface="+mn-lt"/>
              </a:rPr>
              <a:t>ει</a:t>
            </a:r>
            <a:r>
              <a:rPr lang="en-US" dirty="0">
                <a:solidFill>
                  <a:srgbClr val="FF0000"/>
                </a:solidFill>
                <a:ea typeface="+mn-lt"/>
                <a:cs typeface="+mn-lt"/>
              </a:rPr>
              <a:t>α.</a:t>
            </a:r>
          </a:p>
          <a:p>
            <a:pPr>
              <a:spcAft>
                <a:spcPts val="600"/>
              </a:spcAft>
            </a:pPr>
            <a:endParaRPr lang="en-US" dirty="0"/>
          </a:p>
          <a:p>
            <a:pPr>
              <a:spcAft>
                <a:spcPts val="600"/>
              </a:spcAft>
            </a:pPr>
            <a:endParaRPr lang="en-US"/>
          </a:p>
        </p:txBody>
      </p:sp>
      <p:sp>
        <p:nvSpPr>
          <p:cNvPr id="6" name="Subtitle 5">
            <a:extLst>
              <a:ext uri="{FF2B5EF4-FFF2-40B4-BE49-F238E27FC236}">
                <a16:creationId xmlns:a16="http://schemas.microsoft.com/office/drawing/2014/main" id="{6FBDE86B-0E67-10B3-19C5-0A620419B0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Rectangle: Rounded Corners 1">
            <a:extLst>
              <a:ext uri="{FF2B5EF4-FFF2-40B4-BE49-F238E27FC236}">
                <a16:creationId xmlns:a16="http://schemas.microsoft.com/office/drawing/2014/main" id="{822A11C5-F412-61DB-F792-CE452A383212}"/>
              </a:ext>
            </a:extLst>
          </p:cNvPr>
          <p:cNvSpPr/>
          <p:nvPr/>
        </p:nvSpPr>
        <p:spPr>
          <a:xfrm>
            <a:off x="1646296" y="442148"/>
            <a:ext cx="8447851" cy="2229555"/>
          </a:xfrm>
          <a:prstGeom prst="roundRect">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a typeface="+mn-lt"/>
                <a:cs typeface="+mn-lt"/>
              </a:rPr>
              <a:t>Δεν</a:t>
            </a:r>
            <a:r>
              <a:rPr lang="en-US" dirty="0">
                <a:ea typeface="+mn-lt"/>
                <a:cs typeface="+mn-lt"/>
              </a:rPr>
              <a:t> </a:t>
            </a:r>
            <a:r>
              <a:rPr lang="en-US" dirty="0" err="1">
                <a:ea typeface="+mn-lt"/>
                <a:cs typeface="+mn-lt"/>
              </a:rPr>
              <a:t>το</a:t>
            </a:r>
            <a:r>
              <a:rPr lang="en-US" dirty="0">
                <a:ea typeface="+mn-lt"/>
                <a:cs typeface="+mn-lt"/>
              </a:rPr>
              <a:t> </a:t>
            </a:r>
            <a:r>
              <a:rPr lang="en-US" dirty="0" err="1">
                <a:ea typeface="+mn-lt"/>
                <a:cs typeface="+mn-lt"/>
              </a:rPr>
              <a:t>τελείωσ</a:t>
            </a:r>
            <a:r>
              <a:rPr lang="en-US" dirty="0">
                <a:ea typeface="+mn-lt"/>
                <a:cs typeface="+mn-lt"/>
              </a:rPr>
              <a:t>α!</a:t>
            </a:r>
          </a:p>
        </p:txBody>
      </p:sp>
      <p:sp>
        <p:nvSpPr>
          <p:cNvPr id="3" name="TextBox 2">
            <a:extLst>
              <a:ext uri="{FF2B5EF4-FFF2-40B4-BE49-F238E27FC236}">
                <a16:creationId xmlns:a16="http://schemas.microsoft.com/office/drawing/2014/main" id="{DD5C87D9-28AE-0993-2AD8-48F48822BECC}"/>
              </a:ext>
            </a:extLst>
          </p:cNvPr>
          <p:cNvSpPr txBox="1"/>
          <p:nvPr/>
        </p:nvSpPr>
        <p:spPr>
          <a:xfrm>
            <a:off x="2097851" y="818444"/>
            <a:ext cx="76011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cap="all" dirty="0">
                <a:ea typeface="+mn-lt"/>
                <a:cs typeface="+mn-lt"/>
              </a:rPr>
              <a:t>[link] https://el.wikipedia.org/wiki/Βιομηχανικά_ρομπότ</a:t>
            </a:r>
            <a:endParaRPr lang="en-US" dirty="0"/>
          </a:p>
        </p:txBody>
      </p:sp>
      <p:pic>
        <p:nvPicPr>
          <p:cNvPr id="4" name="Graphic 4" descr="Clock with solid fill">
            <a:extLst>
              <a:ext uri="{FF2B5EF4-FFF2-40B4-BE49-F238E27FC236}">
                <a16:creationId xmlns:a16="http://schemas.microsoft.com/office/drawing/2014/main" id="{B720435C-0BD6-37C1-037F-3FA71C6873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2356" y="1353726"/>
            <a:ext cx="425216" cy="415808"/>
          </a:xfrm>
          <a:prstGeom prst="rect">
            <a:avLst/>
          </a:prstGeom>
        </p:spPr>
      </p:pic>
      <p:pic>
        <p:nvPicPr>
          <p:cNvPr id="5" name="Graphic 4" descr="Clock with solid fill">
            <a:extLst>
              <a:ext uri="{FF2B5EF4-FFF2-40B4-BE49-F238E27FC236}">
                <a16:creationId xmlns:a16="http://schemas.microsoft.com/office/drawing/2014/main" id="{CC5C7070-A7BB-C2C2-DB75-A03DB6DC08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25245" y="1353726"/>
            <a:ext cx="425216" cy="415808"/>
          </a:xfrm>
          <a:prstGeom prst="rect">
            <a:avLst/>
          </a:prstGeom>
        </p:spPr>
      </p:pic>
    </p:spTree>
    <p:extLst>
      <p:ext uri="{BB962C8B-B14F-4D97-AF65-F5344CB8AC3E}">
        <p14:creationId xmlns:p14="http://schemas.microsoft.com/office/powerpoint/2010/main" val="372885641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4233194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8636555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264241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4" name="Rectangle 23">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38620" y="863695"/>
            <a:ext cx="3588397" cy="1735135"/>
          </a:xfrm>
        </p:spPr>
        <p:txBody>
          <a:bodyPr anchor="ctr">
            <a:normAutofit/>
          </a:bodyPr>
          <a:lstStyle/>
          <a:p>
            <a:r>
              <a:rPr lang="en-US" dirty="0"/>
              <a:t>Τα </a:t>
            </a:r>
            <a:r>
              <a:rPr lang="en-US" dirty="0" err="1"/>
              <a:t>είδη</a:t>
            </a:r>
            <a:r>
              <a:rPr lang="en-US" dirty="0"/>
              <a:t> </a:t>
            </a:r>
            <a:r>
              <a:rPr lang="en-US" dirty="0" err="1"/>
              <a:t>των</a:t>
            </a:r>
            <a:r>
              <a:rPr lang="en-US" dirty="0"/>
              <a:t> β</a:t>
            </a:r>
            <a:r>
              <a:rPr lang="en-US" dirty="0" err="1"/>
              <a:t>ιομηχ</a:t>
            </a:r>
            <a:r>
              <a:rPr lang="en-US" dirty="0"/>
              <a:t>α</a:t>
            </a:r>
            <a:r>
              <a:rPr lang="en-US" dirty="0" err="1"/>
              <a:t>νικών</a:t>
            </a:r>
            <a:r>
              <a:rPr lang="en-US" dirty="0"/>
              <a:t> </a:t>
            </a:r>
            <a:r>
              <a:rPr lang="en-US" dirty="0" err="1"/>
              <a:t>ρομ</a:t>
            </a:r>
            <a:r>
              <a:rPr lang="en-US" dirty="0"/>
              <a:t>π</a:t>
            </a:r>
            <a:r>
              <a:rPr lang="en-US" dirty="0" err="1"/>
              <a:t>ότ</a:t>
            </a:r>
          </a:p>
          <a:p>
            <a:endParaRPr lang="en-US" dirty="0">
              <a:solidFill>
                <a:schemeClr val="tx1"/>
              </a:solidFill>
            </a:endParaRPr>
          </a:p>
        </p:txBody>
      </p:sp>
      <p:sp>
        <p:nvSpPr>
          <p:cNvPr id="26" name="Rectangle 25">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6" name="Picture 3" descr="Network connection abstract against a white background">
            <a:extLst>
              <a:ext uri="{FF2B5EF4-FFF2-40B4-BE49-F238E27FC236}">
                <a16:creationId xmlns:a16="http://schemas.microsoft.com/office/drawing/2014/main" id="{05D909B0-B56C-8B3B-8FC7-684C6F24C681}"/>
              </a:ext>
            </a:extLst>
          </p:cNvPr>
          <p:cNvPicPr>
            <a:picLocks noChangeAspect="1"/>
          </p:cNvPicPr>
          <p:nvPr/>
        </p:nvPicPr>
        <p:blipFill rotWithShape="1">
          <a:blip r:embed="rId2"/>
          <a:srcRect r="26633" b="-1"/>
          <a:stretch/>
        </p:blipFill>
        <p:spPr>
          <a:xfrm>
            <a:off x="4654295" y="10"/>
            <a:ext cx="7537705" cy="6857990"/>
          </a:xfrm>
          <a:prstGeom prst="rect">
            <a:avLst/>
          </a:prstGeom>
        </p:spPr>
      </p:pic>
      <p:pic>
        <p:nvPicPr>
          <p:cNvPr id="7" name="Picture 7" descr="A picture containing text&#10;&#10;Description automatically generated">
            <a:extLst>
              <a:ext uri="{FF2B5EF4-FFF2-40B4-BE49-F238E27FC236}">
                <a16:creationId xmlns:a16="http://schemas.microsoft.com/office/drawing/2014/main" id="{53A58247-4ECA-DFFB-E9BA-B8722012DB0F}"/>
              </a:ext>
            </a:extLst>
          </p:cNvPr>
          <p:cNvPicPr>
            <a:picLocks noChangeAspect="1"/>
          </p:cNvPicPr>
          <p:nvPr/>
        </p:nvPicPr>
        <p:blipFill>
          <a:blip r:embed="rId3"/>
          <a:stretch>
            <a:fillRect/>
          </a:stretch>
        </p:blipFill>
        <p:spPr>
          <a:xfrm>
            <a:off x="1035693" y="3067592"/>
            <a:ext cx="2712816" cy="2034612"/>
          </a:xfrm>
          <a:prstGeom prst="roundRect">
            <a:avLst>
              <a:gd name="adj" fmla="val 16667"/>
            </a:avLst>
          </a:prstGeom>
          <a:ln>
            <a:solidFill>
              <a:schemeClr val="bg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Rectangle: Rounded Corners 7">
            <a:extLst>
              <a:ext uri="{FF2B5EF4-FFF2-40B4-BE49-F238E27FC236}">
                <a16:creationId xmlns:a16="http://schemas.microsoft.com/office/drawing/2014/main" id="{AD8F93F9-07C6-D5EB-D7BE-6889E8843097}"/>
              </a:ext>
            </a:extLst>
          </p:cNvPr>
          <p:cNvSpPr/>
          <p:nvPr/>
        </p:nvSpPr>
        <p:spPr>
          <a:xfrm>
            <a:off x="5063925" y="578735"/>
            <a:ext cx="6713315" cy="5700531"/>
          </a:xfrm>
          <a:prstGeom prst="roundRect">
            <a:avLst/>
          </a:prstGeom>
          <a:solidFill>
            <a:schemeClr val="bg1">
              <a:lumMod val="85000"/>
              <a:lumOff val="1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35431A8E-6F6C-3F69-BFC6-7DBC43558B57}"/>
              </a:ext>
            </a:extLst>
          </p:cNvPr>
          <p:cNvSpPr txBox="1"/>
          <p:nvPr/>
        </p:nvSpPr>
        <p:spPr>
          <a:xfrm>
            <a:off x="5478683" y="1012784"/>
            <a:ext cx="620210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Τα π</a:t>
            </a:r>
            <a:r>
              <a:rPr lang="en-US" dirty="0" err="1">
                <a:ea typeface="+mn-lt"/>
                <a:cs typeface="+mn-lt"/>
              </a:rPr>
              <a:t>ιο</a:t>
            </a:r>
            <a:r>
              <a:rPr lang="en-US" dirty="0">
                <a:ea typeface="+mn-lt"/>
                <a:cs typeface="+mn-lt"/>
              </a:rPr>
              <a:t> </a:t>
            </a:r>
            <a:r>
              <a:rPr lang="en-US" dirty="0" err="1">
                <a:ea typeface="+mn-lt"/>
                <a:cs typeface="+mn-lt"/>
              </a:rPr>
              <a:t>συχνά</a:t>
            </a:r>
            <a:r>
              <a:rPr lang="en-US" dirty="0">
                <a:ea typeface="+mn-lt"/>
                <a:cs typeface="+mn-lt"/>
              </a:rPr>
              <a:t> </a:t>
            </a:r>
            <a:r>
              <a:rPr lang="en-US" dirty="0" err="1">
                <a:ea typeface="+mn-lt"/>
                <a:cs typeface="+mn-lt"/>
              </a:rPr>
              <a:t>χρησιμο</a:t>
            </a:r>
            <a:r>
              <a:rPr lang="en-US" dirty="0">
                <a:ea typeface="+mn-lt"/>
                <a:cs typeface="+mn-lt"/>
              </a:rPr>
              <a:t>π</a:t>
            </a:r>
            <a:r>
              <a:rPr lang="en-US" dirty="0" err="1">
                <a:ea typeface="+mn-lt"/>
                <a:cs typeface="+mn-lt"/>
              </a:rPr>
              <a:t>οιούμεν</a:t>
            </a:r>
            <a:r>
              <a:rPr lang="en-US" dirty="0">
                <a:ea typeface="+mn-lt"/>
                <a:cs typeface="+mn-lt"/>
              </a:rPr>
              <a:t>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a:t>
            </a:r>
            <a:r>
              <a:rPr lang="en-US" dirty="0" err="1">
                <a:ea typeface="+mn-lt"/>
                <a:cs typeface="+mn-lt"/>
              </a:rPr>
              <a:t>είν</a:t>
            </a:r>
            <a:r>
              <a:rPr lang="en-US" dirty="0">
                <a:ea typeface="+mn-lt"/>
                <a:cs typeface="+mn-lt"/>
              </a:rPr>
              <a:t>αι τα α</a:t>
            </a:r>
            <a:r>
              <a:rPr lang="en-US" dirty="0" err="1">
                <a:ea typeface="+mn-lt"/>
                <a:cs typeface="+mn-lt"/>
              </a:rPr>
              <a:t>ρθρωτά</a:t>
            </a:r>
            <a:r>
              <a:rPr lang="en-US" dirty="0">
                <a:ea typeface="+mn-lt"/>
                <a:cs typeface="+mn-lt"/>
              </a:rPr>
              <a:t>, τα SCARA και τα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π</a:t>
            </a:r>
            <a:r>
              <a:rPr lang="en-US" dirty="0" err="1">
                <a:ea typeface="+mn-lt"/>
                <a:cs typeface="+mn-lt"/>
              </a:rPr>
              <a:t>ου</a:t>
            </a:r>
            <a:r>
              <a:rPr lang="en-US" dirty="0">
                <a:ea typeface="+mn-lt"/>
                <a:cs typeface="+mn-lt"/>
              </a:rPr>
              <a:t> </a:t>
            </a:r>
            <a:r>
              <a:rPr lang="en-US" dirty="0" err="1">
                <a:ea typeface="+mn-lt"/>
                <a:cs typeface="+mn-lt"/>
              </a:rPr>
              <a:t>χρησιμο</a:t>
            </a:r>
            <a:r>
              <a:rPr lang="en-US" dirty="0">
                <a:ea typeface="+mn-lt"/>
                <a:cs typeface="+mn-lt"/>
              </a:rPr>
              <a:t>π</a:t>
            </a:r>
            <a:r>
              <a:rPr lang="en-US" dirty="0" err="1">
                <a:ea typeface="+mn-lt"/>
                <a:cs typeface="+mn-lt"/>
              </a:rPr>
              <a:t>οιούν</a:t>
            </a:r>
            <a:r>
              <a:rPr lang="en-US" dirty="0">
                <a:ea typeface="+mn-lt"/>
                <a:cs typeface="+mn-lt"/>
              </a:rPr>
              <a:t> </a:t>
            </a:r>
            <a:r>
              <a:rPr lang="en-US" dirty="0" err="1">
                <a:ea typeface="+mn-lt"/>
                <a:cs typeface="+mn-lt"/>
              </a:rPr>
              <a:t>τις</a:t>
            </a:r>
            <a:r>
              <a:rPr lang="en-US" dirty="0">
                <a:ea typeface="+mn-lt"/>
                <a:cs typeface="+mn-lt"/>
              </a:rPr>
              <a:t> κα</a:t>
            </a:r>
            <a:r>
              <a:rPr lang="en-US" dirty="0" err="1">
                <a:ea typeface="+mn-lt"/>
                <a:cs typeface="+mn-lt"/>
              </a:rPr>
              <a:t>ρτεσι</a:t>
            </a:r>
            <a:r>
              <a:rPr lang="en-US" dirty="0">
                <a:ea typeface="+mn-lt"/>
                <a:cs typeface="+mn-lt"/>
              </a:rPr>
              <a:t>α</a:t>
            </a:r>
            <a:r>
              <a:rPr lang="en-US" dirty="0" err="1">
                <a:ea typeface="+mn-lt"/>
                <a:cs typeface="+mn-lt"/>
              </a:rPr>
              <a:t>νές</a:t>
            </a:r>
            <a:r>
              <a:rPr lang="en-US" dirty="0">
                <a:ea typeface="+mn-lt"/>
                <a:cs typeface="+mn-lt"/>
              </a:rPr>
              <a:t> </a:t>
            </a:r>
            <a:r>
              <a:rPr lang="en-US" dirty="0" err="1">
                <a:ea typeface="+mn-lt"/>
                <a:cs typeface="+mn-lt"/>
              </a:rPr>
              <a:t>συντετ</a:t>
            </a:r>
            <a:r>
              <a:rPr lang="en-US" dirty="0">
                <a:ea typeface="+mn-lt"/>
                <a:cs typeface="+mn-lt"/>
              </a:rPr>
              <a:t>α</a:t>
            </a:r>
            <a:r>
              <a:rPr lang="en-US" dirty="0" err="1">
                <a:ea typeface="+mn-lt"/>
                <a:cs typeface="+mn-lt"/>
              </a:rPr>
              <a:t>γμένες</a:t>
            </a:r>
            <a:r>
              <a:rPr lang="en-US" dirty="0">
                <a:ea typeface="+mn-lt"/>
                <a:cs typeface="+mn-lt"/>
              </a:rPr>
              <a:t>(</a:t>
            </a:r>
            <a:r>
              <a:rPr lang="en-US" dirty="0" err="1">
                <a:ea typeface="+mn-lt"/>
                <a:cs typeface="+mn-lt"/>
              </a:rPr>
              <a:t>γνωστά</a:t>
            </a:r>
            <a:r>
              <a:rPr lang="en-US" dirty="0">
                <a:ea typeface="+mn-lt"/>
                <a:cs typeface="+mn-lt"/>
              </a:rPr>
              <a:t> και </a:t>
            </a:r>
            <a:r>
              <a:rPr lang="en-US" dirty="0" err="1">
                <a:ea typeface="+mn-lt"/>
                <a:cs typeface="+mn-lt"/>
              </a:rPr>
              <a:t>ως</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π</a:t>
            </a:r>
            <a:r>
              <a:rPr lang="en-US" dirty="0" err="1">
                <a:ea typeface="+mn-lt"/>
                <a:cs typeface="+mn-lt"/>
              </a:rPr>
              <a:t>ίν</a:t>
            </a:r>
            <a:r>
              <a:rPr lang="en-US" dirty="0">
                <a:ea typeface="+mn-lt"/>
                <a:cs typeface="+mn-lt"/>
              </a:rPr>
              <a:t>ακα ή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Χ Υ Ζ). </a:t>
            </a:r>
            <a:r>
              <a:rPr lang="en-US" dirty="0" err="1">
                <a:ea typeface="+mn-lt"/>
                <a:cs typeface="+mn-lt"/>
              </a:rPr>
              <a:t>Στο</a:t>
            </a:r>
            <a:r>
              <a:rPr lang="en-US" dirty="0">
                <a:ea typeface="+mn-lt"/>
                <a:cs typeface="+mn-lt"/>
              </a:rPr>
              <a:t> πλα</a:t>
            </a:r>
            <a:r>
              <a:rPr lang="en-US" dirty="0" err="1">
                <a:ea typeface="+mn-lt"/>
                <a:cs typeface="+mn-lt"/>
              </a:rPr>
              <a:t>ίσιο</a:t>
            </a:r>
            <a:r>
              <a:rPr lang="en-US" dirty="0">
                <a:ea typeface="+mn-lt"/>
                <a:cs typeface="+mn-lt"/>
              </a:rPr>
              <a:t> </a:t>
            </a:r>
            <a:r>
              <a:rPr lang="en-US" dirty="0" err="1">
                <a:ea typeface="+mn-lt"/>
                <a:cs typeface="+mn-lt"/>
              </a:rPr>
              <a:t>της</a:t>
            </a:r>
            <a:r>
              <a:rPr lang="en-US" dirty="0">
                <a:ea typeface="+mn-lt"/>
                <a:cs typeface="+mn-lt"/>
              </a:rPr>
              <a:t> </a:t>
            </a:r>
            <a:r>
              <a:rPr lang="en-US" dirty="0" err="1">
                <a:ea typeface="+mn-lt"/>
                <a:cs typeface="+mn-lt"/>
              </a:rPr>
              <a:t>γενικής</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οτικής</a:t>
            </a:r>
            <a:r>
              <a:rPr lang="en-US" dirty="0">
                <a:ea typeface="+mn-lt"/>
                <a:cs typeface="+mn-lt"/>
              </a:rPr>
              <a:t>, τα π</a:t>
            </a:r>
            <a:r>
              <a:rPr lang="en-US" dirty="0" err="1">
                <a:ea typeface="+mn-lt"/>
                <a:cs typeface="+mn-lt"/>
              </a:rPr>
              <a:t>ερισσότερ</a:t>
            </a:r>
            <a:r>
              <a:rPr lang="en-US" dirty="0">
                <a:ea typeface="+mn-lt"/>
                <a:cs typeface="+mn-lt"/>
              </a:rPr>
              <a:t>α </a:t>
            </a:r>
            <a:r>
              <a:rPr lang="en-US" dirty="0" err="1">
                <a:ea typeface="+mn-lt"/>
                <a:cs typeface="+mn-lt"/>
              </a:rPr>
              <a:t>είδη</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a:t>
            </a:r>
            <a:r>
              <a:rPr lang="en-US" dirty="0" err="1">
                <a:ea typeface="+mn-lt"/>
                <a:cs typeface="+mn-lt"/>
              </a:rPr>
              <a:t>εμ</a:t>
            </a:r>
            <a:r>
              <a:rPr lang="en-US" dirty="0">
                <a:ea typeface="+mn-lt"/>
                <a:cs typeface="+mn-lt"/>
              </a:rPr>
              <a:t>πίπ</a:t>
            </a:r>
            <a:r>
              <a:rPr lang="en-US" dirty="0" err="1">
                <a:ea typeface="+mn-lt"/>
                <a:cs typeface="+mn-lt"/>
              </a:rPr>
              <a:t>τουν</a:t>
            </a:r>
            <a:r>
              <a:rPr lang="en-US" dirty="0">
                <a:ea typeface="+mn-lt"/>
                <a:cs typeface="+mn-lt"/>
              </a:rPr>
              <a:t> </a:t>
            </a:r>
            <a:r>
              <a:rPr lang="en-US" dirty="0" err="1">
                <a:ea typeface="+mn-lt"/>
                <a:cs typeface="+mn-lt"/>
              </a:rPr>
              <a:t>στην</a:t>
            </a:r>
            <a:r>
              <a:rPr lang="en-US" dirty="0">
                <a:ea typeface="+mn-lt"/>
                <a:cs typeface="+mn-lt"/>
              </a:rPr>
              <a:t> κα</a:t>
            </a:r>
            <a:r>
              <a:rPr lang="en-US" dirty="0" err="1">
                <a:ea typeface="+mn-lt"/>
                <a:cs typeface="+mn-lt"/>
              </a:rPr>
              <a:t>τηγορί</a:t>
            </a:r>
            <a:r>
              <a:rPr lang="en-US" dirty="0">
                <a:ea typeface="+mn-lt"/>
                <a:cs typeface="+mn-lt"/>
              </a:rPr>
              <a:t>α </a:t>
            </a:r>
            <a:r>
              <a:rPr lang="en-US" dirty="0" err="1">
                <a:ea typeface="+mn-lt"/>
                <a:cs typeface="+mn-lt"/>
              </a:rPr>
              <a:t>των</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οτικών</a:t>
            </a:r>
            <a:r>
              <a:rPr lang="en-US" dirty="0">
                <a:ea typeface="+mn-lt"/>
                <a:cs typeface="+mn-lt"/>
              </a:rPr>
              <a:t> βρα</a:t>
            </a:r>
            <a:r>
              <a:rPr lang="en-US" dirty="0" err="1">
                <a:ea typeface="+mn-lt"/>
                <a:cs typeface="+mn-lt"/>
              </a:rPr>
              <a:t>χιόνων</a:t>
            </a:r>
            <a:r>
              <a:rPr lang="en-US" dirty="0">
                <a:ea typeface="+mn-lt"/>
                <a:cs typeface="+mn-lt"/>
              </a:rPr>
              <a:t>, </a:t>
            </a:r>
            <a:r>
              <a:rPr lang="en-US" dirty="0" err="1">
                <a:ea typeface="+mn-lt"/>
                <a:cs typeface="+mn-lt"/>
              </a:rPr>
              <a:t>συνυφ</a:t>
            </a:r>
            <a:r>
              <a:rPr lang="en-US" dirty="0">
                <a:ea typeface="+mn-lt"/>
                <a:cs typeface="+mn-lt"/>
              </a:rPr>
              <a:t>α</a:t>
            </a:r>
            <a:r>
              <a:rPr lang="en-US" dirty="0" err="1">
                <a:ea typeface="+mn-lt"/>
                <a:cs typeface="+mn-lt"/>
              </a:rPr>
              <a:t>σμένο</a:t>
            </a:r>
            <a:r>
              <a:rPr lang="en-US" dirty="0">
                <a:ea typeface="+mn-lt"/>
                <a:cs typeface="+mn-lt"/>
              </a:rPr>
              <a:t> </a:t>
            </a:r>
            <a:r>
              <a:rPr lang="en-US" dirty="0" err="1">
                <a:ea typeface="+mn-lt"/>
                <a:cs typeface="+mn-lt"/>
              </a:rPr>
              <a:t>με</a:t>
            </a:r>
            <a:r>
              <a:rPr lang="en-US" dirty="0">
                <a:ea typeface="+mn-lt"/>
                <a:cs typeface="+mn-lt"/>
              </a:rPr>
              <a:t> </a:t>
            </a:r>
            <a:r>
              <a:rPr lang="en-US" dirty="0" err="1">
                <a:ea typeface="+mn-lt"/>
                <a:cs typeface="+mn-lt"/>
              </a:rPr>
              <a:t>τη</a:t>
            </a:r>
            <a:r>
              <a:rPr lang="en-US" dirty="0">
                <a:ea typeface="+mn-lt"/>
                <a:cs typeface="+mn-lt"/>
              </a:rPr>
              <a:t> </a:t>
            </a:r>
            <a:r>
              <a:rPr lang="en-US" dirty="0" err="1">
                <a:ea typeface="+mn-lt"/>
                <a:cs typeface="+mn-lt"/>
              </a:rPr>
              <a:t>χρήση</a:t>
            </a:r>
            <a:r>
              <a:rPr lang="en-US" dirty="0">
                <a:ea typeface="+mn-lt"/>
                <a:cs typeface="+mn-lt"/>
              </a:rPr>
              <a:t> </a:t>
            </a:r>
            <a:r>
              <a:rPr lang="en-US" dirty="0" err="1">
                <a:ea typeface="+mn-lt"/>
                <a:cs typeface="+mn-lt"/>
              </a:rPr>
              <a:t>της</a:t>
            </a:r>
            <a:r>
              <a:rPr lang="en-US" dirty="0">
                <a:ea typeface="+mn-lt"/>
                <a:cs typeface="+mn-lt"/>
              </a:rPr>
              <a:t> </a:t>
            </a:r>
            <a:r>
              <a:rPr lang="en-US" dirty="0" err="1">
                <a:ea typeface="+mn-lt"/>
                <a:cs typeface="+mn-lt"/>
              </a:rPr>
              <a:t>λέξης</a:t>
            </a:r>
            <a:r>
              <a:rPr lang="en-US" dirty="0">
                <a:ea typeface="+mn-lt"/>
                <a:cs typeface="+mn-lt"/>
              </a:rPr>
              <a:t> βρα</a:t>
            </a:r>
            <a:r>
              <a:rPr lang="en-US" dirty="0" err="1">
                <a:ea typeface="+mn-lt"/>
                <a:cs typeface="+mn-lt"/>
              </a:rPr>
              <a:t>χίον</a:t>
            </a:r>
            <a:r>
              <a:rPr lang="en-US" dirty="0">
                <a:ea typeface="+mn-lt"/>
                <a:cs typeface="+mn-lt"/>
              </a:rPr>
              <a:t>ας </a:t>
            </a:r>
            <a:r>
              <a:rPr lang="en-US" dirty="0" err="1">
                <a:ea typeface="+mn-lt"/>
                <a:cs typeface="+mn-lt"/>
              </a:rPr>
              <a:t>στο</a:t>
            </a:r>
            <a:r>
              <a:rPr lang="en-US" dirty="0">
                <a:ea typeface="+mn-lt"/>
                <a:cs typeface="+mn-lt"/>
              </a:rPr>
              <a:t> π</a:t>
            </a:r>
            <a:r>
              <a:rPr lang="en-US" dirty="0" err="1">
                <a:ea typeface="+mn-lt"/>
                <a:cs typeface="+mn-lt"/>
              </a:rPr>
              <a:t>ρο</a:t>
            </a:r>
            <a:r>
              <a:rPr lang="en-US" dirty="0">
                <a:ea typeface="+mn-lt"/>
                <a:cs typeface="+mn-lt"/>
              </a:rPr>
              <a:t>ανα</a:t>
            </a:r>
            <a:r>
              <a:rPr lang="en-US" dirty="0" err="1">
                <a:ea typeface="+mn-lt"/>
                <a:cs typeface="+mn-lt"/>
              </a:rPr>
              <a:t>φερθέν</a:t>
            </a:r>
            <a:r>
              <a:rPr lang="en-US" dirty="0">
                <a:ea typeface="+mn-lt"/>
                <a:cs typeface="+mn-lt"/>
              </a:rPr>
              <a:t> π</a:t>
            </a:r>
            <a:r>
              <a:rPr lang="en-US" dirty="0" err="1">
                <a:ea typeface="+mn-lt"/>
                <a:cs typeface="+mn-lt"/>
              </a:rPr>
              <a:t>ρότυ</a:t>
            </a:r>
            <a:r>
              <a:rPr lang="en-US" dirty="0">
                <a:ea typeface="+mn-lt"/>
                <a:cs typeface="+mn-lt"/>
              </a:rPr>
              <a:t>πο (ISO). Τα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a:t>
            </a:r>
            <a:r>
              <a:rPr lang="en-US" dirty="0" err="1">
                <a:ea typeface="+mn-lt"/>
                <a:cs typeface="+mn-lt"/>
              </a:rPr>
              <a:t>εμφ</a:t>
            </a:r>
            <a:r>
              <a:rPr lang="en-US" dirty="0">
                <a:ea typeface="+mn-lt"/>
                <a:cs typeface="+mn-lt"/>
              </a:rPr>
              <a:t>α</a:t>
            </a:r>
            <a:r>
              <a:rPr lang="en-US" dirty="0" err="1">
                <a:ea typeface="+mn-lt"/>
                <a:cs typeface="+mn-lt"/>
              </a:rPr>
              <a:t>νίζουν</a:t>
            </a:r>
            <a:r>
              <a:rPr lang="en-US" dirty="0">
                <a:ea typeface="+mn-lt"/>
                <a:cs typeface="+mn-lt"/>
              </a:rPr>
              <a:t> </a:t>
            </a:r>
            <a:r>
              <a:rPr lang="en-US" dirty="0" err="1">
                <a:ea typeface="+mn-lt"/>
                <a:cs typeface="+mn-lt"/>
              </a:rPr>
              <a:t>δι</a:t>
            </a:r>
            <a:r>
              <a:rPr lang="en-US" dirty="0">
                <a:ea typeface="+mn-lt"/>
                <a:cs typeface="+mn-lt"/>
              </a:rPr>
              <a:t>α</a:t>
            </a:r>
            <a:r>
              <a:rPr lang="en-US" dirty="0" err="1">
                <a:ea typeface="+mn-lt"/>
                <a:cs typeface="+mn-lt"/>
              </a:rPr>
              <a:t>φορετικό</a:t>
            </a:r>
            <a:r>
              <a:rPr lang="en-US" dirty="0">
                <a:ea typeface="+mn-lt"/>
                <a:cs typeface="+mn-lt"/>
              </a:rPr>
              <a:t> βα</a:t>
            </a:r>
            <a:r>
              <a:rPr lang="en-US" dirty="0" err="1">
                <a:ea typeface="+mn-lt"/>
                <a:cs typeface="+mn-lt"/>
              </a:rPr>
              <a:t>θμό</a:t>
            </a:r>
            <a:r>
              <a:rPr lang="en-US" dirty="0">
                <a:ea typeface="+mn-lt"/>
                <a:cs typeface="+mn-lt"/>
              </a:rPr>
              <a:t> α</a:t>
            </a:r>
            <a:r>
              <a:rPr lang="en-US" dirty="0" err="1">
                <a:ea typeface="+mn-lt"/>
                <a:cs typeface="+mn-lt"/>
              </a:rPr>
              <a:t>υτονομί</a:t>
            </a:r>
            <a:r>
              <a:rPr lang="en-US" dirty="0">
                <a:ea typeface="+mn-lt"/>
                <a:cs typeface="+mn-lt"/>
              </a:rPr>
              <a:t>ας:</a:t>
            </a:r>
            <a:endParaRPr lang="en-US"/>
          </a:p>
          <a:p>
            <a:pPr marL="285750" indent="-285750">
              <a:buFont typeface="Arial"/>
              <a:buChar char="•"/>
            </a:pPr>
            <a:r>
              <a:rPr lang="en-US" err="1">
                <a:ea typeface="+mn-lt"/>
                <a:cs typeface="+mn-lt"/>
              </a:rPr>
              <a:t>Μερικά</a:t>
            </a:r>
            <a:r>
              <a:rPr lang="en-US" dirty="0">
                <a:ea typeface="+mn-lt"/>
                <a:cs typeface="+mn-lt"/>
              </a:rPr>
              <a:t> </a:t>
            </a:r>
            <a:r>
              <a:rPr lang="en-US" err="1">
                <a:ea typeface="+mn-lt"/>
                <a:cs typeface="+mn-lt"/>
              </a:rPr>
              <a:t>ρομ</a:t>
            </a:r>
            <a:r>
              <a:rPr lang="en-US" dirty="0">
                <a:ea typeface="+mn-lt"/>
                <a:cs typeface="+mn-lt"/>
              </a:rPr>
              <a:t>π</a:t>
            </a:r>
            <a:r>
              <a:rPr lang="en-US" err="1">
                <a:ea typeface="+mn-lt"/>
                <a:cs typeface="+mn-lt"/>
              </a:rPr>
              <a:t>ότ</a:t>
            </a:r>
            <a:r>
              <a:rPr lang="en-US" dirty="0">
                <a:ea typeface="+mn-lt"/>
                <a:cs typeface="+mn-lt"/>
              </a:rPr>
              <a:t> π</a:t>
            </a:r>
            <a:r>
              <a:rPr lang="en-US" err="1">
                <a:ea typeface="+mn-lt"/>
                <a:cs typeface="+mn-lt"/>
              </a:rPr>
              <a:t>ρογρ</a:t>
            </a:r>
            <a:r>
              <a:rPr lang="en-US" dirty="0">
                <a:ea typeface="+mn-lt"/>
                <a:cs typeface="+mn-lt"/>
              </a:rPr>
              <a:t>α</a:t>
            </a:r>
            <a:r>
              <a:rPr lang="en-US" err="1">
                <a:ea typeface="+mn-lt"/>
                <a:cs typeface="+mn-lt"/>
              </a:rPr>
              <a:t>μμ</a:t>
            </a:r>
            <a:r>
              <a:rPr lang="en-US" dirty="0">
                <a:ea typeface="+mn-lt"/>
                <a:cs typeface="+mn-lt"/>
              </a:rPr>
              <a:t>α</a:t>
            </a:r>
            <a:r>
              <a:rPr lang="en-US" err="1">
                <a:ea typeface="+mn-lt"/>
                <a:cs typeface="+mn-lt"/>
              </a:rPr>
              <a:t>τίζοντ</a:t>
            </a:r>
            <a:r>
              <a:rPr lang="en-US" dirty="0">
                <a:ea typeface="+mn-lt"/>
                <a:cs typeface="+mn-lt"/>
              </a:rPr>
              <a:t>αι </a:t>
            </a:r>
            <a:r>
              <a:rPr lang="en-US" err="1">
                <a:ea typeface="+mn-lt"/>
                <a:cs typeface="+mn-lt"/>
              </a:rPr>
              <a:t>γι</a:t>
            </a:r>
            <a:r>
              <a:rPr lang="en-US" dirty="0">
                <a:ea typeface="+mn-lt"/>
                <a:cs typeface="+mn-lt"/>
              </a:rPr>
              <a:t>α </a:t>
            </a:r>
            <a:r>
              <a:rPr lang="en-US" err="1">
                <a:ea typeface="+mn-lt"/>
                <a:cs typeface="+mn-lt"/>
              </a:rPr>
              <a:t>την</a:t>
            </a:r>
            <a:r>
              <a:rPr lang="en-US" dirty="0">
                <a:ea typeface="+mn-lt"/>
                <a:cs typeface="+mn-lt"/>
              </a:rPr>
              <a:t> π</a:t>
            </a:r>
            <a:r>
              <a:rPr lang="en-US" err="1">
                <a:ea typeface="+mn-lt"/>
                <a:cs typeface="+mn-lt"/>
              </a:rPr>
              <a:t>ιστή</a:t>
            </a:r>
            <a:r>
              <a:rPr lang="en-US" dirty="0">
                <a:ea typeface="+mn-lt"/>
                <a:cs typeface="+mn-lt"/>
              </a:rPr>
              <a:t> </a:t>
            </a:r>
            <a:r>
              <a:rPr lang="en-US" err="1">
                <a:ea typeface="+mn-lt"/>
                <a:cs typeface="+mn-lt"/>
              </a:rPr>
              <a:t>εκτέλεση</a:t>
            </a:r>
            <a:r>
              <a:rPr lang="en-US" dirty="0">
                <a:ea typeface="+mn-lt"/>
                <a:cs typeface="+mn-lt"/>
              </a:rPr>
              <a:t> </a:t>
            </a:r>
            <a:r>
              <a:rPr lang="en-US" err="1">
                <a:ea typeface="+mn-lt"/>
                <a:cs typeface="+mn-lt"/>
              </a:rPr>
              <a:t>συγκεκριμένων</a:t>
            </a:r>
            <a:r>
              <a:rPr lang="en-US" dirty="0">
                <a:ea typeface="+mn-lt"/>
                <a:cs typeface="+mn-lt"/>
              </a:rPr>
              <a:t> </a:t>
            </a:r>
            <a:r>
              <a:rPr lang="en-US" err="1">
                <a:ea typeface="+mn-lt"/>
                <a:cs typeface="+mn-lt"/>
              </a:rPr>
              <a:t>ενεργειών</a:t>
            </a:r>
            <a:r>
              <a:rPr lang="en-US" dirty="0">
                <a:ea typeface="+mn-lt"/>
                <a:cs typeface="+mn-lt"/>
              </a:rPr>
              <a:t> ξα</a:t>
            </a:r>
            <a:r>
              <a:rPr lang="en-US" err="1">
                <a:ea typeface="+mn-lt"/>
                <a:cs typeface="+mn-lt"/>
              </a:rPr>
              <a:t>νά</a:t>
            </a:r>
            <a:r>
              <a:rPr lang="en-US" dirty="0">
                <a:ea typeface="+mn-lt"/>
                <a:cs typeface="+mn-lt"/>
              </a:rPr>
              <a:t> και ξα</a:t>
            </a:r>
            <a:r>
              <a:rPr lang="en-US" err="1">
                <a:ea typeface="+mn-lt"/>
                <a:cs typeface="+mn-lt"/>
              </a:rPr>
              <a:t>νά</a:t>
            </a:r>
            <a:r>
              <a:rPr lang="en-US" dirty="0">
                <a:ea typeface="+mn-lt"/>
                <a:cs typeface="+mn-lt"/>
              </a:rPr>
              <a:t> (επαναλαμβα</a:t>
            </a:r>
            <a:r>
              <a:rPr lang="en-US" err="1">
                <a:ea typeface="+mn-lt"/>
                <a:cs typeface="+mn-lt"/>
              </a:rPr>
              <a:t>νόμενες</a:t>
            </a:r>
            <a:r>
              <a:rPr lang="en-US" dirty="0">
                <a:ea typeface="+mn-lt"/>
                <a:cs typeface="+mn-lt"/>
              </a:rPr>
              <a:t> π</a:t>
            </a:r>
            <a:r>
              <a:rPr lang="en-US" err="1">
                <a:ea typeface="+mn-lt"/>
                <a:cs typeface="+mn-lt"/>
              </a:rPr>
              <a:t>ράξεις</a:t>
            </a:r>
            <a:r>
              <a:rPr lang="en-US" dirty="0">
                <a:ea typeface="+mn-lt"/>
                <a:cs typeface="+mn-lt"/>
              </a:rPr>
              <a:t>) </a:t>
            </a:r>
            <a:r>
              <a:rPr lang="en-US" err="1">
                <a:ea typeface="+mn-lt"/>
                <a:cs typeface="+mn-lt"/>
              </a:rPr>
              <a:t>χωρίς</a:t>
            </a:r>
            <a:r>
              <a:rPr lang="en-US" dirty="0">
                <a:ea typeface="+mn-lt"/>
                <a:cs typeface="+mn-lt"/>
              </a:rPr>
              <a:t> </a:t>
            </a:r>
            <a:r>
              <a:rPr lang="en-US" err="1">
                <a:ea typeface="+mn-lt"/>
                <a:cs typeface="+mn-lt"/>
              </a:rPr>
              <a:t>μετ</a:t>
            </a:r>
            <a:r>
              <a:rPr lang="en-US" dirty="0">
                <a:ea typeface="+mn-lt"/>
                <a:cs typeface="+mn-lt"/>
              </a:rPr>
              <a:t>αβ</a:t>
            </a:r>
            <a:r>
              <a:rPr lang="en-US" err="1">
                <a:ea typeface="+mn-lt"/>
                <a:cs typeface="+mn-lt"/>
              </a:rPr>
              <a:t>ολές</a:t>
            </a:r>
            <a:r>
              <a:rPr lang="en-US" dirty="0">
                <a:ea typeface="+mn-lt"/>
                <a:cs typeface="+mn-lt"/>
              </a:rPr>
              <a:t> και </a:t>
            </a:r>
            <a:r>
              <a:rPr lang="en-US" err="1">
                <a:ea typeface="+mn-lt"/>
                <a:cs typeface="+mn-lt"/>
              </a:rPr>
              <a:t>με</a:t>
            </a:r>
            <a:r>
              <a:rPr lang="en-US" dirty="0">
                <a:ea typeface="+mn-lt"/>
                <a:cs typeface="+mn-lt"/>
              </a:rPr>
              <a:t> </a:t>
            </a:r>
            <a:r>
              <a:rPr lang="en-US" err="1">
                <a:ea typeface="+mn-lt"/>
                <a:cs typeface="+mn-lt"/>
              </a:rPr>
              <a:t>υψηλό</a:t>
            </a:r>
            <a:r>
              <a:rPr lang="en-US" dirty="0">
                <a:ea typeface="+mn-lt"/>
                <a:cs typeface="+mn-lt"/>
              </a:rPr>
              <a:t> βα</a:t>
            </a:r>
            <a:r>
              <a:rPr lang="en-US" err="1">
                <a:ea typeface="+mn-lt"/>
                <a:cs typeface="+mn-lt"/>
              </a:rPr>
              <a:t>θμό</a:t>
            </a:r>
            <a:r>
              <a:rPr lang="en-US" dirty="0">
                <a:ea typeface="+mn-lt"/>
                <a:cs typeface="+mn-lt"/>
              </a:rPr>
              <a:t> α</a:t>
            </a:r>
            <a:r>
              <a:rPr lang="en-US" err="1">
                <a:ea typeface="+mn-lt"/>
                <a:cs typeface="+mn-lt"/>
              </a:rPr>
              <a:t>κρί</a:t>
            </a:r>
            <a:r>
              <a:rPr lang="en-US" dirty="0">
                <a:ea typeface="+mn-lt"/>
                <a:cs typeface="+mn-lt"/>
              </a:rPr>
              <a:t>β</a:t>
            </a:r>
            <a:r>
              <a:rPr lang="en-US" err="1">
                <a:ea typeface="+mn-lt"/>
                <a:cs typeface="+mn-lt"/>
              </a:rPr>
              <a:t>ει</a:t>
            </a:r>
            <a:r>
              <a:rPr lang="en-US" dirty="0">
                <a:ea typeface="+mn-lt"/>
                <a:cs typeface="+mn-lt"/>
              </a:rPr>
              <a:t>ας. </a:t>
            </a:r>
            <a:r>
              <a:rPr lang="en-US" err="1">
                <a:ea typeface="+mn-lt"/>
                <a:cs typeface="+mn-lt"/>
              </a:rPr>
              <a:t>Οι</a:t>
            </a:r>
            <a:r>
              <a:rPr lang="en-US" dirty="0">
                <a:ea typeface="+mn-lt"/>
                <a:cs typeface="+mn-lt"/>
              </a:rPr>
              <a:t> </a:t>
            </a:r>
            <a:r>
              <a:rPr lang="en-US" err="1">
                <a:ea typeface="+mn-lt"/>
                <a:cs typeface="+mn-lt"/>
              </a:rPr>
              <a:t>δράσεις</a:t>
            </a:r>
            <a:r>
              <a:rPr lang="en-US" dirty="0">
                <a:ea typeface="+mn-lt"/>
                <a:cs typeface="+mn-lt"/>
              </a:rPr>
              <a:t> α</a:t>
            </a:r>
            <a:r>
              <a:rPr lang="en-US" err="1">
                <a:ea typeface="+mn-lt"/>
                <a:cs typeface="+mn-lt"/>
              </a:rPr>
              <a:t>υτές</a:t>
            </a:r>
            <a:r>
              <a:rPr lang="en-US" dirty="0">
                <a:ea typeface="+mn-lt"/>
                <a:cs typeface="+mn-lt"/>
              </a:rPr>
              <a:t> κα</a:t>
            </a:r>
            <a:r>
              <a:rPr lang="en-US" err="1">
                <a:ea typeface="+mn-lt"/>
                <a:cs typeface="+mn-lt"/>
              </a:rPr>
              <a:t>θορίζοντ</a:t>
            </a:r>
            <a:r>
              <a:rPr lang="en-US" dirty="0">
                <a:ea typeface="+mn-lt"/>
                <a:cs typeface="+mn-lt"/>
              </a:rPr>
              <a:t>αι από π</a:t>
            </a:r>
            <a:r>
              <a:rPr lang="en-US" err="1">
                <a:ea typeface="+mn-lt"/>
                <a:cs typeface="+mn-lt"/>
              </a:rPr>
              <a:t>ρογρ</a:t>
            </a:r>
            <a:r>
              <a:rPr lang="en-US" dirty="0">
                <a:ea typeface="+mn-lt"/>
                <a:cs typeface="+mn-lt"/>
              </a:rPr>
              <a:t>α</a:t>
            </a:r>
            <a:r>
              <a:rPr lang="en-US" err="1">
                <a:ea typeface="+mn-lt"/>
                <a:cs typeface="+mn-lt"/>
              </a:rPr>
              <a:t>μμ</a:t>
            </a:r>
            <a:r>
              <a:rPr lang="en-US" dirty="0">
                <a:ea typeface="+mn-lt"/>
                <a:cs typeface="+mn-lt"/>
              </a:rPr>
              <a:t>α</a:t>
            </a:r>
            <a:r>
              <a:rPr lang="en-US" err="1">
                <a:ea typeface="+mn-lt"/>
                <a:cs typeface="+mn-lt"/>
              </a:rPr>
              <a:t>τισμένες</a:t>
            </a:r>
            <a:r>
              <a:rPr lang="en-US" dirty="0">
                <a:ea typeface="+mn-lt"/>
                <a:cs typeface="+mn-lt"/>
              </a:rPr>
              <a:t> </a:t>
            </a:r>
            <a:r>
              <a:rPr lang="en-US" err="1">
                <a:ea typeface="+mn-lt"/>
                <a:cs typeface="+mn-lt"/>
              </a:rPr>
              <a:t>ρουτίνες</a:t>
            </a:r>
            <a:r>
              <a:rPr lang="en-US" dirty="0">
                <a:ea typeface="+mn-lt"/>
                <a:cs typeface="+mn-lt"/>
              </a:rPr>
              <a:t> π</a:t>
            </a:r>
            <a:r>
              <a:rPr lang="en-US" err="1">
                <a:ea typeface="+mn-lt"/>
                <a:cs typeface="+mn-lt"/>
              </a:rPr>
              <a:t>ου</a:t>
            </a:r>
            <a:r>
              <a:rPr lang="en-US" dirty="0">
                <a:ea typeface="+mn-lt"/>
                <a:cs typeface="+mn-lt"/>
              </a:rPr>
              <a:t> κα</a:t>
            </a:r>
            <a:r>
              <a:rPr lang="en-US" err="1">
                <a:ea typeface="+mn-lt"/>
                <a:cs typeface="+mn-lt"/>
              </a:rPr>
              <a:t>θορίζουν</a:t>
            </a:r>
            <a:r>
              <a:rPr lang="en-US" dirty="0">
                <a:ea typeface="+mn-lt"/>
                <a:cs typeface="+mn-lt"/>
              </a:rPr>
              <a:t> </a:t>
            </a:r>
            <a:r>
              <a:rPr lang="en-US" err="1">
                <a:ea typeface="+mn-lt"/>
                <a:cs typeface="+mn-lt"/>
              </a:rPr>
              <a:t>την</a:t>
            </a:r>
            <a:r>
              <a:rPr lang="en-US" dirty="0">
                <a:ea typeface="+mn-lt"/>
                <a:cs typeface="+mn-lt"/>
              </a:rPr>
              <a:t> κα</a:t>
            </a:r>
            <a:r>
              <a:rPr lang="en-US" err="1">
                <a:ea typeface="+mn-lt"/>
                <a:cs typeface="+mn-lt"/>
              </a:rPr>
              <a:t>τεύθυνση</a:t>
            </a:r>
            <a:r>
              <a:rPr lang="en-US" dirty="0">
                <a:ea typeface="+mn-lt"/>
                <a:cs typeface="+mn-lt"/>
              </a:rPr>
              <a:t>, </a:t>
            </a:r>
            <a:r>
              <a:rPr lang="en-US" err="1">
                <a:ea typeface="+mn-lt"/>
                <a:cs typeface="+mn-lt"/>
              </a:rPr>
              <a:t>την</a:t>
            </a:r>
            <a:r>
              <a:rPr lang="en-US" dirty="0">
                <a:ea typeface="+mn-lt"/>
                <a:cs typeface="+mn-lt"/>
              </a:rPr>
              <a:t> επ</a:t>
            </a:r>
            <a:r>
              <a:rPr lang="en-US" err="1">
                <a:ea typeface="+mn-lt"/>
                <a:cs typeface="+mn-lt"/>
              </a:rPr>
              <a:t>ιτάχυνση</a:t>
            </a:r>
            <a:r>
              <a:rPr lang="en-US" dirty="0">
                <a:ea typeface="+mn-lt"/>
                <a:cs typeface="+mn-lt"/>
              </a:rPr>
              <a:t>, </a:t>
            </a:r>
            <a:r>
              <a:rPr lang="en-US" err="1">
                <a:ea typeface="+mn-lt"/>
                <a:cs typeface="+mn-lt"/>
              </a:rPr>
              <a:t>την</a:t>
            </a:r>
            <a:r>
              <a:rPr lang="en-US" dirty="0">
                <a:ea typeface="+mn-lt"/>
                <a:cs typeface="+mn-lt"/>
              </a:rPr>
              <a:t> τα</a:t>
            </a:r>
            <a:r>
              <a:rPr lang="en-US" err="1">
                <a:ea typeface="+mn-lt"/>
                <a:cs typeface="+mn-lt"/>
              </a:rPr>
              <a:t>χύτητ</a:t>
            </a:r>
            <a:r>
              <a:rPr lang="en-US" dirty="0">
                <a:ea typeface="+mn-lt"/>
                <a:cs typeface="+mn-lt"/>
              </a:rPr>
              <a:t>α, </a:t>
            </a:r>
            <a:r>
              <a:rPr lang="en-US" err="1">
                <a:ea typeface="+mn-lt"/>
                <a:cs typeface="+mn-lt"/>
              </a:rPr>
              <a:t>την</a:t>
            </a:r>
            <a:r>
              <a:rPr lang="en-US" dirty="0">
                <a:ea typeface="+mn-lt"/>
                <a:cs typeface="+mn-lt"/>
              </a:rPr>
              <a:t> επιβ</a:t>
            </a:r>
            <a:r>
              <a:rPr lang="en-US" err="1">
                <a:ea typeface="+mn-lt"/>
                <a:cs typeface="+mn-lt"/>
              </a:rPr>
              <a:t>ράδυνση</a:t>
            </a:r>
            <a:r>
              <a:rPr lang="en-US" dirty="0">
                <a:ea typeface="+mn-lt"/>
                <a:cs typeface="+mn-lt"/>
              </a:rPr>
              <a:t>, και </a:t>
            </a:r>
            <a:r>
              <a:rPr lang="en-US" err="1">
                <a:ea typeface="+mn-lt"/>
                <a:cs typeface="+mn-lt"/>
              </a:rPr>
              <a:t>την</a:t>
            </a:r>
            <a:r>
              <a:rPr lang="en-US" dirty="0">
                <a:ea typeface="+mn-lt"/>
                <a:cs typeface="+mn-lt"/>
              </a:rPr>
              <a:t> απ</a:t>
            </a:r>
            <a:r>
              <a:rPr lang="en-US" err="1">
                <a:ea typeface="+mn-lt"/>
                <a:cs typeface="+mn-lt"/>
              </a:rPr>
              <a:t>όστ</a:t>
            </a:r>
            <a:r>
              <a:rPr lang="en-US" dirty="0">
                <a:ea typeface="+mn-lt"/>
                <a:cs typeface="+mn-lt"/>
              </a:rPr>
              <a:t>α</a:t>
            </a:r>
            <a:r>
              <a:rPr lang="en-US" err="1">
                <a:ea typeface="+mn-lt"/>
                <a:cs typeface="+mn-lt"/>
              </a:rPr>
              <a:t>ση</a:t>
            </a:r>
            <a:r>
              <a:rPr lang="en-US" dirty="0">
                <a:ea typeface="+mn-lt"/>
                <a:cs typeface="+mn-lt"/>
              </a:rPr>
              <a:t> από </a:t>
            </a:r>
            <a:r>
              <a:rPr lang="en-US" err="1">
                <a:ea typeface="+mn-lt"/>
                <a:cs typeface="+mn-lt"/>
              </a:rPr>
              <a:t>μι</a:t>
            </a:r>
            <a:r>
              <a:rPr lang="en-US" dirty="0">
                <a:ea typeface="+mn-lt"/>
                <a:cs typeface="+mn-lt"/>
              </a:rPr>
              <a:t>α </a:t>
            </a:r>
            <a:r>
              <a:rPr lang="en-US" err="1">
                <a:ea typeface="+mn-lt"/>
                <a:cs typeface="+mn-lt"/>
              </a:rPr>
              <a:t>σειρά</a:t>
            </a:r>
            <a:r>
              <a:rPr lang="en-US" dirty="0">
                <a:ea typeface="+mn-lt"/>
                <a:cs typeface="+mn-lt"/>
              </a:rPr>
              <a:t> </a:t>
            </a:r>
            <a:r>
              <a:rPr lang="en-US" err="1">
                <a:ea typeface="+mn-lt"/>
                <a:cs typeface="+mn-lt"/>
              </a:rPr>
              <a:t>συντονισμένων</a:t>
            </a:r>
            <a:r>
              <a:rPr lang="en-US" dirty="0">
                <a:ea typeface="+mn-lt"/>
                <a:cs typeface="+mn-lt"/>
              </a:rPr>
              <a:t> </a:t>
            </a:r>
            <a:r>
              <a:rPr lang="en-US" err="1">
                <a:ea typeface="+mn-lt"/>
                <a:cs typeface="+mn-lt"/>
              </a:rPr>
              <a:t>κινήσεων</a:t>
            </a:r>
            <a:r>
              <a:rPr lang="en-US" dirty="0">
                <a:ea typeface="+mn-lt"/>
                <a:cs typeface="+mn-lt"/>
              </a:rPr>
              <a:t>.</a:t>
            </a:r>
            <a:endParaRPr lang="en-US" dirty="0"/>
          </a:p>
          <a:p>
            <a:pPr algn="l"/>
            <a:endParaRPr lang="en-US" dirty="0"/>
          </a:p>
        </p:txBody>
      </p:sp>
      <p:sp>
        <p:nvSpPr>
          <p:cNvPr id="14" name="Rectangle: Rounded Corners 13">
            <a:extLst>
              <a:ext uri="{FF2B5EF4-FFF2-40B4-BE49-F238E27FC236}">
                <a16:creationId xmlns:a16="http://schemas.microsoft.com/office/drawing/2014/main" id="{C3F87BF7-B7C5-99F0-8C59-09D5353E4EFB}"/>
              </a:ext>
            </a:extLst>
          </p:cNvPr>
          <p:cNvSpPr/>
          <p:nvPr/>
        </p:nvSpPr>
        <p:spPr>
          <a:xfrm>
            <a:off x="5633012" y="868101"/>
            <a:ext cx="5584784" cy="48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19548C89-966B-CAB5-A02F-BC71360413AE}"/>
              </a:ext>
            </a:extLst>
          </p:cNvPr>
          <p:cNvSpPr/>
          <p:nvPr/>
        </p:nvSpPr>
        <p:spPr>
          <a:xfrm>
            <a:off x="5787341" y="5845214"/>
            <a:ext cx="5584784" cy="48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C5FDFC9-F128-556F-5B0C-9026494A8115}"/>
              </a:ext>
            </a:extLst>
          </p:cNvPr>
          <p:cNvSpPr/>
          <p:nvPr/>
        </p:nvSpPr>
        <p:spPr>
          <a:xfrm>
            <a:off x="5401519" y="1070658"/>
            <a:ext cx="67518" cy="4581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C35DE061-01E7-6D02-E2BE-A197215FE9C3}"/>
              </a:ext>
            </a:extLst>
          </p:cNvPr>
          <p:cNvSpPr/>
          <p:nvPr/>
        </p:nvSpPr>
        <p:spPr>
          <a:xfrm>
            <a:off x="11487873" y="1070657"/>
            <a:ext cx="67518" cy="4581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9608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958A955-0D4F-A98F-955C-63350E158270}"/>
              </a:ext>
            </a:extLst>
          </p:cNvPr>
          <p:cNvSpPr>
            <a:spLocks noGrp="1"/>
          </p:cNvSpPr>
          <p:nvPr>
            <p:ph idx="1"/>
          </p:nvPr>
        </p:nvSpPr>
        <p:spPr>
          <a:xfrm>
            <a:off x="5117586" y="1124998"/>
            <a:ext cx="6143248" cy="4608003"/>
          </a:xfrm>
        </p:spPr>
        <p:txBody>
          <a:bodyPr>
            <a:normAutofit fontScale="92500" lnSpcReduction="10000"/>
          </a:bodyPr>
          <a:lstStyle/>
          <a:p>
            <a:pPr marL="305435" indent="-305435"/>
            <a:r>
              <a:rPr lang="en-US" sz="2000" dirty="0" err="1">
                <a:ea typeface="+mn-lt"/>
                <a:cs typeface="+mn-lt"/>
              </a:rPr>
              <a:t>Άλλ</a:t>
            </a:r>
            <a:r>
              <a:rPr lang="en-US" sz="2000" dirty="0">
                <a:ea typeface="+mn-lt"/>
                <a:cs typeface="+mn-lt"/>
              </a:rPr>
              <a:t>α </a:t>
            </a:r>
            <a:r>
              <a:rPr lang="en-US" sz="2000" dirty="0" err="1">
                <a:ea typeface="+mn-lt"/>
                <a:cs typeface="+mn-lt"/>
              </a:rPr>
              <a:t>ρομ</a:t>
            </a:r>
            <a:r>
              <a:rPr lang="en-US" sz="2000" dirty="0">
                <a:ea typeface="+mn-lt"/>
                <a:cs typeface="+mn-lt"/>
              </a:rPr>
              <a:t>π</a:t>
            </a:r>
            <a:r>
              <a:rPr lang="en-US" sz="2000" dirty="0" err="1">
                <a:ea typeface="+mn-lt"/>
                <a:cs typeface="+mn-lt"/>
              </a:rPr>
              <a:t>ότ</a:t>
            </a:r>
            <a:r>
              <a:rPr lang="en-US" sz="2000" dirty="0">
                <a:ea typeface="+mn-lt"/>
                <a:cs typeface="+mn-lt"/>
              </a:rPr>
              <a:t> </a:t>
            </a:r>
            <a:r>
              <a:rPr lang="en-US" sz="2000" dirty="0" err="1">
                <a:ea typeface="+mn-lt"/>
                <a:cs typeface="+mn-lt"/>
              </a:rPr>
              <a:t>είν</a:t>
            </a:r>
            <a:r>
              <a:rPr lang="en-US" sz="2000" dirty="0">
                <a:ea typeface="+mn-lt"/>
                <a:cs typeface="+mn-lt"/>
              </a:rPr>
              <a:t>αι π</a:t>
            </a:r>
            <a:r>
              <a:rPr lang="en-US" sz="2000" dirty="0" err="1">
                <a:ea typeface="+mn-lt"/>
                <a:cs typeface="+mn-lt"/>
              </a:rPr>
              <a:t>ολύ</a:t>
            </a:r>
            <a:r>
              <a:rPr lang="en-US" sz="2000" dirty="0">
                <a:ea typeface="+mn-lt"/>
                <a:cs typeface="+mn-lt"/>
              </a:rPr>
              <a:t> π</a:t>
            </a:r>
            <a:r>
              <a:rPr lang="en-US" sz="2000" dirty="0" err="1">
                <a:ea typeface="+mn-lt"/>
                <a:cs typeface="+mn-lt"/>
              </a:rPr>
              <a:t>ιο</a:t>
            </a:r>
            <a:r>
              <a:rPr lang="en-US" sz="2000" dirty="0">
                <a:ea typeface="+mn-lt"/>
                <a:cs typeface="+mn-lt"/>
              </a:rPr>
              <a:t> </a:t>
            </a:r>
            <a:r>
              <a:rPr lang="en-US" sz="2000" dirty="0" err="1">
                <a:ea typeface="+mn-lt"/>
                <a:cs typeface="+mn-lt"/>
              </a:rPr>
              <a:t>ευέλικτ</a:t>
            </a:r>
            <a:r>
              <a:rPr lang="en-US" sz="2000" dirty="0">
                <a:ea typeface="+mn-lt"/>
                <a:cs typeface="+mn-lt"/>
              </a:rPr>
              <a:t>α </a:t>
            </a:r>
            <a:r>
              <a:rPr lang="en-US" sz="2000" dirty="0" err="1">
                <a:ea typeface="+mn-lt"/>
                <a:cs typeface="+mn-lt"/>
              </a:rPr>
              <a:t>ως</a:t>
            </a:r>
            <a:r>
              <a:rPr lang="en-US" sz="2000" dirty="0">
                <a:ea typeface="+mn-lt"/>
                <a:cs typeface="+mn-lt"/>
              </a:rPr>
              <a:t> π</a:t>
            </a:r>
            <a:r>
              <a:rPr lang="en-US" sz="2000" dirty="0" err="1">
                <a:ea typeface="+mn-lt"/>
                <a:cs typeface="+mn-lt"/>
              </a:rPr>
              <a:t>ρος</a:t>
            </a:r>
            <a:r>
              <a:rPr lang="en-US" sz="2000" dirty="0">
                <a:ea typeface="+mn-lt"/>
                <a:cs typeface="+mn-lt"/>
              </a:rPr>
              <a:t> </a:t>
            </a:r>
            <a:r>
              <a:rPr lang="en-US" sz="2000" dirty="0" err="1">
                <a:ea typeface="+mn-lt"/>
                <a:cs typeface="+mn-lt"/>
              </a:rPr>
              <a:t>τον</a:t>
            </a:r>
            <a:r>
              <a:rPr lang="en-US" sz="2000" dirty="0">
                <a:ea typeface="+mn-lt"/>
                <a:cs typeface="+mn-lt"/>
              </a:rPr>
              <a:t> π</a:t>
            </a:r>
            <a:r>
              <a:rPr lang="en-US" sz="2000" dirty="0" err="1">
                <a:ea typeface="+mn-lt"/>
                <a:cs typeface="+mn-lt"/>
              </a:rPr>
              <a:t>ροσ</a:t>
            </a:r>
            <a:r>
              <a:rPr lang="en-US" sz="2000" dirty="0">
                <a:ea typeface="+mn-lt"/>
                <a:cs typeface="+mn-lt"/>
              </a:rPr>
              <a:t>ανα</a:t>
            </a:r>
            <a:r>
              <a:rPr lang="en-US" sz="2000" dirty="0" err="1">
                <a:ea typeface="+mn-lt"/>
                <a:cs typeface="+mn-lt"/>
              </a:rPr>
              <a:t>τολισμό</a:t>
            </a:r>
            <a:r>
              <a:rPr lang="en-US" sz="2000" dirty="0">
                <a:ea typeface="+mn-lt"/>
                <a:cs typeface="+mn-lt"/>
              </a:rPr>
              <a:t> </a:t>
            </a:r>
            <a:r>
              <a:rPr lang="en-US" sz="2000" dirty="0" err="1">
                <a:ea typeface="+mn-lt"/>
                <a:cs typeface="+mn-lt"/>
              </a:rPr>
              <a:t>του</a:t>
            </a:r>
            <a:r>
              <a:rPr lang="en-US" sz="2000" dirty="0">
                <a:ea typeface="+mn-lt"/>
                <a:cs typeface="+mn-lt"/>
              </a:rPr>
              <a:t> α</a:t>
            </a:r>
            <a:r>
              <a:rPr lang="en-US" sz="2000" dirty="0" err="1">
                <a:ea typeface="+mn-lt"/>
                <a:cs typeface="+mn-lt"/>
              </a:rPr>
              <a:t>ντικειμένου</a:t>
            </a:r>
            <a:r>
              <a:rPr lang="en-US" sz="2000" dirty="0">
                <a:ea typeface="+mn-lt"/>
                <a:cs typeface="+mn-lt"/>
              </a:rPr>
              <a:t> </a:t>
            </a:r>
            <a:r>
              <a:rPr lang="en-US" sz="2000" dirty="0" err="1">
                <a:ea typeface="+mn-lt"/>
                <a:cs typeface="+mn-lt"/>
              </a:rPr>
              <a:t>το</a:t>
            </a:r>
            <a:r>
              <a:rPr lang="en-US" sz="2000" dirty="0">
                <a:ea typeface="+mn-lt"/>
                <a:cs typeface="+mn-lt"/>
              </a:rPr>
              <a:t> οπ</a:t>
            </a:r>
            <a:r>
              <a:rPr lang="en-US" sz="2000" dirty="0" err="1">
                <a:ea typeface="+mn-lt"/>
                <a:cs typeface="+mn-lt"/>
              </a:rPr>
              <a:t>οίο</a:t>
            </a:r>
            <a:r>
              <a:rPr lang="en-US" sz="2000" dirty="0">
                <a:ea typeface="+mn-lt"/>
                <a:cs typeface="+mn-lt"/>
              </a:rPr>
              <a:t> </a:t>
            </a:r>
            <a:r>
              <a:rPr lang="en-US" sz="2000" dirty="0" err="1">
                <a:ea typeface="+mn-lt"/>
                <a:cs typeface="+mn-lt"/>
              </a:rPr>
              <a:t>λειτουργούν</a:t>
            </a:r>
            <a:r>
              <a:rPr lang="en-US" sz="2000" dirty="0">
                <a:ea typeface="+mn-lt"/>
                <a:cs typeface="+mn-lt"/>
              </a:rPr>
              <a:t>, ή α</a:t>
            </a:r>
            <a:r>
              <a:rPr lang="en-US" sz="2000" dirty="0" err="1">
                <a:ea typeface="+mn-lt"/>
                <a:cs typeface="+mn-lt"/>
              </a:rPr>
              <a:t>κόμ</a:t>
            </a:r>
            <a:r>
              <a:rPr lang="en-US" sz="2000" dirty="0">
                <a:ea typeface="+mn-lt"/>
                <a:cs typeface="+mn-lt"/>
              </a:rPr>
              <a:t>α και </a:t>
            </a:r>
            <a:r>
              <a:rPr lang="en-US" sz="2000" dirty="0" err="1">
                <a:ea typeface="+mn-lt"/>
                <a:cs typeface="+mn-lt"/>
              </a:rPr>
              <a:t>την</a:t>
            </a:r>
            <a:r>
              <a:rPr lang="en-US" sz="2000" dirty="0">
                <a:ea typeface="+mn-lt"/>
                <a:cs typeface="+mn-lt"/>
              </a:rPr>
              <a:t> </a:t>
            </a:r>
            <a:r>
              <a:rPr lang="en-US" sz="2000" dirty="0" err="1">
                <a:ea typeface="+mn-lt"/>
                <a:cs typeface="+mn-lt"/>
              </a:rPr>
              <a:t>εργ</a:t>
            </a:r>
            <a:r>
              <a:rPr lang="en-US" sz="2000" dirty="0">
                <a:ea typeface="+mn-lt"/>
                <a:cs typeface="+mn-lt"/>
              </a:rPr>
              <a:t>α</a:t>
            </a:r>
            <a:r>
              <a:rPr lang="en-US" sz="2000" dirty="0" err="1">
                <a:ea typeface="+mn-lt"/>
                <a:cs typeface="+mn-lt"/>
              </a:rPr>
              <a:t>σί</a:t>
            </a:r>
            <a:r>
              <a:rPr lang="en-US" sz="2000" dirty="0">
                <a:ea typeface="+mn-lt"/>
                <a:cs typeface="+mn-lt"/>
              </a:rPr>
              <a:t>α π</a:t>
            </a:r>
            <a:r>
              <a:rPr lang="en-US" sz="2000" dirty="0" err="1">
                <a:ea typeface="+mn-lt"/>
                <a:cs typeface="+mn-lt"/>
              </a:rPr>
              <a:t>ου</a:t>
            </a:r>
            <a:r>
              <a:rPr lang="en-US" sz="2000" dirty="0">
                <a:ea typeface="+mn-lt"/>
                <a:cs typeface="+mn-lt"/>
              </a:rPr>
              <a:t> π</a:t>
            </a:r>
            <a:r>
              <a:rPr lang="en-US" sz="2000" dirty="0" err="1">
                <a:ea typeface="+mn-lt"/>
                <a:cs typeface="+mn-lt"/>
              </a:rPr>
              <a:t>ρέ</a:t>
            </a:r>
            <a:r>
              <a:rPr lang="en-US" sz="2000" dirty="0">
                <a:ea typeface="+mn-lt"/>
                <a:cs typeface="+mn-lt"/>
              </a:rPr>
              <a:t>π</a:t>
            </a:r>
            <a:r>
              <a:rPr lang="en-US" sz="2000" dirty="0" err="1">
                <a:ea typeface="+mn-lt"/>
                <a:cs typeface="+mn-lt"/>
              </a:rPr>
              <a:t>ει</a:t>
            </a:r>
            <a:r>
              <a:rPr lang="en-US" sz="2000" dirty="0">
                <a:ea typeface="+mn-lt"/>
                <a:cs typeface="+mn-lt"/>
              </a:rPr>
              <a:t> να </a:t>
            </a:r>
            <a:r>
              <a:rPr lang="en-US" sz="2000" dirty="0" err="1">
                <a:ea typeface="+mn-lt"/>
                <a:cs typeface="+mn-lt"/>
              </a:rPr>
              <a:t>εκτελεστεί</a:t>
            </a:r>
            <a:r>
              <a:rPr lang="en-US" sz="2000" dirty="0">
                <a:ea typeface="+mn-lt"/>
                <a:cs typeface="+mn-lt"/>
              </a:rPr>
              <a:t> </a:t>
            </a:r>
            <a:r>
              <a:rPr lang="en-US" sz="2000" dirty="0" err="1">
                <a:ea typeface="+mn-lt"/>
                <a:cs typeface="+mn-lt"/>
              </a:rPr>
              <a:t>στο</a:t>
            </a:r>
            <a:r>
              <a:rPr lang="en-US" sz="2000" dirty="0">
                <a:ea typeface="+mn-lt"/>
                <a:cs typeface="+mn-lt"/>
              </a:rPr>
              <a:t> </a:t>
            </a:r>
            <a:r>
              <a:rPr lang="en-US" sz="2000" dirty="0" err="1">
                <a:ea typeface="+mn-lt"/>
                <a:cs typeface="+mn-lt"/>
              </a:rPr>
              <a:t>ίδιο</a:t>
            </a:r>
            <a:r>
              <a:rPr lang="en-US" sz="2000" dirty="0">
                <a:ea typeface="+mn-lt"/>
                <a:cs typeface="+mn-lt"/>
              </a:rPr>
              <a:t> </a:t>
            </a:r>
            <a:r>
              <a:rPr lang="en-US" sz="2000" dirty="0" err="1">
                <a:ea typeface="+mn-lt"/>
                <a:cs typeface="+mn-lt"/>
              </a:rPr>
              <a:t>το</a:t>
            </a:r>
            <a:r>
              <a:rPr lang="en-US" sz="2000" dirty="0">
                <a:ea typeface="+mn-lt"/>
                <a:cs typeface="+mn-lt"/>
              </a:rPr>
              <a:t> α</a:t>
            </a:r>
            <a:r>
              <a:rPr lang="en-US" sz="2000" dirty="0" err="1">
                <a:ea typeface="+mn-lt"/>
                <a:cs typeface="+mn-lt"/>
              </a:rPr>
              <a:t>ντικείμενο</a:t>
            </a:r>
            <a:r>
              <a:rPr lang="en-US" sz="2000" dirty="0">
                <a:ea typeface="+mn-lt"/>
                <a:cs typeface="+mn-lt"/>
              </a:rPr>
              <a:t>, </a:t>
            </a:r>
            <a:r>
              <a:rPr lang="en-US" sz="2000" dirty="0" err="1">
                <a:ea typeface="+mn-lt"/>
                <a:cs typeface="+mn-lt"/>
              </a:rPr>
              <a:t>το</a:t>
            </a:r>
            <a:r>
              <a:rPr lang="en-US" sz="2000" dirty="0">
                <a:ea typeface="+mn-lt"/>
                <a:cs typeface="+mn-lt"/>
              </a:rPr>
              <a:t> οπ</a:t>
            </a:r>
            <a:r>
              <a:rPr lang="en-US" sz="2000" dirty="0" err="1">
                <a:ea typeface="+mn-lt"/>
                <a:cs typeface="+mn-lt"/>
              </a:rPr>
              <a:t>οίο</a:t>
            </a:r>
            <a:r>
              <a:rPr lang="en-US" sz="2000" dirty="0">
                <a:ea typeface="+mn-lt"/>
                <a:cs typeface="+mn-lt"/>
              </a:rPr>
              <a:t> μπ</a:t>
            </a:r>
            <a:r>
              <a:rPr lang="en-US" sz="2000" dirty="0" err="1">
                <a:ea typeface="+mn-lt"/>
                <a:cs typeface="+mn-lt"/>
              </a:rPr>
              <a:t>ορεί</a:t>
            </a:r>
            <a:r>
              <a:rPr lang="en-US" sz="2000" dirty="0">
                <a:ea typeface="+mn-lt"/>
                <a:cs typeface="+mn-lt"/>
              </a:rPr>
              <a:t> α</a:t>
            </a:r>
            <a:r>
              <a:rPr lang="en-US" sz="2000" dirty="0" err="1">
                <a:ea typeface="+mn-lt"/>
                <a:cs typeface="+mn-lt"/>
              </a:rPr>
              <a:t>κόμ</a:t>
            </a:r>
            <a:r>
              <a:rPr lang="en-US" sz="2000" dirty="0">
                <a:ea typeface="+mn-lt"/>
                <a:cs typeface="+mn-lt"/>
              </a:rPr>
              <a:t>α να </a:t>
            </a:r>
            <a:r>
              <a:rPr lang="en-US" sz="2000" dirty="0" err="1">
                <a:ea typeface="+mn-lt"/>
                <a:cs typeface="+mn-lt"/>
              </a:rPr>
              <a:t>χρει</a:t>
            </a:r>
            <a:r>
              <a:rPr lang="en-US" sz="2000" dirty="0">
                <a:ea typeface="+mn-lt"/>
                <a:cs typeface="+mn-lt"/>
              </a:rPr>
              <a:t>α</a:t>
            </a:r>
            <a:r>
              <a:rPr lang="en-US" sz="2000" dirty="0" err="1">
                <a:ea typeface="+mn-lt"/>
                <a:cs typeface="+mn-lt"/>
              </a:rPr>
              <a:t>στεί</a:t>
            </a:r>
            <a:r>
              <a:rPr lang="en-US" sz="2000" dirty="0">
                <a:ea typeface="+mn-lt"/>
                <a:cs typeface="+mn-lt"/>
              </a:rPr>
              <a:t> να π</a:t>
            </a:r>
            <a:r>
              <a:rPr lang="en-US" sz="2000" dirty="0" err="1">
                <a:ea typeface="+mn-lt"/>
                <a:cs typeface="+mn-lt"/>
              </a:rPr>
              <a:t>ροσδιοριστεί</a:t>
            </a:r>
            <a:r>
              <a:rPr lang="en-US" sz="2000" dirty="0">
                <a:ea typeface="+mn-lt"/>
                <a:cs typeface="+mn-lt"/>
              </a:rPr>
              <a:t> από </a:t>
            </a:r>
            <a:r>
              <a:rPr lang="en-US" sz="2000" dirty="0" err="1">
                <a:ea typeface="+mn-lt"/>
                <a:cs typeface="+mn-lt"/>
              </a:rPr>
              <a:t>το</a:t>
            </a:r>
            <a:r>
              <a:rPr lang="en-US" sz="2000" dirty="0">
                <a:ea typeface="+mn-lt"/>
                <a:cs typeface="+mn-lt"/>
              </a:rPr>
              <a:t> </a:t>
            </a:r>
            <a:r>
              <a:rPr lang="en-US" sz="2000" dirty="0" err="1">
                <a:ea typeface="+mn-lt"/>
                <a:cs typeface="+mn-lt"/>
              </a:rPr>
              <a:t>ίδιο</a:t>
            </a:r>
            <a:r>
              <a:rPr lang="en-US" sz="2000" dirty="0">
                <a:ea typeface="+mn-lt"/>
                <a:cs typeface="+mn-lt"/>
              </a:rPr>
              <a:t> </a:t>
            </a:r>
            <a:r>
              <a:rPr lang="en-US" sz="2000" dirty="0" err="1">
                <a:ea typeface="+mn-lt"/>
                <a:cs typeface="+mn-lt"/>
              </a:rPr>
              <a:t>το</a:t>
            </a:r>
            <a:r>
              <a:rPr lang="en-US" sz="2000" dirty="0">
                <a:ea typeface="+mn-lt"/>
                <a:cs typeface="+mn-lt"/>
              </a:rPr>
              <a:t> </a:t>
            </a:r>
            <a:r>
              <a:rPr lang="en-US" sz="2000" dirty="0" err="1">
                <a:ea typeface="+mn-lt"/>
                <a:cs typeface="+mn-lt"/>
              </a:rPr>
              <a:t>ρομ</a:t>
            </a:r>
            <a:r>
              <a:rPr lang="en-US" sz="2000" dirty="0">
                <a:ea typeface="+mn-lt"/>
                <a:cs typeface="+mn-lt"/>
              </a:rPr>
              <a:t>π</a:t>
            </a:r>
            <a:r>
              <a:rPr lang="en-US" sz="2000" dirty="0" err="1">
                <a:ea typeface="+mn-lt"/>
                <a:cs typeface="+mn-lt"/>
              </a:rPr>
              <a:t>ότ</a:t>
            </a:r>
            <a:r>
              <a:rPr lang="en-US" sz="2000" dirty="0">
                <a:ea typeface="+mn-lt"/>
                <a:cs typeface="+mn-lt"/>
              </a:rPr>
              <a:t>. </a:t>
            </a:r>
            <a:r>
              <a:rPr lang="en-US" sz="2000" dirty="0" err="1">
                <a:ea typeface="+mn-lt"/>
                <a:cs typeface="+mn-lt"/>
              </a:rPr>
              <a:t>Γι</a:t>
            </a:r>
            <a:r>
              <a:rPr lang="en-US" sz="2000" dirty="0">
                <a:ea typeface="+mn-lt"/>
                <a:cs typeface="+mn-lt"/>
              </a:rPr>
              <a:t>α πα</a:t>
            </a:r>
            <a:r>
              <a:rPr lang="en-US" sz="2000" dirty="0" err="1">
                <a:ea typeface="+mn-lt"/>
                <a:cs typeface="+mn-lt"/>
              </a:rPr>
              <a:t>ράδειγμ</a:t>
            </a:r>
            <a:r>
              <a:rPr lang="en-US" sz="2000" dirty="0">
                <a:ea typeface="+mn-lt"/>
                <a:cs typeface="+mn-lt"/>
              </a:rPr>
              <a:t>α, </a:t>
            </a:r>
            <a:r>
              <a:rPr lang="en-US" sz="2000" dirty="0" err="1">
                <a:ea typeface="+mn-lt"/>
                <a:cs typeface="+mn-lt"/>
              </a:rPr>
              <a:t>γι</a:t>
            </a:r>
            <a:r>
              <a:rPr lang="en-US" sz="2000" dirty="0">
                <a:ea typeface="+mn-lt"/>
                <a:cs typeface="+mn-lt"/>
              </a:rPr>
              <a:t>α π</a:t>
            </a:r>
            <a:r>
              <a:rPr lang="en-US" sz="2000" dirty="0" err="1">
                <a:ea typeface="+mn-lt"/>
                <a:cs typeface="+mn-lt"/>
              </a:rPr>
              <a:t>ιο</a:t>
            </a:r>
            <a:r>
              <a:rPr lang="en-US" sz="2000" dirty="0">
                <a:ea typeface="+mn-lt"/>
                <a:cs typeface="+mn-lt"/>
              </a:rPr>
              <a:t> α</a:t>
            </a:r>
            <a:r>
              <a:rPr lang="en-US" sz="2000" dirty="0" err="1">
                <a:ea typeface="+mn-lt"/>
                <a:cs typeface="+mn-lt"/>
              </a:rPr>
              <a:t>κρι</a:t>
            </a:r>
            <a:r>
              <a:rPr lang="en-US" sz="2000" dirty="0">
                <a:ea typeface="+mn-lt"/>
                <a:cs typeface="+mn-lt"/>
              </a:rPr>
              <a:t>βή κα</a:t>
            </a:r>
            <a:r>
              <a:rPr lang="en-US" sz="2000" dirty="0" err="1">
                <a:ea typeface="+mn-lt"/>
                <a:cs typeface="+mn-lt"/>
              </a:rPr>
              <a:t>θοδήγηση</a:t>
            </a:r>
            <a:r>
              <a:rPr lang="en-US" sz="2000" dirty="0">
                <a:ea typeface="+mn-lt"/>
                <a:cs typeface="+mn-lt"/>
              </a:rPr>
              <a:t>, τα </a:t>
            </a:r>
            <a:r>
              <a:rPr lang="en-US" sz="2000" dirty="0" err="1">
                <a:ea typeface="+mn-lt"/>
                <a:cs typeface="+mn-lt"/>
              </a:rPr>
              <a:t>ρομ</a:t>
            </a:r>
            <a:r>
              <a:rPr lang="en-US" sz="2000" dirty="0">
                <a:ea typeface="+mn-lt"/>
                <a:cs typeface="+mn-lt"/>
              </a:rPr>
              <a:t>π</a:t>
            </a:r>
            <a:r>
              <a:rPr lang="en-US" sz="2000" dirty="0" err="1">
                <a:ea typeface="+mn-lt"/>
                <a:cs typeface="+mn-lt"/>
              </a:rPr>
              <a:t>ότ</a:t>
            </a:r>
            <a:r>
              <a:rPr lang="en-US" sz="2000" dirty="0">
                <a:ea typeface="+mn-lt"/>
                <a:cs typeface="+mn-lt"/>
              </a:rPr>
              <a:t> </a:t>
            </a:r>
            <a:r>
              <a:rPr lang="en-US" sz="2000" dirty="0" err="1">
                <a:ea typeface="+mn-lt"/>
                <a:cs typeface="+mn-lt"/>
              </a:rPr>
              <a:t>συχνά</a:t>
            </a:r>
            <a:r>
              <a:rPr lang="en-US" sz="2000" dirty="0">
                <a:ea typeface="+mn-lt"/>
                <a:cs typeface="+mn-lt"/>
              </a:rPr>
              <a:t> π</a:t>
            </a:r>
            <a:r>
              <a:rPr lang="en-US" sz="2000" dirty="0" err="1">
                <a:ea typeface="+mn-lt"/>
                <a:cs typeface="+mn-lt"/>
              </a:rPr>
              <a:t>εριέχουν</a:t>
            </a:r>
            <a:r>
              <a:rPr lang="en-US" sz="2000" dirty="0">
                <a:ea typeface="+mn-lt"/>
                <a:cs typeface="+mn-lt"/>
              </a:rPr>
              <a:t> υπ</a:t>
            </a:r>
            <a:r>
              <a:rPr lang="en-US" sz="2000" dirty="0" err="1">
                <a:ea typeface="+mn-lt"/>
                <a:cs typeface="+mn-lt"/>
              </a:rPr>
              <a:t>οσυστήμ</a:t>
            </a:r>
            <a:r>
              <a:rPr lang="en-US" sz="2000" dirty="0">
                <a:ea typeface="+mn-lt"/>
                <a:cs typeface="+mn-lt"/>
              </a:rPr>
              <a:t>ατα </a:t>
            </a:r>
            <a:r>
              <a:rPr lang="en-US" sz="2000" dirty="0" err="1">
                <a:ea typeface="+mn-lt"/>
                <a:cs typeface="+mn-lt"/>
              </a:rPr>
              <a:t>μηχ</a:t>
            </a:r>
            <a:r>
              <a:rPr lang="en-US" sz="2000" dirty="0">
                <a:ea typeface="+mn-lt"/>
                <a:cs typeface="+mn-lt"/>
              </a:rPr>
              <a:t>α</a:t>
            </a:r>
            <a:r>
              <a:rPr lang="en-US" sz="2000" dirty="0" err="1">
                <a:ea typeface="+mn-lt"/>
                <a:cs typeface="+mn-lt"/>
              </a:rPr>
              <a:t>νικής</a:t>
            </a:r>
            <a:r>
              <a:rPr lang="en-US" sz="2000" dirty="0">
                <a:ea typeface="+mn-lt"/>
                <a:cs typeface="+mn-lt"/>
              </a:rPr>
              <a:t> </a:t>
            </a:r>
            <a:r>
              <a:rPr lang="en-US" sz="2000" dirty="0" err="1">
                <a:ea typeface="+mn-lt"/>
                <a:cs typeface="+mn-lt"/>
              </a:rPr>
              <a:t>όρ</a:t>
            </a:r>
            <a:r>
              <a:rPr lang="en-US" sz="2000" dirty="0">
                <a:ea typeface="+mn-lt"/>
                <a:cs typeface="+mn-lt"/>
              </a:rPr>
              <a:t>α</a:t>
            </a:r>
            <a:r>
              <a:rPr lang="en-US" sz="2000" dirty="0" err="1">
                <a:ea typeface="+mn-lt"/>
                <a:cs typeface="+mn-lt"/>
              </a:rPr>
              <a:t>σης</a:t>
            </a:r>
            <a:r>
              <a:rPr lang="en-US" sz="2000" dirty="0">
                <a:ea typeface="+mn-lt"/>
                <a:cs typeface="+mn-lt"/>
              </a:rPr>
              <a:t> π</a:t>
            </a:r>
            <a:r>
              <a:rPr lang="en-US" sz="2000" dirty="0" err="1">
                <a:ea typeface="+mn-lt"/>
                <a:cs typeface="+mn-lt"/>
              </a:rPr>
              <a:t>ου</a:t>
            </a:r>
            <a:r>
              <a:rPr lang="en-US" sz="2000" dirty="0">
                <a:ea typeface="+mn-lt"/>
                <a:cs typeface="+mn-lt"/>
              </a:rPr>
              <a:t> </a:t>
            </a:r>
            <a:r>
              <a:rPr lang="en-US" sz="2000" dirty="0" err="1">
                <a:ea typeface="+mn-lt"/>
                <a:cs typeface="+mn-lt"/>
              </a:rPr>
              <a:t>ενεργούν</a:t>
            </a:r>
            <a:r>
              <a:rPr lang="en-US" sz="2000" dirty="0">
                <a:ea typeface="+mn-lt"/>
                <a:cs typeface="+mn-lt"/>
              </a:rPr>
              <a:t> </a:t>
            </a:r>
            <a:r>
              <a:rPr lang="en-US" sz="2000" dirty="0" err="1">
                <a:ea typeface="+mn-lt"/>
                <a:cs typeface="+mn-lt"/>
              </a:rPr>
              <a:t>ως</a:t>
            </a:r>
            <a:r>
              <a:rPr lang="en-US" sz="2000" dirty="0">
                <a:ea typeface="+mn-lt"/>
                <a:cs typeface="+mn-lt"/>
              </a:rPr>
              <a:t> "</a:t>
            </a:r>
            <a:r>
              <a:rPr lang="en-US" sz="2000" dirty="0" err="1">
                <a:ea typeface="+mn-lt"/>
                <a:cs typeface="+mn-lt"/>
              </a:rPr>
              <a:t>μάτι</a:t>
            </a:r>
            <a:r>
              <a:rPr lang="en-US" sz="2000" dirty="0">
                <a:ea typeface="+mn-lt"/>
                <a:cs typeface="+mn-lt"/>
              </a:rPr>
              <a:t>α”. </a:t>
            </a:r>
            <a:r>
              <a:rPr lang="en-US" sz="2000" dirty="0" err="1">
                <a:ea typeface="+mn-lt"/>
                <a:cs typeface="+mn-lt"/>
              </a:rPr>
              <a:t>Συνδεόμεν</a:t>
            </a:r>
            <a:r>
              <a:rPr lang="en-US" sz="2000" dirty="0">
                <a:ea typeface="+mn-lt"/>
                <a:cs typeface="+mn-lt"/>
              </a:rPr>
              <a:t>α </a:t>
            </a:r>
            <a:r>
              <a:rPr lang="en-US" sz="2000" dirty="0" err="1">
                <a:ea typeface="+mn-lt"/>
                <a:cs typeface="+mn-lt"/>
              </a:rPr>
              <a:t>με</a:t>
            </a:r>
            <a:r>
              <a:rPr lang="en-US" sz="2000" dirty="0">
                <a:ea typeface="+mn-lt"/>
                <a:cs typeface="+mn-lt"/>
              </a:rPr>
              <a:t> </a:t>
            </a:r>
            <a:r>
              <a:rPr lang="en-US" sz="2000" dirty="0" err="1">
                <a:ea typeface="+mn-lt"/>
                <a:cs typeface="+mn-lt"/>
              </a:rPr>
              <a:t>ισχυρούς</a:t>
            </a:r>
            <a:r>
              <a:rPr lang="en-US" sz="2000" dirty="0">
                <a:ea typeface="+mn-lt"/>
                <a:cs typeface="+mn-lt"/>
              </a:rPr>
              <a:t> υπ</a:t>
            </a:r>
            <a:r>
              <a:rPr lang="en-US" sz="2000" dirty="0" err="1">
                <a:ea typeface="+mn-lt"/>
                <a:cs typeface="+mn-lt"/>
              </a:rPr>
              <a:t>ολογιστές</a:t>
            </a:r>
            <a:r>
              <a:rPr lang="en-US" sz="2000" dirty="0">
                <a:ea typeface="+mn-lt"/>
                <a:cs typeface="+mn-lt"/>
              </a:rPr>
              <a:t> ή </a:t>
            </a:r>
            <a:r>
              <a:rPr lang="en-US" sz="2000" dirty="0" err="1">
                <a:ea typeface="+mn-lt"/>
                <a:cs typeface="+mn-lt"/>
              </a:rPr>
              <a:t>ελεγκτές</a:t>
            </a:r>
            <a:r>
              <a:rPr lang="en-US" sz="2000" dirty="0">
                <a:ea typeface="+mn-lt"/>
                <a:cs typeface="+mn-lt"/>
              </a:rPr>
              <a:t> (controllers). Η </a:t>
            </a:r>
            <a:r>
              <a:rPr lang="en-US" sz="2000" dirty="0" err="1">
                <a:ea typeface="+mn-lt"/>
                <a:cs typeface="+mn-lt"/>
              </a:rPr>
              <a:t>τεχνητή</a:t>
            </a:r>
            <a:r>
              <a:rPr lang="en-US" sz="2000" dirty="0">
                <a:ea typeface="+mn-lt"/>
                <a:cs typeface="+mn-lt"/>
              </a:rPr>
              <a:t> </a:t>
            </a:r>
            <a:r>
              <a:rPr lang="en-US" sz="2000" dirty="0" err="1">
                <a:ea typeface="+mn-lt"/>
                <a:cs typeface="+mn-lt"/>
              </a:rPr>
              <a:t>νοημοσύνη</a:t>
            </a:r>
            <a:r>
              <a:rPr lang="en-US" sz="2000" dirty="0">
                <a:ea typeface="+mn-lt"/>
                <a:cs typeface="+mn-lt"/>
              </a:rPr>
              <a:t>, ή </a:t>
            </a:r>
            <a:r>
              <a:rPr lang="en-US" sz="2000" dirty="0" err="1">
                <a:ea typeface="+mn-lt"/>
                <a:cs typeface="+mn-lt"/>
              </a:rPr>
              <a:t>ό,τι</a:t>
            </a:r>
            <a:r>
              <a:rPr lang="en-US" sz="2000" dirty="0">
                <a:ea typeface="+mn-lt"/>
                <a:cs typeface="+mn-lt"/>
              </a:rPr>
              <a:t> </a:t>
            </a:r>
            <a:r>
              <a:rPr lang="en-US" sz="2000" dirty="0" err="1">
                <a:ea typeface="+mn-lt"/>
                <a:cs typeface="+mn-lt"/>
              </a:rPr>
              <a:t>μοιάζει</a:t>
            </a:r>
            <a:r>
              <a:rPr lang="en-US" sz="2000" dirty="0">
                <a:ea typeface="+mn-lt"/>
                <a:cs typeface="+mn-lt"/>
              </a:rPr>
              <a:t> </a:t>
            </a:r>
            <a:r>
              <a:rPr lang="en-US" sz="2000" dirty="0" err="1">
                <a:ea typeface="+mn-lt"/>
                <a:cs typeface="+mn-lt"/>
              </a:rPr>
              <a:t>με</a:t>
            </a:r>
            <a:r>
              <a:rPr lang="en-US" sz="2000" dirty="0">
                <a:ea typeface="+mn-lt"/>
                <a:cs typeface="+mn-lt"/>
              </a:rPr>
              <a:t> α</a:t>
            </a:r>
            <a:r>
              <a:rPr lang="en-US" sz="2000" dirty="0" err="1">
                <a:ea typeface="+mn-lt"/>
                <a:cs typeface="+mn-lt"/>
              </a:rPr>
              <a:t>υτή</a:t>
            </a:r>
            <a:r>
              <a:rPr lang="en-US" sz="2000" dirty="0">
                <a:ea typeface="+mn-lt"/>
                <a:cs typeface="+mn-lt"/>
              </a:rPr>
              <a:t>, </a:t>
            </a:r>
            <a:r>
              <a:rPr lang="en-US" sz="2000" dirty="0" err="1">
                <a:ea typeface="+mn-lt"/>
                <a:cs typeface="+mn-lt"/>
              </a:rPr>
              <a:t>γίνετ</a:t>
            </a:r>
            <a:r>
              <a:rPr lang="en-US" sz="2000" dirty="0">
                <a:ea typeface="+mn-lt"/>
                <a:cs typeface="+mn-lt"/>
              </a:rPr>
              <a:t>αι </a:t>
            </a:r>
            <a:r>
              <a:rPr lang="en-US" sz="2000" dirty="0" err="1">
                <a:ea typeface="+mn-lt"/>
                <a:cs typeface="+mn-lt"/>
              </a:rPr>
              <a:t>όλο</a:t>
            </a:r>
            <a:r>
              <a:rPr lang="en-US" sz="2000" dirty="0">
                <a:ea typeface="+mn-lt"/>
                <a:cs typeface="+mn-lt"/>
              </a:rPr>
              <a:t> και π</a:t>
            </a:r>
            <a:r>
              <a:rPr lang="en-US" sz="2000" dirty="0" err="1">
                <a:ea typeface="+mn-lt"/>
                <a:cs typeface="+mn-lt"/>
              </a:rPr>
              <a:t>ιο</a:t>
            </a:r>
            <a:r>
              <a:rPr lang="en-US" sz="2000" dirty="0">
                <a:ea typeface="+mn-lt"/>
                <a:cs typeface="+mn-lt"/>
              </a:rPr>
              <a:t> </a:t>
            </a:r>
            <a:r>
              <a:rPr lang="en-US" sz="2000" dirty="0" err="1">
                <a:ea typeface="+mn-lt"/>
                <a:cs typeface="+mn-lt"/>
              </a:rPr>
              <a:t>σημ</a:t>
            </a:r>
            <a:r>
              <a:rPr lang="en-US" sz="2000" dirty="0">
                <a:ea typeface="+mn-lt"/>
                <a:cs typeface="+mn-lt"/>
              </a:rPr>
              <a:t>α</a:t>
            </a:r>
            <a:r>
              <a:rPr lang="en-US" sz="2000" dirty="0" err="1">
                <a:ea typeface="+mn-lt"/>
                <a:cs typeface="+mn-lt"/>
              </a:rPr>
              <a:t>ντικός</a:t>
            </a:r>
            <a:r>
              <a:rPr lang="en-US" sz="2000" dirty="0">
                <a:ea typeface="+mn-lt"/>
                <a:cs typeface="+mn-lt"/>
              </a:rPr>
              <a:t> πα</a:t>
            </a:r>
            <a:r>
              <a:rPr lang="en-US" sz="2000" dirty="0" err="1">
                <a:ea typeface="+mn-lt"/>
                <a:cs typeface="+mn-lt"/>
              </a:rPr>
              <a:t>ράγοντ</a:t>
            </a:r>
            <a:r>
              <a:rPr lang="en-US" sz="2000" dirty="0">
                <a:ea typeface="+mn-lt"/>
                <a:cs typeface="+mn-lt"/>
              </a:rPr>
              <a:t>ας </a:t>
            </a:r>
            <a:r>
              <a:rPr lang="en-US" sz="2000" dirty="0" err="1">
                <a:ea typeface="+mn-lt"/>
                <a:cs typeface="+mn-lt"/>
              </a:rPr>
              <a:t>στ</a:t>
            </a:r>
            <a:r>
              <a:rPr lang="en-US" sz="2000" dirty="0">
                <a:ea typeface="+mn-lt"/>
                <a:cs typeface="+mn-lt"/>
              </a:rPr>
              <a:t>α </a:t>
            </a:r>
            <a:r>
              <a:rPr lang="en-US" sz="2000" dirty="0" err="1">
                <a:ea typeface="+mn-lt"/>
                <a:cs typeface="+mn-lt"/>
              </a:rPr>
              <a:t>σύγχρον</a:t>
            </a:r>
            <a:r>
              <a:rPr lang="en-US" sz="2000" dirty="0">
                <a:ea typeface="+mn-lt"/>
                <a:cs typeface="+mn-lt"/>
              </a:rPr>
              <a:t>α β</a:t>
            </a:r>
            <a:r>
              <a:rPr lang="en-US" sz="2000" dirty="0" err="1">
                <a:ea typeface="+mn-lt"/>
                <a:cs typeface="+mn-lt"/>
              </a:rPr>
              <a:t>ιομηχ</a:t>
            </a:r>
            <a:r>
              <a:rPr lang="en-US" sz="2000" dirty="0">
                <a:ea typeface="+mn-lt"/>
                <a:cs typeface="+mn-lt"/>
              </a:rPr>
              <a:t>α</a:t>
            </a:r>
            <a:r>
              <a:rPr lang="en-US" sz="2000" dirty="0" err="1">
                <a:ea typeface="+mn-lt"/>
                <a:cs typeface="+mn-lt"/>
              </a:rPr>
              <a:t>νικά</a:t>
            </a:r>
            <a:r>
              <a:rPr lang="en-US" sz="2000" dirty="0">
                <a:ea typeface="+mn-lt"/>
                <a:cs typeface="+mn-lt"/>
              </a:rPr>
              <a:t> </a:t>
            </a:r>
            <a:r>
              <a:rPr lang="en-US" sz="2000" dirty="0" err="1">
                <a:ea typeface="+mn-lt"/>
                <a:cs typeface="+mn-lt"/>
              </a:rPr>
              <a:t>ρομ</a:t>
            </a:r>
            <a:r>
              <a:rPr lang="en-US" sz="2000" dirty="0">
                <a:ea typeface="+mn-lt"/>
                <a:cs typeface="+mn-lt"/>
              </a:rPr>
              <a:t>π</a:t>
            </a:r>
            <a:r>
              <a:rPr lang="en-US" sz="2000" dirty="0" err="1">
                <a:ea typeface="+mn-lt"/>
                <a:cs typeface="+mn-lt"/>
              </a:rPr>
              <a:t>ότ</a:t>
            </a:r>
            <a:r>
              <a:rPr lang="en-US" sz="2000" dirty="0">
                <a:ea typeface="+mn-lt"/>
                <a:cs typeface="+mn-lt"/>
              </a:rPr>
              <a:t>.</a:t>
            </a:r>
            <a:endParaRPr lang="en-US" sz="2000" dirty="0"/>
          </a:p>
          <a:p>
            <a:pPr marL="305435" indent="-305435"/>
            <a:endParaRPr lang="en-US" sz="2000" dirty="0"/>
          </a:p>
        </p:txBody>
      </p:sp>
      <p:pic>
        <p:nvPicPr>
          <p:cNvPr id="4" name="Picture 4" descr="A picture containing indoor, toy&#10;&#10;Description automatically generated">
            <a:extLst>
              <a:ext uri="{FF2B5EF4-FFF2-40B4-BE49-F238E27FC236}">
                <a16:creationId xmlns:a16="http://schemas.microsoft.com/office/drawing/2014/main" id="{FD048F54-5EDB-8111-51A4-098027547C1A}"/>
              </a:ext>
            </a:extLst>
          </p:cNvPr>
          <p:cNvPicPr>
            <a:picLocks noChangeAspect="1"/>
          </p:cNvPicPr>
          <p:nvPr/>
        </p:nvPicPr>
        <p:blipFill>
          <a:blip r:embed="rId2"/>
          <a:stretch>
            <a:fillRect/>
          </a:stretch>
        </p:blipFill>
        <p:spPr>
          <a:xfrm>
            <a:off x="707436" y="2184883"/>
            <a:ext cx="3712163" cy="2478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Rectangle: Rounded Corners 4">
            <a:extLst>
              <a:ext uri="{FF2B5EF4-FFF2-40B4-BE49-F238E27FC236}">
                <a16:creationId xmlns:a16="http://schemas.microsoft.com/office/drawing/2014/main" id="{1F9DB814-ED84-1B81-838E-D545794A08B6}"/>
              </a:ext>
            </a:extLst>
          </p:cNvPr>
          <p:cNvSpPr/>
          <p:nvPr/>
        </p:nvSpPr>
        <p:spPr>
          <a:xfrm>
            <a:off x="4901259" y="1128887"/>
            <a:ext cx="56444" cy="4186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106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A picture containing yellow, rack, engine, automaton&#10;&#10;Description automatically generated">
            <a:extLst>
              <a:ext uri="{FF2B5EF4-FFF2-40B4-BE49-F238E27FC236}">
                <a16:creationId xmlns:a16="http://schemas.microsoft.com/office/drawing/2014/main" id="{ADD8C6EF-E6FA-8F9D-F4CC-D4C0DC89A83D}"/>
              </a:ext>
            </a:extLst>
          </p:cNvPr>
          <p:cNvPicPr>
            <a:picLocks noChangeAspect="1"/>
          </p:cNvPicPr>
          <p:nvPr/>
        </p:nvPicPr>
        <p:blipFill>
          <a:blip r:embed="rId2"/>
          <a:stretch>
            <a:fillRect/>
          </a:stretch>
        </p:blipFill>
        <p:spPr>
          <a:xfrm>
            <a:off x="7198548" y="1887789"/>
            <a:ext cx="4831644" cy="299775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5" descr="A picture containing building, indoor&#10;&#10;Description automatically generated">
            <a:extLst>
              <a:ext uri="{FF2B5EF4-FFF2-40B4-BE49-F238E27FC236}">
                <a16:creationId xmlns:a16="http://schemas.microsoft.com/office/drawing/2014/main" id="{1C3913CE-46F9-5545-DE54-35BAC0722014}"/>
              </a:ext>
            </a:extLst>
          </p:cNvPr>
          <p:cNvPicPr>
            <a:picLocks noChangeAspect="1"/>
          </p:cNvPicPr>
          <p:nvPr/>
        </p:nvPicPr>
        <p:blipFill>
          <a:blip r:embed="rId3"/>
          <a:stretch>
            <a:fillRect/>
          </a:stretch>
        </p:blipFill>
        <p:spPr>
          <a:xfrm>
            <a:off x="801511" y="1480357"/>
            <a:ext cx="5828829" cy="389728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9574507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Rounded Corners 3">
            <a:extLst>
              <a:ext uri="{FF2B5EF4-FFF2-40B4-BE49-F238E27FC236}">
                <a16:creationId xmlns:a16="http://schemas.microsoft.com/office/drawing/2014/main" id="{3CDE14F0-A639-2B35-4372-7472E3C3C50D}"/>
              </a:ext>
            </a:extLst>
          </p:cNvPr>
          <p:cNvSpPr/>
          <p:nvPr/>
        </p:nvSpPr>
        <p:spPr>
          <a:xfrm>
            <a:off x="395111" y="310444"/>
            <a:ext cx="11458222" cy="6302962"/>
          </a:xfrm>
          <a:prstGeom prst="roundRect">
            <a:avLst/>
          </a:prstGeom>
          <a:solidFill>
            <a:schemeClr val="tx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4D698D-1C85-7694-0186-6E5F8845AD0E}"/>
              </a:ext>
            </a:extLst>
          </p:cNvPr>
          <p:cNvSpPr txBox="1"/>
          <p:nvPr/>
        </p:nvSpPr>
        <p:spPr>
          <a:xfrm>
            <a:off x="3236147" y="761999"/>
            <a:ext cx="576674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t>Ιστορί</a:t>
            </a:r>
            <a:r>
              <a:rPr lang="en-US" sz="2400" b="1" dirty="0"/>
              <a:t>α </a:t>
            </a:r>
            <a:r>
              <a:rPr lang="en-US" sz="2400" b="1" dirty="0" err="1"/>
              <a:t>της</a:t>
            </a:r>
            <a:r>
              <a:rPr lang="en-US" sz="2400" b="1" dirty="0"/>
              <a:t> </a:t>
            </a:r>
            <a:r>
              <a:rPr lang="en-US" sz="2400" b="1" dirty="0" err="1"/>
              <a:t>ρομ</a:t>
            </a:r>
            <a:r>
              <a:rPr lang="en-US" sz="2400" b="1" dirty="0"/>
              <a:t>π</a:t>
            </a:r>
            <a:r>
              <a:rPr lang="en-US" sz="2400" b="1" dirty="0" err="1"/>
              <a:t>οτικής</a:t>
            </a:r>
            <a:r>
              <a:rPr lang="en-US" sz="2400" b="1" dirty="0"/>
              <a:t> β</a:t>
            </a:r>
            <a:r>
              <a:rPr lang="en-US" sz="2400" b="1" dirty="0" err="1"/>
              <a:t>ιομηχ</a:t>
            </a:r>
            <a:r>
              <a:rPr lang="en-US" sz="2400" b="1" dirty="0"/>
              <a:t>α</a:t>
            </a:r>
            <a:r>
              <a:rPr lang="en-US" sz="2400" b="1" dirty="0" err="1"/>
              <a:t>νί</a:t>
            </a:r>
            <a:r>
              <a:rPr lang="en-US" sz="2400" b="1" dirty="0"/>
              <a:t>ας</a:t>
            </a:r>
          </a:p>
          <a:p>
            <a:pPr algn="l"/>
            <a:endParaRPr lang="en-US" b="1" dirty="0"/>
          </a:p>
        </p:txBody>
      </p:sp>
      <p:sp>
        <p:nvSpPr>
          <p:cNvPr id="15" name="Rectangle: Rounded Corners 14">
            <a:extLst>
              <a:ext uri="{FF2B5EF4-FFF2-40B4-BE49-F238E27FC236}">
                <a16:creationId xmlns:a16="http://schemas.microsoft.com/office/drawing/2014/main" id="{FAE40060-A9A1-EF69-FF19-906DD4F6AA71}"/>
              </a:ext>
            </a:extLst>
          </p:cNvPr>
          <p:cNvSpPr/>
          <p:nvPr/>
        </p:nvSpPr>
        <p:spPr>
          <a:xfrm>
            <a:off x="959555" y="498591"/>
            <a:ext cx="1712149" cy="1147705"/>
          </a:xfrm>
          <a:prstGeom prst="roundRect">
            <a:avLst/>
          </a:prstGeom>
          <a:solidFill>
            <a:schemeClr val="tx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6">
            <a:extLst>
              <a:ext uri="{FF2B5EF4-FFF2-40B4-BE49-F238E27FC236}">
                <a16:creationId xmlns:a16="http://schemas.microsoft.com/office/drawing/2014/main" id="{FA8D7B51-27B8-FF07-201B-26E56B2A145B}"/>
              </a:ext>
            </a:extLst>
          </p:cNvPr>
          <p:cNvPicPr>
            <a:picLocks noChangeAspect="1"/>
          </p:cNvPicPr>
          <p:nvPr/>
        </p:nvPicPr>
        <p:blipFill>
          <a:blip r:embed="rId2"/>
          <a:stretch>
            <a:fillRect/>
          </a:stretch>
        </p:blipFill>
        <p:spPr>
          <a:xfrm>
            <a:off x="1181747" y="549214"/>
            <a:ext cx="1192506" cy="6795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TextBox 16">
            <a:extLst>
              <a:ext uri="{FF2B5EF4-FFF2-40B4-BE49-F238E27FC236}">
                <a16:creationId xmlns:a16="http://schemas.microsoft.com/office/drawing/2014/main" id="{28EB493B-03EC-E86C-C29F-E2F37B466C9E}"/>
              </a:ext>
            </a:extLst>
          </p:cNvPr>
          <p:cNvSpPr txBox="1"/>
          <p:nvPr/>
        </p:nvSpPr>
        <p:spPr>
          <a:xfrm>
            <a:off x="1006592" y="1288815"/>
            <a:ext cx="162748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George Devol, c. 1982</a:t>
            </a:r>
            <a:endParaRPr lang="en-US" sz="1100" dirty="0"/>
          </a:p>
        </p:txBody>
      </p:sp>
      <p:sp>
        <p:nvSpPr>
          <p:cNvPr id="18" name="Rectangle: Rounded Corners 17">
            <a:extLst>
              <a:ext uri="{FF2B5EF4-FFF2-40B4-BE49-F238E27FC236}">
                <a16:creationId xmlns:a16="http://schemas.microsoft.com/office/drawing/2014/main" id="{20028751-FD31-D390-6BC3-9D9EDBA23F4D}"/>
              </a:ext>
            </a:extLst>
          </p:cNvPr>
          <p:cNvSpPr/>
          <p:nvPr/>
        </p:nvSpPr>
        <p:spPr>
          <a:xfrm>
            <a:off x="733778" y="1712147"/>
            <a:ext cx="10771480" cy="4835407"/>
          </a:xfrm>
          <a:prstGeom prst="roundRect">
            <a:avLst/>
          </a:prstGeom>
          <a:solidFill>
            <a:schemeClr val="tx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E183B0F-2C2A-D19E-A05F-3162F5971AB8}"/>
              </a:ext>
            </a:extLst>
          </p:cNvPr>
          <p:cNvSpPr txBox="1"/>
          <p:nvPr/>
        </p:nvSpPr>
        <p:spPr>
          <a:xfrm>
            <a:off x="1571037" y="1712147"/>
            <a:ext cx="925688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Ο </a:t>
            </a:r>
            <a:r>
              <a:rPr lang="en-US" dirty="0">
                <a:ea typeface="+mn-lt"/>
                <a:cs typeface="+mn-lt"/>
                <a:hlinkClick r:id="rId3"/>
              </a:rPr>
              <a:t>George Devol</a:t>
            </a:r>
            <a:r>
              <a:rPr lang="en-US" dirty="0">
                <a:ea typeface="+mn-lt"/>
                <a:cs typeface="+mn-lt"/>
              </a:rPr>
              <a:t> α</a:t>
            </a:r>
            <a:r>
              <a:rPr lang="en-US" dirty="0" err="1">
                <a:ea typeface="+mn-lt"/>
                <a:cs typeface="+mn-lt"/>
              </a:rPr>
              <a:t>ιτήθηκε</a:t>
            </a:r>
            <a:r>
              <a:rPr lang="en-US" dirty="0">
                <a:ea typeface="+mn-lt"/>
                <a:cs typeface="+mn-lt"/>
              </a:rPr>
              <a:t> τα π</a:t>
            </a:r>
            <a:r>
              <a:rPr lang="en-US" dirty="0" err="1">
                <a:ea typeface="+mn-lt"/>
                <a:cs typeface="+mn-lt"/>
              </a:rPr>
              <a:t>ρώτ</a:t>
            </a:r>
            <a:r>
              <a:rPr lang="en-US" dirty="0">
                <a:ea typeface="+mn-lt"/>
                <a:cs typeface="+mn-lt"/>
              </a:rPr>
              <a:t>α </a:t>
            </a:r>
            <a:r>
              <a:rPr lang="en-US" dirty="0" err="1">
                <a:ea typeface="+mn-lt"/>
                <a:cs typeface="+mn-lt"/>
              </a:rPr>
              <a:t>δι</a:t>
            </a:r>
            <a:r>
              <a:rPr lang="en-US" dirty="0">
                <a:ea typeface="+mn-lt"/>
                <a:cs typeface="+mn-lt"/>
              </a:rPr>
              <a:t>π</a:t>
            </a:r>
            <a:r>
              <a:rPr lang="en-US" dirty="0" err="1">
                <a:ea typeface="+mn-lt"/>
                <a:cs typeface="+mn-lt"/>
              </a:rPr>
              <a:t>λώμ</a:t>
            </a:r>
            <a:r>
              <a:rPr lang="en-US" dirty="0">
                <a:ea typeface="+mn-lt"/>
                <a:cs typeface="+mn-lt"/>
              </a:rPr>
              <a:t>ατα </a:t>
            </a:r>
            <a:r>
              <a:rPr lang="en-US" dirty="0" err="1">
                <a:ea typeface="+mn-lt"/>
                <a:cs typeface="+mn-lt"/>
              </a:rPr>
              <a:t>ευρεσιτεχνί</a:t>
            </a:r>
            <a:r>
              <a:rPr lang="en-US" dirty="0">
                <a:ea typeface="+mn-lt"/>
                <a:cs typeface="+mn-lt"/>
              </a:rPr>
              <a:t>ας </a:t>
            </a:r>
            <a:r>
              <a:rPr lang="en-US" dirty="0" err="1">
                <a:ea typeface="+mn-lt"/>
                <a:cs typeface="+mn-lt"/>
              </a:rPr>
              <a:t>γι</a:t>
            </a:r>
            <a:r>
              <a:rPr lang="en-US" dirty="0">
                <a:ea typeface="+mn-lt"/>
                <a:cs typeface="+mn-lt"/>
              </a:rPr>
              <a:t>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a:t>
            </a:r>
            <a:r>
              <a:rPr lang="en-US" dirty="0" err="1">
                <a:ea typeface="+mn-lt"/>
                <a:cs typeface="+mn-lt"/>
              </a:rPr>
              <a:t>το</a:t>
            </a:r>
            <a:r>
              <a:rPr lang="en-US" dirty="0">
                <a:ea typeface="+mn-lt"/>
                <a:cs typeface="+mn-lt"/>
              </a:rPr>
              <a:t> 1954 (</a:t>
            </a:r>
            <a:r>
              <a:rPr lang="en-US" dirty="0" err="1">
                <a:ea typeface="+mn-lt"/>
                <a:cs typeface="+mn-lt"/>
              </a:rPr>
              <a:t>του</a:t>
            </a:r>
            <a:r>
              <a:rPr lang="en-US" dirty="0">
                <a:ea typeface="+mn-lt"/>
                <a:cs typeface="+mn-lt"/>
              </a:rPr>
              <a:t> </a:t>
            </a:r>
            <a:r>
              <a:rPr lang="en-US" dirty="0" err="1">
                <a:ea typeface="+mn-lt"/>
                <a:cs typeface="+mn-lt"/>
              </a:rPr>
              <a:t>χορηγήθηκε</a:t>
            </a:r>
            <a:r>
              <a:rPr lang="en-US" dirty="0">
                <a:ea typeface="+mn-lt"/>
                <a:cs typeface="+mn-lt"/>
              </a:rPr>
              <a:t> </a:t>
            </a:r>
            <a:r>
              <a:rPr lang="en-US" dirty="0" err="1">
                <a:ea typeface="+mn-lt"/>
                <a:cs typeface="+mn-lt"/>
              </a:rPr>
              <a:t>το</a:t>
            </a:r>
            <a:r>
              <a:rPr lang="en-US" dirty="0">
                <a:ea typeface="+mn-lt"/>
                <a:cs typeface="+mn-lt"/>
              </a:rPr>
              <a:t> 1961). Η π</a:t>
            </a:r>
            <a:r>
              <a:rPr lang="en-US" dirty="0" err="1">
                <a:ea typeface="+mn-lt"/>
                <a:cs typeface="+mn-lt"/>
              </a:rPr>
              <a:t>ρώτη</a:t>
            </a:r>
            <a:r>
              <a:rPr lang="en-US" dirty="0">
                <a:ea typeface="+mn-lt"/>
                <a:cs typeface="+mn-lt"/>
              </a:rPr>
              <a:t> </a:t>
            </a:r>
            <a:r>
              <a:rPr lang="en-US" dirty="0" err="1">
                <a:ea typeface="+mn-lt"/>
                <a:cs typeface="+mn-lt"/>
              </a:rPr>
              <a:t>ετ</a:t>
            </a:r>
            <a:r>
              <a:rPr lang="en-US" dirty="0">
                <a:ea typeface="+mn-lt"/>
                <a:cs typeface="+mn-lt"/>
              </a:rPr>
              <a:t>α</a:t>
            </a:r>
            <a:r>
              <a:rPr lang="en-US" dirty="0" err="1">
                <a:ea typeface="+mn-lt"/>
                <a:cs typeface="+mn-lt"/>
              </a:rPr>
              <a:t>ιρεί</a:t>
            </a:r>
            <a:r>
              <a:rPr lang="en-US" dirty="0">
                <a:ea typeface="+mn-lt"/>
                <a:cs typeface="+mn-lt"/>
              </a:rPr>
              <a:t>α π</a:t>
            </a:r>
            <a:r>
              <a:rPr lang="en-US" dirty="0" err="1">
                <a:ea typeface="+mn-lt"/>
                <a:cs typeface="+mn-lt"/>
              </a:rPr>
              <a:t>ου</a:t>
            </a:r>
            <a:r>
              <a:rPr lang="en-US" dirty="0">
                <a:ea typeface="+mn-lt"/>
                <a:cs typeface="+mn-lt"/>
              </a:rPr>
              <a:t> πα</a:t>
            </a:r>
            <a:r>
              <a:rPr lang="en-US" dirty="0" err="1">
                <a:ea typeface="+mn-lt"/>
                <a:cs typeface="+mn-lt"/>
              </a:rPr>
              <a:t>ρήγ</a:t>
            </a:r>
            <a:r>
              <a:rPr lang="en-US" dirty="0">
                <a:ea typeface="+mn-lt"/>
                <a:cs typeface="+mn-lt"/>
              </a:rPr>
              <a:t>α</a:t>
            </a:r>
            <a:r>
              <a:rPr lang="en-US" dirty="0" err="1">
                <a:ea typeface="+mn-lt"/>
                <a:cs typeface="+mn-lt"/>
              </a:rPr>
              <a:t>γε</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a:t>
            </a:r>
            <a:r>
              <a:rPr lang="en-US" dirty="0" err="1">
                <a:ea typeface="+mn-lt"/>
                <a:cs typeface="+mn-lt"/>
              </a:rPr>
              <a:t>ήτ</a:t>
            </a:r>
            <a:r>
              <a:rPr lang="en-US" dirty="0">
                <a:ea typeface="+mn-lt"/>
                <a:cs typeface="+mn-lt"/>
              </a:rPr>
              <a:t>αν η </a:t>
            </a:r>
            <a:r>
              <a:rPr lang="en-US" dirty="0" err="1">
                <a:ea typeface="+mn-lt"/>
                <a:cs typeface="+mn-lt"/>
              </a:rPr>
              <a:t>Unimation</a:t>
            </a:r>
            <a:r>
              <a:rPr lang="en-US" dirty="0">
                <a:ea typeface="+mn-lt"/>
                <a:cs typeface="+mn-lt"/>
              </a:rPr>
              <a:t>, π</a:t>
            </a:r>
            <a:r>
              <a:rPr lang="en-US" dirty="0" err="1">
                <a:ea typeface="+mn-lt"/>
                <a:cs typeface="+mn-lt"/>
              </a:rPr>
              <a:t>ου</a:t>
            </a:r>
            <a:r>
              <a:rPr lang="en-US" dirty="0">
                <a:ea typeface="+mn-lt"/>
                <a:cs typeface="+mn-lt"/>
              </a:rPr>
              <a:t> </a:t>
            </a:r>
            <a:r>
              <a:rPr lang="en-US" dirty="0" err="1">
                <a:ea typeface="+mn-lt"/>
                <a:cs typeface="+mn-lt"/>
              </a:rPr>
              <a:t>ιδρύθηκε</a:t>
            </a:r>
            <a:r>
              <a:rPr lang="en-US" dirty="0">
                <a:ea typeface="+mn-lt"/>
                <a:cs typeface="+mn-lt"/>
              </a:rPr>
              <a:t> από </a:t>
            </a:r>
            <a:r>
              <a:rPr lang="en-US" dirty="0" err="1">
                <a:ea typeface="+mn-lt"/>
                <a:cs typeface="+mn-lt"/>
              </a:rPr>
              <a:t>τον</a:t>
            </a:r>
            <a:r>
              <a:rPr lang="en-US" dirty="0">
                <a:ea typeface="+mn-lt"/>
                <a:cs typeface="+mn-lt"/>
              </a:rPr>
              <a:t> Devol και </a:t>
            </a:r>
            <a:r>
              <a:rPr lang="en-US" dirty="0" err="1">
                <a:ea typeface="+mn-lt"/>
                <a:cs typeface="+mn-lt"/>
              </a:rPr>
              <a:t>τον</a:t>
            </a:r>
            <a:r>
              <a:rPr lang="en-US" dirty="0">
                <a:ea typeface="+mn-lt"/>
                <a:cs typeface="+mn-lt"/>
              </a:rPr>
              <a:t> </a:t>
            </a:r>
            <a:r>
              <a:rPr lang="en-US" dirty="0">
                <a:ea typeface="+mn-lt"/>
                <a:cs typeface="+mn-lt"/>
                <a:hlinkClick r:id="rId4"/>
              </a:rPr>
              <a:t>Joseph F. Engelberger</a:t>
            </a:r>
            <a:r>
              <a:rPr lang="en-US" dirty="0">
                <a:ea typeface="+mn-lt"/>
                <a:cs typeface="+mn-lt"/>
              </a:rPr>
              <a:t> </a:t>
            </a:r>
            <a:r>
              <a:rPr lang="en-US" dirty="0" err="1">
                <a:ea typeface="+mn-lt"/>
                <a:cs typeface="+mn-lt"/>
              </a:rPr>
              <a:t>το</a:t>
            </a:r>
            <a:r>
              <a:rPr lang="en-US" dirty="0">
                <a:ea typeface="+mn-lt"/>
                <a:cs typeface="+mn-lt"/>
              </a:rPr>
              <a:t> 1956 και α</a:t>
            </a:r>
            <a:r>
              <a:rPr lang="en-US" dirty="0" err="1">
                <a:ea typeface="+mn-lt"/>
                <a:cs typeface="+mn-lt"/>
              </a:rPr>
              <a:t>ρχικά</a:t>
            </a:r>
            <a:r>
              <a:rPr lang="en-US" dirty="0">
                <a:ea typeface="+mn-lt"/>
                <a:cs typeface="+mn-lt"/>
              </a:rPr>
              <a:t> βα</a:t>
            </a:r>
            <a:r>
              <a:rPr lang="en-US" dirty="0" err="1">
                <a:ea typeface="+mn-lt"/>
                <a:cs typeface="+mn-lt"/>
              </a:rPr>
              <a:t>σίστηκε</a:t>
            </a:r>
            <a:r>
              <a:rPr lang="en-US" dirty="0">
                <a:ea typeface="+mn-lt"/>
                <a:cs typeface="+mn-lt"/>
              </a:rPr>
              <a:t> </a:t>
            </a:r>
            <a:r>
              <a:rPr lang="en-US" dirty="0" err="1">
                <a:ea typeface="+mn-lt"/>
                <a:cs typeface="+mn-lt"/>
              </a:rPr>
              <a:t>στο</a:t>
            </a:r>
            <a:r>
              <a:rPr lang="en-US" dirty="0">
                <a:ea typeface="+mn-lt"/>
                <a:cs typeface="+mn-lt"/>
              </a:rPr>
              <a:t> </a:t>
            </a:r>
            <a:r>
              <a:rPr lang="en-US" dirty="0" err="1">
                <a:ea typeface="+mn-lt"/>
                <a:cs typeface="+mn-lt"/>
              </a:rPr>
              <a:t>δί</a:t>
            </a:r>
            <a:r>
              <a:rPr lang="en-US" dirty="0">
                <a:ea typeface="+mn-lt"/>
                <a:cs typeface="+mn-lt"/>
              </a:rPr>
              <a:t>π</a:t>
            </a:r>
            <a:r>
              <a:rPr lang="en-US" dirty="0" err="1">
                <a:ea typeface="+mn-lt"/>
                <a:cs typeface="+mn-lt"/>
              </a:rPr>
              <a:t>λωμ</a:t>
            </a:r>
            <a:r>
              <a:rPr lang="en-US" dirty="0">
                <a:ea typeface="+mn-lt"/>
                <a:cs typeface="+mn-lt"/>
              </a:rPr>
              <a:t>α </a:t>
            </a:r>
            <a:r>
              <a:rPr lang="en-US" dirty="0" err="1">
                <a:ea typeface="+mn-lt"/>
                <a:cs typeface="+mn-lt"/>
              </a:rPr>
              <a:t>ευρεσιτεχνί</a:t>
            </a:r>
            <a:r>
              <a:rPr lang="en-US" dirty="0">
                <a:ea typeface="+mn-lt"/>
                <a:cs typeface="+mn-lt"/>
              </a:rPr>
              <a:t>ας </a:t>
            </a:r>
            <a:r>
              <a:rPr lang="en-US" dirty="0" err="1">
                <a:ea typeface="+mn-lt"/>
                <a:cs typeface="+mn-lt"/>
              </a:rPr>
              <a:t>του</a:t>
            </a:r>
            <a:r>
              <a:rPr lang="en-US" dirty="0">
                <a:ea typeface="+mn-lt"/>
                <a:cs typeface="+mn-lt"/>
              </a:rPr>
              <a:t> Devol. Τα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a:t>
            </a:r>
            <a:r>
              <a:rPr lang="en-US" dirty="0" err="1">
                <a:ea typeface="+mn-lt"/>
                <a:cs typeface="+mn-lt"/>
              </a:rPr>
              <a:t>της</a:t>
            </a:r>
            <a:r>
              <a:rPr lang="en-US" dirty="0">
                <a:ea typeface="+mn-lt"/>
                <a:cs typeface="+mn-lt"/>
              </a:rPr>
              <a:t> </a:t>
            </a:r>
            <a:r>
              <a:rPr lang="en-US" dirty="0" err="1">
                <a:ea typeface="+mn-lt"/>
                <a:cs typeface="+mn-lt"/>
              </a:rPr>
              <a:t>Unimation</a:t>
            </a:r>
            <a:r>
              <a:rPr lang="en-US" dirty="0">
                <a:ea typeface="+mn-lt"/>
                <a:cs typeface="+mn-lt"/>
              </a:rPr>
              <a:t> π</a:t>
            </a:r>
            <a:r>
              <a:rPr lang="en-US" dirty="0" err="1">
                <a:ea typeface="+mn-lt"/>
                <a:cs typeface="+mn-lt"/>
              </a:rPr>
              <a:t>ου</a:t>
            </a:r>
            <a:r>
              <a:rPr lang="en-US" dirty="0">
                <a:ea typeface="+mn-lt"/>
                <a:cs typeface="+mn-lt"/>
              </a:rPr>
              <a:t> </a:t>
            </a:r>
            <a:r>
              <a:rPr lang="en-US" dirty="0" err="1">
                <a:ea typeface="+mn-lt"/>
                <a:cs typeface="+mn-lt"/>
              </a:rPr>
              <a:t>ονομ</a:t>
            </a:r>
            <a:r>
              <a:rPr lang="en-US" dirty="0">
                <a:ea typeface="+mn-lt"/>
                <a:cs typeface="+mn-lt"/>
              </a:rPr>
              <a:t>α</a:t>
            </a:r>
            <a:r>
              <a:rPr lang="en-US" dirty="0" err="1">
                <a:ea typeface="+mn-lt"/>
                <a:cs typeface="+mn-lt"/>
              </a:rPr>
              <a:t>ζότ</a:t>
            </a:r>
            <a:r>
              <a:rPr lang="en-US" dirty="0">
                <a:ea typeface="+mn-lt"/>
                <a:cs typeface="+mn-lt"/>
              </a:rPr>
              <a:t>αν επ</a:t>
            </a:r>
            <a:r>
              <a:rPr lang="en-US" dirty="0" err="1">
                <a:ea typeface="+mn-lt"/>
                <a:cs typeface="+mn-lt"/>
              </a:rPr>
              <a:t>ίσης</a:t>
            </a:r>
            <a:r>
              <a:rPr lang="en-US" dirty="0">
                <a:ea typeface="+mn-lt"/>
                <a:cs typeface="+mn-lt"/>
              </a:rPr>
              <a:t> και </a:t>
            </a:r>
            <a:r>
              <a:rPr lang="en-US" dirty="0" err="1">
                <a:ea typeface="+mn-lt"/>
                <a:cs typeface="+mn-lt"/>
              </a:rPr>
              <a:t>μηχ</a:t>
            </a:r>
            <a:r>
              <a:rPr lang="en-US" dirty="0">
                <a:ea typeface="+mn-lt"/>
                <a:cs typeface="+mn-lt"/>
              </a:rPr>
              <a:t>α</a:t>
            </a:r>
            <a:r>
              <a:rPr lang="en-US" dirty="0" err="1">
                <a:ea typeface="+mn-lt"/>
                <a:cs typeface="+mn-lt"/>
              </a:rPr>
              <a:t>νές</a:t>
            </a:r>
            <a:r>
              <a:rPr lang="en-US" dirty="0">
                <a:ea typeface="+mn-lt"/>
                <a:cs typeface="+mn-lt"/>
              </a:rPr>
              <a:t> π</a:t>
            </a:r>
            <a:r>
              <a:rPr lang="en-US" dirty="0" err="1">
                <a:ea typeface="+mn-lt"/>
                <a:cs typeface="+mn-lt"/>
              </a:rPr>
              <a:t>ρογρ</a:t>
            </a:r>
            <a:r>
              <a:rPr lang="en-US" dirty="0">
                <a:ea typeface="+mn-lt"/>
                <a:cs typeface="+mn-lt"/>
              </a:rPr>
              <a:t>α</a:t>
            </a:r>
            <a:r>
              <a:rPr lang="en-US" dirty="0" err="1">
                <a:ea typeface="+mn-lt"/>
                <a:cs typeface="+mn-lt"/>
              </a:rPr>
              <a:t>μμ</a:t>
            </a:r>
            <a:r>
              <a:rPr lang="en-US" dirty="0">
                <a:ea typeface="+mn-lt"/>
                <a:cs typeface="+mn-lt"/>
              </a:rPr>
              <a:t>α</a:t>
            </a:r>
            <a:r>
              <a:rPr lang="en-US" dirty="0" err="1">
                <a:ea typeface="+mn-lt"/>
                <a:cs typeface="+mn-lt"/>
              </a:rPr>
              <a:t>τισμένων</a:t>
            </a:r>
            <a:r>
              <a:rPr lang="en-US" dirty="0">
                <a:ea typeface="+mn-lt"/>
                <a:cs typeface="+mn-lt"/>
              </a:rPr>
              <a:t> </a:t>
            </a:r>
            <a:r>
              <a:rPr lang="en-US" dirty="0" err="1">
                <a:ea typeface="+mn-lt"/>
                <a:cs typeface="+mn-lt"/>
              </a:rPr>
              <a:t>μετ</a:t>
            </a:r>
            <a:r>
              <a:rPr lang="en-US" dirty="0">
                <a:ea typeface="+mn-lt"/>
                <a:cs typeface="+mn-lt"/>
              </a:rPr>
              <a:t>α</a:t>
            </a:r>
            <a:r>
              <a:rPr lang="en-US" dirty="0" err="1">
                <a:ea typeface="+mn-lt"/>
                <a:cs typeface="+mn-lt"/>
              </a:rPr>
              <a:t>φορών</a:t>
            </a:r>
            <a:r>
              <a:rPr lang="en-US" dirty="0">
                <a:ea typeface="+mn-lt"/>
                <a:cs typeface="+mn-lt"/>
              </a:rPr>
              <a:t>, </a:t>
            </a:r>
            <a:r>
              <a:rPr lang="en-US" dirty="0" err="1">
                <a:ea typeface="+mn-lt"/>
                <a:cs typeface="+mn-lt"/>
              </a:rPr>
              <a:t>λόγω</a:t>
            </a:r>
            <a:r>
              <a:rPr lang="en-US" dirty="0">
                <a:ea typeface="+mn-lt"/>
                <a:cs typeface="+mn-lt"/>
              </a:rPr>
              <a:t> </a:t>
            </a:r>
            <a:r>
              <a:rPr lang="en-US" dirty="0" err="1">
                <a:ea typeface="+mn-lt"/>
                <a:cs typeface="+mn-lt"/>
              </a:rPr>
              <a:t>της</a:t>
            </a:r>
            <a:r>
              <a:rPr lang="en-US" dirty="0">
                <a:ea typeface="+mn-lt"/>
                <a:cs typeface="+mn-lt"/>
              </a:rPr>
              <a:t> </a:t>
            </a:r>
            <a:r>
              <a:rPr lang="en-US" dirty="0" err="1">
                <a:ea typeface="+mn-lt"/>
                <a:cs typeface="+mn-lt"/>
              </a:rPr>
              <a:t>κύρι</a:t>
            </a:r>
            <a:r>
              <a:rPr lang="en-US" dirty="0">
                <a:ea typeface="+mn-lt"/>
                <a:cs typeface="+mn-lt"/>
              </a:rPr>
              <a:t>ας </a:t>
            </a:r>
            <a:r>
              <a:rPr lang="en-US" dirty="0" err="1">
                <a:ea typeface="+mn-lt"/>
                <a:cs typeface="+mn-lt"/>
              </a:rPr>
              <a:t>λειτουργί</a:t>
            </a:r>
            <a:r>
              <a:rPr lang="en-US" dirty="0">
                <a:ea typeface="+mn-lt"/>
                <a:cs typeface="+mn-lt"/>
              </a:rPr>
              <a:t>ας </a:t>
            </a:r>
            <a:r>
              <a:rPr lang="en-US" dirty="0" err="1">
                <a:ea typeface="+mn-lt"/>
                <a:cs typeface="+mn-lt"/>
              </a:rPr>
              <a:t>τους</a:t>
            </a:r>
            <a:r>
              <a:rPr lang="en-US" dirty="0">
                <a:ea typeface="+mn-lt"/>
                <a:cs typeface="+mn-lt"/>
              </a:rPr>
              <a:t> π</a:t>
            </a:r>
            <a:r>
              <a:rPr lang="en-US" dirty="0" err="1">
                <a:ea typeface="+mn-lt"/>
                <a:cs typeface="+mn-lt"/>
              </a:rPr>
              <a:t>ου</a:t>
            </a:r>
            <a:r>
              <a:rPr lang="en-US" dirty="0">
                <a:ea typeface="+mn-lt"/>
                <a:cs typeface="+mn-lt"/>
              </a:rPr>
              <a:t> </a:t>
            </a:r>
            <a:r>
              <a:rPr lang="en-US" dirty="0" err="1">
                <a:ea typeface="+mn-lt"/>
                <a:cs typeface="+mn-lt"/>
              </a:rPr>
              <a:t>ήτ</a:t>
            </a:r>
            <a:r>
              <a:rPr lang="en-US" dirty="0">
                <a:ea typeface="+mn-lt"/>
                <a:cs typeface="+mn-lt"/>
              </a:rPr>
              <a:t>αν η </a:t>
            </a:r>
            <a:r>
              <a:rPr lang="en-US" dirty="0" err="1">
                <a:ea typeface="+mn-lt"/>
                <a:cs typeface="+mn-lt"/>
              </a:rPr>
              <a:t>μετ</a:t>
            </a:r>
            <a:r>
              <a:rPr lang="en-US" dirty="0">
                <a:ea typeface="+mn-lt"/>
                <a:cs typeface="+mn-lt"/>
              </a:rPr>
              <a:t>α</a:t>
            </a:r>
            <a:r>
              <a:rPr lang="en-US" dirty="0" err="1">
                <a:ea typeface="+mn-lt"/>
                <a:cs typeface="+mn-lt"/>
              </a:rPr>
              <a:t>φορά</a:t>
            </a:r>
            <a:r>
              <a:rPr lang="en-US" dirty="0">
                <a:ea typeface="+mn-lt"/>
                <a:cs typeface="+mn-lt"/>
              </a:rPr>
              <a:t> α</a:t>
            </a:r>
            <a:r>
              <a:rPr lang="en-US" dirty="0" err="1">
                <a:ea typeface="+mn-lt"/>
                <a:cs typeface="+mn-lt"/>
              </a:rPr>
              <a:t>ντικειμένων</a:t>
            </a:r>
            <a:r>
              <a:rPr lang="en-US" dirty="0">
                <a:ea typeface="+mn-lt"/>
                <a:cs typeface="+mn-lt"/>
              </a:rPr>
              <a:t> από </a:t>
            </a:r>
            <a:r>
              <a:rPr lang="en-US" dirty="0" err="1">
                <a:ea typeface="+mn-lt"/>
                <a:cs typeface="+mn-lt"/>
              </a:rPr>
              <a:t>έν</a:t>
            </a:r>
            <a:r>
              <a:rPr lang="en-US" dirty="0">
                <a:ea typeface="+mn-lt"/>
                <a:cs typeface="+mn-lt"/>
              </a:rPr>
              <a:t>α </a:t>
            </a:r>
            <a:r>
              <a:rPr lang="en-US" dirty="0" err="1">
                <a:ea typeface="+mn-lt"/>
                <a:cs typeface="+mn-lt"/>
              </a:rPr>
              <a:t>σημείο</a:t>
            </a:r>
            <a:r>
              <a:rPr lang="en-US" dirty="0">
                <a:ea typeface="+mn-lt"/>
                <a:cs typeface="+mn-lt"/>
              </a:rPr>
              <a:t> </a:t>
            </a:r>
            <a:r>
              <a:rPr lang="en-US" dirty="0" err="1">
                <a:ea typeface="+mn-lt"/>
                <a:cs typeface="+mn-lt"/>
              </a:rPr>
              <a:t>σε</a:t>
            </a:r>
            <a:r>
              <a:rPr lang="en-US" dirty="0">
                <a:ea typeface="+mn-lt"/>
                <a:cs typeface="+mn-lt"/>
              </a:rPr>
              <a:t> </a:t>
            </a:r>
            <a:r>
              <a:rPr lang="en-US" dirty="0" err="1">
                <a:ea typeface="+mn-lt"/>
                <a:cs typeface="+mn-lt"/>
              </a:rPr>
              <a:t>κά</a:t>
            </a:r>
            <a:r>
              <a:rPr lang="en-US" dirty="0">
                <a:ea typeface="+mn-lt"/>
                <a:cs typeface="+mn-lt"/>
              </a:rPr>
              <a:t>π</a:t>
            </a:r>
            <a:r>
              <a:rPr lang="en-US" dirty="0" err="1">
                <a:ea typeface="+mn-lt"/>
                <a:cs typeface="+mn-lt"/>
              </a:rPr>
              <a:t>οιο</a:t>
            </a:r>
            <a:r>
              <a:rPr lang="en-US" dirty="0">
                <a:ea typeface="+mn-lt"/>
                <a:cs typeface="+mn-lt"/>
              </a:rPr>
              <a:t> </a:t>
            </a:r>
            <a:r>
              <a:rPr lang="en-US" dirty="0" err="1">
                <a:ea typeface="+mn-lt"/>
                <a:cs typeface="+mn-lt"/>
              </a:rPr>
              <a:t>άλλο</a:t>
            </a:r>
            <a:r>
              <a:rPr lang="en-US" dirty="0">
                <a:ea typeface="+mn-lt"/>
                <a:cs typeface="+mn-lt"/>
              </a:rPr>
              <a:t>, </a:t>
            </a:r>
            <a:r>
              <a:rPr lang="en-US" dirty="0" err="1">
                <a:ea typeface="+mn-lt"/>
                <a:cs typeface="+mn-lt"/>
              </a:rPr>
              <a:t>γι</a:t>
            </a:r>
            <a:r>
              <a:rPr lang="en-US" dirty="0">
                <a:ea typeface="+mn-lt"/>
                <a:cs typeface="+mn-lt"/>
              </a:rPr>
              <a:t>α απ</a:t>
            </a:r>
            <a:r>
              <a:rPr lang="en-US" dirty="0" err="1">
                <a:ea typeface="+mn-lt"/>
                <a:cs typeface="+mn-lt"/>
              </a:rPr>
              <a:t>οστάσεις</a:t>
            </a:r>
            <a:r>
              <a:rPr lang="en-US" dirty="0">
                <a:ea typeface="+mn-lt"/>
                <a:cs typeface="+mn-lt"/>
              </a:rPr>
              <a:t> 4 </a:t>
            </a:r>
            <a:r>
              <a:rPr lang="en-US" dirty="0" err="1">
                <a:ea typeface="+mn-lt"/>
                <a:cs typeface="+mn-lt"/>
              </a:rPr>
              <a:t>μέτρων</a:t>
            </a:r>
            <a:r>
              <a:rPr lang="en-US" dirty="0">
                <a:ea typeface="+mn-lt"/>
                <a:cs typeface="+mn-lt"/>
              </a:rPr>
              <a:t> </a:t>
            </a:r>
            <a:r>
              <a:rPr lang="en-US" dirty="0" err="1">
                <a:ea typeface="+mn-lt"/>
                <a:cs typeface="+mn-lt"/>
              </a:rPr>
              <a:t>το</a:t>
            </a:r>
            <a:r>
              <a:rPr lang="en-US" dirty="0">
                <a:ea typeface="+mn-lt"/>
                <a:cs typeface="+mn-lt"/>
              </a:rPr>
              <a:t> π</a:t>
            </a:r>
            <a:r>
              <a:rPr lang="en-US" dirty="0" err="1">
                <a:ea typeface="+mn-lt"/>
                <a:cs typeface="+mn-lt"/>
              </a:rPr>
              <a:t>ολύ</a:t>
            </a:r>
            <a:r>
              <a:rPr lang="en-US" dirty="0">
                <a:ea typeface="+mn-lt"/>
                <a:cs typeface="+mn-lt"/>
              </a:rPr>
              <a:t>. </a:t>
            </a:r>
            <a:r>
              <a:rPr lang="en-US" dirty="0" err="1">
                <a:ea typeface="+mn-lt"/>
                <a:cs typeface="+mn-lt"/>
              </a:rPr>
              <a:t>Χρησιμο</a:t>
            </a:r>
            <a:r>
              <a:rPr lang="en-US" dirty="0">
                <a:ea typeface="+mn-lt"/>
                <a:cs typeface="+mn-lt"/>
              </a:rPr>
              <a:t>π</a:t>
            </a:r>
            <a:r>
              <a:rPr lang="en-US" dirty="0" err="1">
                <a:ea typeface="+mn-lt"/>
                <a:cs typeface="+mn-lt"/>
              </a:rPr>
              <a:t>οιούσ</a:t>
            </a:r>
            <a:r>
              <a:rPr lang="en-US" dirty="0">
                <a:ea typeface="+mn-lt"/>
                <a:cs typeface="+mn-lt"/>
              </a:rPr>
              <a:t>αν </a:t>
            </a:r>
            <a:r>
              <a:rPr lang="en-US" dirty="0" err="1">
                <a:ea typeface="+mn-lt"/>
                <a:cs typeface="+mn-lt"/>
              </a:rPr>
              <a:t>υδρ</a:t>
            </a:r>
            <a:r>
              <a:rPr lang="en-US" dirty="0">
                <a:ea typeface="+mn-lt"/>
                <a:cs typeface="+mn-lt"/>
              </a:rPr>
              <a:t>α</a:t>
            </a:r>
            <a:r>
              <a:rPr lang="en-US" dirty="0" err="1">
                <a:ea typeface="+mn-lt"/>
                <a:cs typeface="+mn-lt"/>
              </a:rPr>
              <a:t>υλικούς</a:t>
            </a:r>
            <a:r>
              <a:rPr lang="en-US" dirty="0">
                <a:ea typeface="+mn-lt"/>
                <a:cs typeface="+mn-lt"/>
              </a:rPr>
              <a:t> </a:t>
            </a:r>
            <a:r>
              <a:rPr lang="en-US" dirty="0" err="1">
                <a:ea typeface="+mn-lt"/>
                <a:cs typeface="+mn-lt"/>
              </a:rPr>
              <a:t>ενεργο</a:t>
            </a:r>
            <a:r>
              <a:rPr lang="en-US" dirty="0">
                <a:ea typeface="+mn-lt"/>
                <a:cs typeface="+mn-lt"/>
              </a:rPr>
              <a:t>π</a:t>
            </a:r>
            <a:r>
              <a:rPr lang="en-US" dirty="0" err="1">
                <a:ea typeface="+mn-lt"/>
                <a:cs typeface="+mn-lt"/>
              </a:rPr>
              <a:t>οιητές</a:t>
            </a:r>
            <a:r>
              <a:rPr lang="en-US" dirty="0">
                <a:ea typeface="+mn-lt"/>
                <a:cs typeface="+mn-lt"/>
              </a:rPr>
              <a:t> και </a:t>
            </a:r>
            <a:r>
              <a:rPr lang="en-US" dirty="0" err="1">
                <a:ea typeface="+mn-lt"/>
                <a:cs typeface="+mn-lt"/>
              </a:rPr>
              <a:t>είχ</a:t>
            </a:r>
            <a:r>
              <a:rPr lang="en-US" dirty="0">
                <a:ea typeface="+mn-lt"/>
                <a:cs typeface="+mn-lt"/>
              </a:rPr>
              <a:t>αν π</a:t>
            </a:r>
            <a:r>
              <a:rPr lang="en-US" dirty="0" err="1">
                <a:ea typeface="+mn-lt"/>
                <a:cs typeface="+mn-lt"/>
              </a:rPr>
              <a:t>ρογρ</a:t>
            </a:r>
            <a:r>
              <a:rPr lang="en-US" dirty="0">
                <a:ea typeface="+mn-lt"/>
                <a:cs typeface="+mn-lt"/>
              </a:rPr>
              <a:t>α</a:t>
            </a:r>
            <a:r>
              <a:rPr lang="en-US" dirty="0" err="1">
                <a:ea typeface="+mn-lt"/>
                <a:cs typeface="+mn-lt"/>
              </a:rPr>
              <a:t>μμ</a:t>
            </a:r>
            <a:r>
              <a:rPr lang="en-US" dirty="0">
                <a:ea typeface="+mn-lt"/>
                <a:cs typeface="+mn-lt"/>
              </a:rPr>
              <a:t>α</a:t>
            </a:r>
            <a:r>
              <a:rPr lang="en-US" dirty="0" err="1">
                <a:ea typeface="+mn-lt"/>
                <a:cs typeface="+mn-lt"/>
              </a:rPr>
              <a:t>τιστεί</a:t>
            </a:r>
            <a:r>
              <a:rPr lang="en-US" dirty="0">
                <a:ea typeface="+mn-lt"/>
                <a:cs typeface="+mn-lt"/>
              </a:rPr>
              <a:t> </a:t>
            </a:r>
            <a:r>
              <a:rPr lang="en-US" dirty="0" err="1">
                <a:ea typeface="+mn-lt"/>
                <a:cs typeface="+mn-lt"/>
              </a:rPr>
              <a:t>σε</a:t>
            </a:r>
            <a:r>
              <a:rPr lang="en-US" dirty="0">
                <a:ea typeface="+mn-lt"/>
                <a:cs typeface="+mn-lt"/>
              </a:rPr>
              <a:t> </a:t>
            </a:r>
            <a:r>
              <a:rPr lang="en-US" dirty="0" err="1">
                <a:ea typeface="+mn-lt"/>
                <a:cs typeface="+mn-lt"/>
              </a:rPr>
              <a:t>κοινές</a:t>
            </a:r>
            <a:r>
              <a:rPr lang="en-US" dirty="0">
                <a:ea typeface="+mn-lt"/>
                <a:cs typeface="+mn-lt"/>
              </a:rPr>
              <a:t> </a:t>
            </a:r>
            <a:r>
              <a:rPr lang="en-US" dirty="0" err="1">
                <a:ea typeface="+mn-lt"/>
                <a:cs typeface="+mn-lt"/>
              </a:rPr>
              <a:t>συντετ</a:t>
            </a:r>
            <a:r>
              <a:rPr lang="en-US" dirty="0">
                <a:ea typeface="+mn-lt"/>
                <a:cs typeface="+mn-lt"/>
              </a:rPr>
              <a:t>α</a:t>
            </a:r>
            <a:r>
              <a:rPr lang="en-US" dirty="0" err="1">
                <a:ea typeface="+mn-lt"/>
                <a:cs typeface="+mn-lt"/>
              </a:rPr>
              <a:t>γμένες</a:t>
            </a:r>
            <a:r>
              <a:rPr lang="en-US" dirty="0">
                <a:ea typeface="+mn-lt"/>
                <a:cs typeface="+mn-lt"/>
              </a:rPr>
              <a:t>, </a:t>
            </a:r>
            <a:r>
              <a:rPr lang="en-US" dirty="0" err="1">
                <a:ea typeface="+mn-lt"/>
                <a:cs typeface="+mn-lt"/>
              </a:rPr>
              <a:t>δηλ</a:t>
            </a:r>
            <a:r>
              <a:rPr lang="en-US" dirty="0">
                <a:ea typeface="+mn-lt"/>
                <a:cs typeface="+mn-lt"/>
              </a:rPr>
              <a:t>α</a:t>
            </a:r>
            <a:r>
              <a:rPr lang="en-US" dirty="0" err="1">
                <a:ea typeface="+mn-lt"/>
                <a:cs typeface="+mn-lt"/>
              </a:rPr>
              <a:t>δή</a:t>
            </a:r>
            <a:r>
              <a:rPr lang="en-US" dirty="0">
                <a:ea typeface="+mn-lt"/>
                <a:cs typeface="+mn-lt"/>
              </a:rPr>
              <a:t> </a:t>
            </a:r>
            <a:r>
              <a:rPr lang="en-US" dirty="0" err="1">
                <a:ea typeface="+mn-lt"/>
                <a:cs typeface="+mn-lt"/>
              </a:rPr>
              <a:t>οι</a:t>
            </a:r>
            <a:r>
              <a:rPr lang="en-US" dirty="0">
                <a:ea typeface="+mn-lt"/>
                <a:cs typeface="+mn-lt"/>
              </a:rPr>
              <a:t> </a:t>
            </a:r>
            <a:r>
              <a:rPr lang="en-US" dirty="0" err="1">
                <a:ea typeface="+mn-lt"/>
                <a:cs typeface="+mn-lt"/>
              </a:rPr>
              <a:t>γωνίες</a:t>
            </a:r>
            <a:r>
              <a:rPr lang="en-US" dirty="0">
                <a:ea typeface="+mn-lt"/>
                <a:cs typeface="+mn-lt"/>
              </a:rPr>
              <a:t> </a:t>
            </a:r>
            <a:r>
              <a:rPr lang="en-US" dirty="0" err="1">
                <a:ea typeface="+mn-lt"/>
                <a:cs typeface="+mn-lt"/>
              </a:rPr>
              <a:t>των</a:t>
            </a:r>
            <a:r>
              <a:rPr lang="en-US" dirty="0">
                <a:ea typeface="+mn-lt"/>
                <a:cs typeface="+mn-lt"/>
              </a:rPr>
              <a:t> </a:t>
            </a:r>
            <a:r>
              <a:rPr lang="en-US" dirty="0" err="1">
                <a:ea typeface="+mn-lt"/>
                <a:cs typeface="+mn-lt"/>
              </a:rPr>
              <a:t>δι</a:t>
            </a:r>
            <a:r>
              <a:rPr lang="en-US" dirty="0">
                <a:ea typeface="+mn-lt"/>
                <a:cs typeface="+mn-lt"/>
              </a:rPr>
              <a:t>α</a:t>
            </a:r>
            <a:r>
              <a:rPr lang="en-US" dirty="0" err="1">
                <a:ea typeface="+mn-lt"/>
                <a:cs typeface="+mn-lt"/>
              </a:rPr>
              <a:t>φόρων</a:t>
            </a:r>
            <a:r>
              <a:rPr lang="en-US" dirty="0">
                <a:ea typeface="+mn-lt"/>
                <a:cs typeface="+mn-lt"/>
              </a:rPr>
              <a:t> α</a:t>
            </a:r>
            <a:r>
              <a:rPr lang="en-US" dirty="0" err="1">
                <a:ea typeface="+mn-lt"/>
                <a:cs typeface="+mn-lt"/>
              </a:rPr>
              <a:t>ρθρώσεων</a:t>
            </a:r>
            <a:r>
              <a:rPr lang="en-US" dirty="0">
                <a:ea typeface="+mn-lt"/>
                <a:cs typeface="+mn-lt"/>
              </a:rPr>
              <a:t> απ</a:t>
            </a:r>
            <a:r>
              <a:rPr lang="en-US" dirty="0" err="1">
                <a:ea typeface="+mn-lt"/>
                <a:cs typeface="+mn-lt"/>
              </a:rPr>
              <a:t>οθηκεύοντ</a:t>
            </a:r>
            <a:r>
              <a:rPr lang="en-US" dirty="0">
                <a:ea typeface="+mn-lt"/>
                <a:cs typeface="+mn-lt"/>
              </a:rPr>
              <a:t>αν κα</a:t>
            </a:r>
            <a:r>
              <a:rPr lang="en-US" dirty="0" err="1">
                <a:ea typeface="+mn-lt"/>
                <a:cs typeface="+mn-lt"/>
              </a:rPr>
              <a:t>τά</a:t>
            </a:r>
            <a:r>
              <a:rPr lang="en-US" dirty="0">
                <a:ea typeface="+mn-lt"/>
                <a:cs typeface="+mn-lt"/>
              </a:rPr>
              <a:t> </a:t>
            </a:r>
            <a:r>
              <a:rPr lang="en-US" dirty="0" err="1">
                <a:ea typeface="+mn-lt"/>
                <a:cs typeface="+mn-lt"/>
              </a:rPr>
              <a:t>τη</a:t>
            </a:r>
            <a:r>
              <a:rPr lang="en-US" dirty="0">
                <a:ea typeface="+mn-lt"/>
                <a:cs typeface="+mn-lt"/>
              </a:rPr>
              <a:t> </a:t>
            </a:r>
            <a:r>
              <a:rPr lang="en-US" dirty="0" err="1">
                <a:ea typeface="+mn-lt"/>
                <a:cs typeface="+mn-lt"/>
              </a:rPr>
              <a:t>διάρκει</a:t>
            </a:r>
            <a:r>
              <a:rPr lang="en-US" dirty="0">
                <a:ea typeface="+mn-lt"/>
                <a:cs typeface="+mn-lt"/>
              </a:rPr>
              <a:t>α </a:t>
            </a:r>
            <a:r>
              <a:rPr lang="en-US" dirty="0" err="1">
                <a:ea typeface="+mn-lt"/>
                <a:cs typeface="+mn-lt"/>
              </a:rPr>
              <a:t>μι</a:t>
            </a:r>
            <a:r>
              <a:rPr lang="en-US" dirty="0">
                <a:ea typeface="+mn-lt"/>
                <a:cs typeface="+mn-lt"/>
              </a:rPr>
              <a:t>ας </a:t>
            </a:r>
            <a:r>
              <a:rPr lang="en-US" dirty="0" err="1">
                <a:ea typeface="+mn-lt"/>
                <a:cs typeface="+mn-lt"/>
              </a:rPr>
              <a:t>φάσης</a:t>
            </a:r>
            <a:r>
              <a:rPr lang="en-US" dirty="0">
                <a:ea typeface="+mn-lt"/>
                <a:cs typeface="+mn-lt"/>
              </a:rPr>
              <a:t> </a:t>
            </a:r>
            <a:r>
              <a:rPr lang="en-US" dirty="0" err="1">
                <a:ea typeface="+mn-lt"/>
                <a:cs typeface="+mn-lt"/>
              </a:rPr>
              <a:t>διδ</a:t>
            </a:r>
            <a:r>
              <a:rPr lang="en-US" dirty="0">
                <a:ea typeface="+mn-lt"/>
                <a:cs typeface="+mn-lt"/>
              </a:rPr>
              <a:t>α</a:t>
            </a:r>
            <a:r>
              <a:rPr lang="en-US" dirty="0" err="1">
                <a:ea typeface="+mn-lt"/>
                <a:cs typeface="+mn-lt"/>
              </a:rPr>
              <a:t>σκ</a:t>
            </a:r>
            <a:r>
              <a:rPr lang="en-US" dirty="0">
                <a:ea typeface="+mn-lt"/>
                <a:cs typeface="+mn-lt"/>
              </a:rPr>
              <a:t>α</a:t>
            </a:r>
            <a:r>
              <a:rPr lang="en-US" dirty="0" err="1">
                <a:ea typeface="+mn-lt"/>
                <a:cs typeface="+mn-lt"/>
              </a:rPr>
              <a:t>λί</a:t>
            </a:r>
            <a:r>
              <a:rPr lang="en-US" dirty="0">
                <a:ea typeface="+mn-lt"/>
                <a:cs typeface="+mn-lt"/>
              </a:rPr>
              <a:t>ας και να αναπα</a:t>
            </a:r>
            <a:r>
              <a:rPr lang="en-US" dirty="0" err="1">
                <a:ea typeface="+mn-lt"/>
                <a:cs typeface="+mn-lt"/>
              </a:rPr>
              <a:t>ράγοντ</a:t>
            </a:r>
            <a:r>
              <a:rPr lang="en-US" dirty="0">
                <a:ea typeface="+mn-lt"/>
                <a:cs typeface="+mn-lt"/>
              </a:rPr>
              <a:t>αν κα</a:t>
            </a:r>
            <a:r>
              <a:rPr lang="en-US" dirty="0" err="1">
                <a:ea typeface="+mn-lt"/>
                <a:cs typeface="+mn-lt"/>
              </a:rPr>
              <a:t>τά</a:t>
            </a:r>
            <a:r>
              <a:rPr lang="en-US" dirty="0">
                <a:ea typeface="+mn-lt"/>
                <a:cs typeface="+mn-lt"/>
              </a:rPr>
              <a:t> </a:t>
            </a:r>
            <a:r>
              <a:rPr lang="en-US" dirty="0" err="1">
                <a:ea typeface="+mn-lt"/>
                <a:cs typeface="+mn-lt"/>
              </a:rPr>
              <a:t>τη</a:t>
            </a:r>
            <a:r>
              <a:rPr lang="en-US" dirty="0">
                <a:ea typeface="+mn-lt"/>
                <a:cs typeface="+mn-lt"/>
              </a:rPr>
              <a:t> </a:t>
            </a:r>
            <a:r>
              <a:rPr lang="en-US" dirty="0" err="1">
                <a:ea typeface="+mn-lt"/>
                <a:cs typeface="+mn-lt"/>
              </a:rPr>
              <a:t>λειτουργί</a:t>
            </a:r>
            <a:r>
              <a:rPr lang="en-US" dirty="0">
                <a:ea typeface="+mn-lt"/>
                <a:cs typeface="+mn-lt"/>
              </a:rPr>
              <a:t>α. </a:t>
            </a:r>
            <a:r>
              <a:rPr lang="en-US" dirty="0" err="1">
                <a:ea typeface="+mn-lt"/>
                <a:cs typeface="+mn-lt"/>
              </a:rPr>
              <a:t>Ήτ</a:t>
            </a:r>
            <a:r>
              <a:rPr lang="en-US" dirty="0">
                <a:ea typeface="+mn-lt"/>
                <a:cs typeface="+mn-lt"/>
              </a:rPr>
              <a:t>αν α</a:t>
            </a:r>
            <a:r>
              <a:rPr lang="en-US" dirty="0" err="1">
                <a:ea typeface="+mn-lt"/>
                <a:cs typeface="+mn-lt"/>
              </a:rPr>
              <a:t>κρι</a:t>
            </a:r>
            <a:r>
              <a:rPr lang="en-US" dirty="0">
                <a:ea typeface="+mn-lt"/>
                <a:cs typeface="+mn-lt"/>
              </a:rPr>
              <a:t>βή κα</a:t>
            </a:r>
            <a:r>
              <a:rPr lang="en-US" dirty="0" err="1">
                <a:ea typeface="+mn-lt"/>
                <a:cs typeface="+mn-lt"/>
              </a:rPr>
              <a:t>τά</a:t>
            </a:r>
            <a:r>
              <a:rPr lang="en-US" dirty="0">
                <a:ea typeface="+mn-lt"/>
                <a:cs typeface="+mn-lt"/>
              </a:rPr>
              <a:t> 1/10,000 </a:t>
            </a:r>
            <a:r>
              <a:rPr lang="en-US" dirty="0" err="1">
                <a:ea typeface="+mn-lt"/>
                <a:cs typeface="+mn-lt"/>
              </a:rPr>
              <a:t>της</a:t>
            </a:r>
            <a:r>
              <a:rPr lang="en-US" dirty="0">
                <a:ea typeface="+mn-lt"/>
                <a:cs typeface="+mn-lt"/>
              </a:rPr>
              <a:t> </a:t>
            </a:r>
            <a:r>
              <a:rPr lang="en-US" dirty="0" err="1">
                <a:ea typeface="+mn-lt"/>
                <a:cs typeface="+mn-lt"/>
              </a:rPr>
              <a:t>ίντσ</a:t>
            </a:r>
            <a:r>
              <a:rPr lang="en-US" dirty="0">
                <a:ea typeface="+mn-lt"/>
                <a:cs typeface="+mn-lt"/>
              </a:rPr>
              <a:t>ας. (</a:t>
            </a:r>
            <a:r>
              <a:rPr lang="en-US" dirty="0" err="1">
                <a:ea typeface="+mn-lt"/>
                <a:cs typeface="+mn-lt"/>
              </a:rPr>
              <a:t>σημ</a:t>
            </a:r>
            <a:r>
              <a:rPr lang="en-US" dirty="0">
                <a:ea typeface="+mn-lt"/>
                <a:cs typeface="+mn-lt"/>
              </a:rPr>
              <a:t>: αν και η α</a:t>
            </a:r>
            <a:r>
              <a:rPr lang="en-US" dirty="0" err="1">
                <a:ea typeface="+mn-lt"/>
                <a:cs typeface="+mn-lt"/>
              </a:rPr>
              <a:t>κρί</a:t>
            </a:r>
            <a:r>
              <a:rPr lang="en-US" dirty="0">
                <a:ea typeface="+mn-lt"/>
                <a:cs typeface="+mn-lt"/>
              </a:rPr>
              <a:t>β</a:t>
            </a:r>
            <a:r>
              <a:rPr lang="en-US" dirty="0" err="1">
                <a:ea typeface="+mn-lt"/>
                <a:cs typeface="+mn-lt"/>
              </a:rPr>
              <a:t>ει</a:t>
            </a:r>
            <a:r>
              <a:rPr lang="en-US" dirty="0">
                <a:ea typeface="+mn-lt"/>
                <a:cs typeface="+mn-lt"/>
              </a:rPr>
              <a:t>α </a:t>
            </a:r>
            <a:r>
              <a:rPr lang="en-US" dirty="0" err="1">
                <a:ea typeface="+mn-lt"/>
                <a:cs typeface="+mn-lt"/>
              </a:rPr>
              <a:t>δεν</a:t>
            </a:r>
            <a:r>
              <a:rPr lang="en-US" dirty="0">
                <a:ea typeface="+mn-lt"/>
                <a:cs typeface="+mn-lt"/>
              </a:rPr>
              <a:t> </a:t>
            </a:r>
            <a:r>
              <a:rPr lang="en-US" dirty="0" err="1">
                <a:ea typeface="+mn-lt"/>
                <a:cs typeface="+mn-lt"/>
              </a:rPr>
              <a:t>είν</a:t>
            </a:r>
            <a:r>
              <a:rPr lang="en-US" dirty="0">
                <a:ea typeface="+mn-lt"/>
                <a:cs typeface="+mn-lt"/>
              </a:rPr>
              <a:t>αι </a:t>
            </a:r>
            <a:r>
              <a:rPr lang="en-US" dirty="0" err="1">
                <a:ea typeface="+mn-lt"/>
                <a:cs typeface="+mn-lt"/>
              </a:rPr>
              <a:t>το</a:t>
            </a:r>
            <a:r>
              <a:rPr lang="en-US" dirty="0">
                <a:ea typeface="+mn-lt"/>
                <a:cs typeface="+mn-lt"/>
              </a:rPr>
              <a:t> κα</a:t>
            </a:r>
            <a:r>
              <a:rPr lang="en-US" dirty="0" err="1">
                <a:ea typeface="+mn-lt"/>
                <a:cs typeface="+mn-lt"/>
              </a:rPr>
              <a:t>τάλληλο</a:t>
            </a:r>
            <a:r>
              <a:rPr lang="en-US" dirty="0">
                <a:ea typeface="+mn-lt"/>
                <a:cs typeface="+mn-lt"/>
              </a:rPr>
              <a:t> </a:t>
            </a:r>
            <a:r>
              <a:rPr lang="en-US" dirty="0" err="1">
                <a:ea typeface="+mn-lt"/>
                <a:cs typeface="+mn-lt"/>
              </a:rPr>
              <a:t>μέτρο</a:t>
            </a:r>
            <a:r>
              <a:rPr lang="en-US" dirty="0">
                <a:ea typeface="+mn-lt"/>
                <a:cs typeface="+mn-lt"/>
              </a:rPr>
              <a:t> </a:t>
            </a:r>
            <a:r>
              <a:rPr lang="en-US" dirty="0" err="1">
                <a:ea typeface="+mn-lt"/>
                <a:cs typeface="+mn-lt"/>
              </a:rPr>
              <a:t>γι</a:t>
            </a:r>
            <a:r>
              <a:rPr lang="en-US" dirty="0">
                <a:ea typeface="+mn-lt"/>
                <a:cs typeface="+mn-lt"/>
              </a:rPr>
              <a:t>α τα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π</a:t>
            </a:r>
            <a:r>
              <a:rPr lang="en-US" dirty="0" err="1">
                <a:ea typeface="+mn-lt"/>
                <a:cs typeface="+mn-lt"/>
              </a:rPr>
              <a:t>ου</a:t>
            </a:r>
            <a:r>
              <a:rPr lang="en-US" dirty="0">
                <a:ea typeface="+mn-lt"/>
                <a:cs typeface="+mn-lt"/>
              </a:rPr>
              <a:t> </a:t>
            </a:r>
            <a:r>
              <a:rPr lang="en-US" dirty="0" err="1">
                <a:ea typeface="+mn-lt"/>
                <a:cs typeface="+mn-lt"/>
              </a:rPr>
              <a:t>συνήθως</a:t>
            </a:r>
            <a:r>
              <a:rPr lang="en-US" dirty="0">
                <a:ea typeface="+mn-lt"/>
                <a:cs typeface="+mn-lt"/>
              </a:rPr>
              <a:t> α</a:t>
            </a:r>
            <a:r>
              <a:rPr lang="en-US" dirty="0" err="1">
                <a:ea typeface="+mn-lt"/>
                <a:cs typeface="+mn-lt"/>
              </a:rPr>
              <a:t>ξιολογούντ</a:t>
            </a:r>
            <a:r>
              <a:rPr lang="en-US" dirty="0">
                <a:ea typeface="+mn-lt"/>
                <a:cs typeface="+mn-lt"/>
              </a:rPr>
              <a:t>αι από </a:t>
            </a:r>
            <a:r>
              <a:rPr lang="en-US" dirty="0" err="1">
                <a:ea typeface="+mn-lt"/>
                <a:cs typeface="+mn-lt"/>
              </a:rPr>
              <a:t>τον</a:t>
            </a:r>
            <a:r>
              <a:rPr lang="en-US" dirty="0">
                <a:ea typeface="+mn-lt"/>
                <a:cs typeface="+mn-lt"/>
              </a:rPr>
              <a:t> </a:t>
            </a:r>
            <a:r>
              <a:rPr lang="en-US" dirty="0" err="1">
                <a:ea typeface="+mn-lt"/>
                <a:cs typeface="+mn-lt"/>
              </a:rPr>
              <a:t>ορισμό</a:t>
            </a:r>
            <a:r>
              <a:rPr lang="en-US" dirty="0">
                <a:ea typeface="+mn-lt"/>
                <a:cs typeface="+mn-lt"/>
              </a:rPr>
              <a:t> </a:t>
            </a:r>
            <a:r>
              <a:rPr lang="en-US" dirty="0" err="1">
                <a:ea typeface="+mn-lt"/>
                <a:cs typeface="+mn-lt"/>
              </a:rPr>
              <a:t>της</a:t>
            </a:r>
            <a:r>
              <a:rPr lang="en-US" dirty="0">
                <a:ea typeface="+mn-lt"/>
                <a:cs typeface="+mn-lt"/>
              </a:rPr>
              <a:t> επανα</a:t>
            </a:r>
            <a:r>
              <a:rPr lang="en-US" dirty="0" err="1">
                <a:ea typeface="+mn-lt"/>
                <a:cs typeface="+mn-lt"/>
              </a:rPr>
              <a:t>ληψιμότητ</a:t>
            </a:r>
            <a:r>
              <a:rPr lang="en-US" dirty="0">
                <a:ea typeface="+mn-lt"/>
                <a:cs typeface="+mn-lt"/>
              </a:rPr>
              <a:t>ας). Η </a:t>
            </a:r>
            <a:r>
              <a:rPr lang="en-US" dirty="0" err="1">
                <a:ea typeface="+mn-lt"/>
                <a:cs typeface="+mn-lt"/>
              </a:rPr>
              <a:t>Unimation</a:t>
            </a:r>
            <a:r>
              <a:rPr lang="en-US" dirty="0">
                <a:ea typeface="+mn-lt"/>
                <a:cs typeface="+mn-lt"/>
              </a:rPr>
              <a:t> α</a:t>
            </a:r>
            <a:r>
              <a:rPr lang="en-US" dirty="0" err="1">
                <a:ea typeface="+mn-lt"/>
                <a:cs typeface="+mn-lt"/>
              </a:rPr>
              <a:t>ργότερ</a:t>
            </a:r>
            <a:r>
              <a:rPr lang="en-US" dirty="0">
                <a:ea typeface="+mn-lt"/>
                <a:cs typeface="+mn-lt"/>
              </a:rPr>
              <a:t>α α</a:t>
            </a:r>
            <a:r>
              <a:rPr lang="en-US" dirty="0" err="1">
                <a:ea typeface="+mn-lt"/>
                <a:cs typeface="+mn-lt"/>
              </a:rPr>
              <a:t>δειοδότησε</a:t>
            </a:r>
            <a:r>
              <a:rPr lang="en-US" dirty="0">
                <a:ea typeface="+mn-lt"/>
                <a:cs typeface="+mn-lt"/>
              </a:rPr>
              <a:t> </a:t>
            </a:r>
            <a:r>
              <a:rPr lang="en-US" dirty="0" err="1">
                <a:ea typeface="+mn-lt"/>
                <a:cs typeface="+mn-lt"/>
              </a:rPr>
              <a:t>την</a:t>
            </a:r>
            <a:r>
              <a:rPr lang="en-US" dirty="0">
                <a:ea typeface="+mn-lt"/>
                <a:cs typeface="+mn-lt"/>
              </a:rPr>
              <a:t> Kawasaki Heavy Industries και </a:t>
            </a:r>
            <a:r>
              <a:rPr lang="en-US" dirty="0" err="1">
                <a:ea typeface="+mn-lt"/>
                <a:cs typeface="+mn-lt"/>
              </a:rPr>
              <a:t>την</a:t>
            </a:r>
            <a:r>
              <a:rPr lang="en-US" dirty="0">
                <a:ea typeface="+mn-lt"/>
                <a:cs typeface="+mn-lt"/>
              </a:rPr>
              <a:t> Guest-</a:t>
            </a:r>
            <a:r>
              <a:rPr lang="en-US" dirty="0" err="1">
                <a:ea typeface="+mn-lt"/>
                <a:cs typeface="+mn-lt"/>
              </a:rPr>
              <a:t>Nettlefolds</a:t>
            </a:r>
            <a:r>
              <a:rPr lang="en-US" dirty="0">
                <a:ea typeface="+mn-lt"/>
                <a:cs typeface="+mn-lt"/>
              </a:rPr>
              <a:t> κατα</a:t>
            </a:r>
            <a:r>
              <a:rPr lang="en-US" dirty="0" err="1">
                <a:ea typeface="+mn-lt"/>
                <a:cs typeface="+mn-lt"/>
              </a:rPr>
              <a:t>σκευάζοντ</a:t>
            </a:r>
            <a:r>
              <a:rPr lang="en-US" dirty="0">
                <a:ea typeface="+mn-lt"/>
                <a:cs typeface="+mn-lt"/>
              </a:rPr>
              <a:t>ας τα </a:t>
            </a:r>
            <a:r>
              <a:rPr lang="en-US" dirty="0" err="1">
                <a:ea typeface="+mn-lt"/>
                <a:cs typeface="+mn-lt"/>
              </a:rPr>
              <a:t>Unimates</a:t>
            </a:r>
            <a:r>
              <a:rPr lang="en-US" dirty="0">
                <a:ea typeface="+mn-lt"/>
                <a:cs typeface="+mn-lt"/>
              </a:rPr>
              <a:t> </a:t>
            </a:r>
            <a:r>
              <a:rPr lang="en-US" dirty="0" err="1">
                <a:ea typeface="+mn-lt"/>
                <a:cs typeface="+mn-lt"/>
              </a:rPr>
              <a:t>στην</a:t>
            </a:r>
            <a:r>
              <a:rPr lang="en-US" dirty="0">
                <a:ea typeface="+mn-lt"/>
                <a:cs typeface="+mn-lt"/>
              </a:rPr>
              <a:t> Ιαπ</a:t>
            </a:r>
            <a:r>
              <a:rPr lang="en-US" dirty="0" err="1">
                <a:ea typeface="+mn-lt"/>
                <a:cs typeface="+mn-lt"/>
              </a:rPr>
              <a:t>ωνί</a:t>
            </a:r>
            <a:r>
              <a:rPr lang="en-US" dirty="0">
                <a:ea typeface="+mn-lt"/>
                <a:cs typeface="+mn-lt"/>
              </a:rPr>
              <a:t>α και </a:t>
            </a:r>
            <a:r>
              <a:rPr lang="en-US" dirty="0" err="1">
                <a:ea typeface="+mn-lt"/>
                <a:cs typeface="+mn-lt"/>
              </a:rPr>
              <a:t>την</a:t>
            </a:r>
            <a:r>
              <a:rPr lang="en-US" dirty="0">
                <a:ea typeface="+mn-lt"/>
                <a:cs typeface="+mn-lt"/>
              </a:rPr>
              <a:t> </a:t>
            </a:r>
            <a:r>
              <a:rPr lang="en-US" dirty="0" err="1">
                <a:ea typeface="+mn-lt"/>
                <a:cs typeface="+mn-lt"/>
              </a:rPr>
              <a:t>Αγγλί</a:t>
            </a:r>
            <a:r>
              <a:rPr lang="en-US" dirty="0">
                <a:ea typeface="+mn-lt"/>
                <a:cs typeface="+mn-lt"/>
              </a:rPr>
              <a:t>α α</a:t>
            </a:r>
            <a:r>
              <a:rPr lang="en-US" dirty="0" err="1">
                <a:ea typeface="+mn-lt"/>
                <a:cs typeface="+mn-lt"/>
              </a:rPr>
              <a:t>ντίστοιχ</a:t>
            </a:r>
            <a:r>
              <a:rPr lang="en-US" dirty="0">
                <a:ea typeface="+mn-lt"/>
                <a:cs typeface="+mn-lt"/>
              </a:rPr>
              <a:t>α. </a:t>
            </a:r>
            <a:r>
              <a:rPr lang="en-US" dirty="0" err="1">
                <a:ea typeface="+mn-lt"/>
                <a:cs typeface="+mn-lt"/>
              </a:rPr>
              <a:t>Γι</a:t>
            </a:r>
            <a:r>
              <a:rPr lang="en-US" dirty="0">
                <a:ea typeface="+mn-lt"/>
                <a:cs typeface="+mn-lt"/>
              </a:rPr>
              <a:t>α α</a:t>
            </a:r>
            <a:r>
              <a:rPr lang="en-US" dirty="0" err="1">
                <a:ea typeface="+mn-lt"/>
                <a:cs typeface="+mn-lt"/>
              </a:rPr>
              <a:t>ρκετό</a:t>
            </a:r>
            <a:r>
              <a:rPr lang="en-US" dirty="0">
                <a:ea typeface="+mn-lt"/>
                <a:cs typeface="+mn-lt"/>
              </a:rPr>
              <a:t> κα</a:t>
            </a:r>
            <a:r>
              <a:rPr lang="en-US" dirty="0" err="1">
                <a:ea typeface="+mn-lt"/>
                <a:cs typeface="+mn-lt"/>
              </a:rPr>
              <a:t>ιρό</a:t>
            </a:r>
            <a:r>
              <a:rPr lang="en-US" dirty="0">
                <a:ea typeface="+mn-lt"/>
                <a:cs typeface="+mn-lt"/>
              </a:rPr>
              <a:t> ο </a:t>
            </a:r>
            <a:r>
              <a:rPr lang="en-US" dirty="0" err="1">
                <a:ea typeface="+mn-lt"/>
                <a:cs typeface="+mn-lt"/>
              </a:rPr>
              <a:t>μον</a:t>
            </a:r>
            <a:r>
              <a:rPr lang="en-US" dirty="0">
                <a:ea typeface="+mn-lt"/>
                <a:cs typeface="+mn-lt"/>
              </a:rPr>
              <a:t>α</a:t>
            </a:r>
            <a:r>
              <a:rPr lang="en-US" dirty="0" err="1">
                <a:ea typeface="+mn-lt"/>
                <a:cs typeface="+mn-lt"/>
              </a:rPr>
              <a:t>δικός</a:t>
            </a:r>
            <a:r>
              <a:rPr lang="en-US" dirty="0">
                <a:ea typeface="+mn-lt"/>
                <a:cs typeface="+mn-lt"/>
              </a:rPr>
              <a:t> α</a:t>
            </a:r>
            <a:r>
              <a:rPr lang="en-US" dirty="0" err="1">
                <a:ea typeface="+mn-lt"/>
                <a:cs typeface="+mn-lt"/>
              </a:rPr>
              <a:t>ντ</a:t>
            </a:r>
            <a:r>
              <a:rPr lang="en-US" dirty="0">
                <a:ea typeface="+mn-lt"/>
                <a:cs typeface="+mn-lt"/>
              </a:rPr>
              <a:t>α</a:t>
            </a:r>
            <a:r>
              <a:rPr lang="en-US" dirty="0" err="1">
                <a:ea typeface="+mn-lt"/>
                <a:cs typeface="+mn-lt"/>
              </a:rPr>
              <a:t>γωνιστής</a:t>
            </a:r>
            <a:r>
              <a:rPr lang="en-US" dirty="0">
                <a:ea typeface="+mn-lt"/>
                <a:cs typeface="+mn-lt"/>
              </a:rPr>
              <a:t> </a:t>
            </a:r>
            <a:r>
              <a:rPr lang="en-US" dirty="0" err="1">
                <a:ea typeface="+mn-lt"/>
                <a:cs typeface="+mn-lt"/>
              </a:rPr>
              <a:t>της</a:t>
            </a:r>
            <a:r>
              <a:rPr lang="en-US" dirty="0">
                <a:ea typeface="+mn-lt"/>
                <a:cs typeface="+mn-lt"/>
              </a:rPr>
              <a:t> </a:t>
            </a:r>
            <a:r>
              <a:rPr lang="en-US" dirty="0" err="1">
                <a:ea typeface="+mn-lt"/>
                <a:cs typeface="+mn-lt"/>
              </a:rPr>
              <a:t>Unimation</a:t>
            </a:r>
            <a:r>
              <a:rPr lang="en-US" dirty="0">
                <a:ea typeface="+mn-lt"/>
                <a:cs typeface="+mn-lt"/>
              </a:rPr>
              <a:t> </a:t>
            </a:r>
            <a:r>
              <a:rPr lang="en-US" dirty="0" err="1">
                <a:ea typeface="+mn-lt"/>
                <a:cs typeface="+mn-lt"/>
              </a:rPr>
              <a:t>ήτ</a:t>
            </a:r>
            <a:r>
              <a:rPr lang="en-US" dirty="0">
                <a:ea typeface="+mn-lt"/>
                <a:cs typeface="+mn-lt"/>
              </a:rPr>
              <a:t>αν η </a:t>
            </a:r>
            <a:r>
              <a:rPr lang="en-US" dirty="0">
                <a:ea typeface="+mn-lt"/>
                <a:cs typeface="+mn-lt"/>
                <a:hlinkClick r:id="rId5"/>
              </a:rPr>
              <a:t>Cincinnati Milacron</a:t>
            </a:r>
            <a:r>
              <a:rPr lang="en-US" dirty="0">
                <a:ea typeface="+mn-lt"/>
                <a:cs typeface="+mn-lt"/>
              </a:rPr>
              <a:t> Inc. </a:t>
            </a:r>
            <a:r>
              <a:rPr lang="en-US" dirty="0" err="1">
                <a:ea typeface="+mn-lt"/>
                <a:cs typeface="+mn-lt"/>
              </a:rPr>
              <a:t>του</a:t>
            </a:r>
            <a:r>
              <a:rPr lang="en-US" dirty="0">
                <a:ea typeface="+mn-lt"/>
                <a:cs typeface="+mn-lt"/>
              </a:rPr>
              <a:t> </a:t>
            </a:r>
            <a:r>
              <a:rPr lang="en-US" dirty="0">
                <a:ea typeface="+mn-lt"/>
                <a:cs typeface="+mn-lt"/>
                <a:hlinkClick r:id="rId6"/>
              </a:rPr>
              <a:t>Οχάιο</a:t>
            </a:r>
            <a:r>
              <a:rPr lang="en-US" dirty="0">
                <a:ea typeface="+mn-lt"/>
                <a:cs typeface="+mn-lt"/>
              </a:rPr>
              <a:t>. </a:t>
            </a:r>
            <a:r>
              <a:rPr lang="en-US" dirty="0" err="1">
                <a:ea typeface="+mn-lt"/>
                <a:cs typeface="+mn-lt"/>
              </a:rPr>
              <a:t>Αυτό</a:t>
            </a:r>
            <a:r>
              <a:rPr lang="en-US" dirty="0">
                <a:ea typeface="+mn-lt"/>
                <a:cs typeface="+mn-lt"/>
              </a:rPr>
              <a:t> </a:t>
            </a:r>
            <a:r>
              <a:rPr lang="en-US" dirty="0" err="1">
                <a:ea typeface="+mn-lt"/>
                <a:cs typeface="+mn-lt"/>
              </a:rPr>
              <a:t>άλλ</a:t>
            </a:r>
            <a:r>
              <a:rPr lang="en-US" dirty="0">
                <a:ea typeface="+mn-lt"/>
                <a:cs typeface="+mn-lt"/>
              </a:rPr>
              <a:t>α</a:t>
            </a:r>
            <a:r>
              <a:rPr lang="en-US" dirty="0" err="1">
                <a:ea typeface="+mn-lt"/>
                <a:cs typeface="+mn-lt"/>
              </a:rPr>
              <a:t>ξε</a:t>
            </a:r>
            <a:r>
              <a:rPr lang="en-US" dirty="0">
                <a:ea typeface="+mn-lt"/>
                <a:cs typeface="+mn-lt"/>
              </a:rPr>
              <a:t> </a:t>
            </a:r>
            <a:r>
              <a:rPr lang="en-US" dirty="0" err="1">
                <a:ea typeface="+mn-lt"/>
                <a:cs typeface="+mn-lt"/>
              </a:rPr>
              <a:t>ριζικά</a:t>
            </a:r>
            <a:r>
              <a:rPr lang="en-US" dirty="0">
                <a:ea typeface="+mn-lt"/>
                <a:cs typeface="+mn-lt"/>
              </a:rPr>
              <a:t> </a:t>
            </a:r>
            <a:r>
              <a:rPr lang="en-US" dirty="0" err="1">
                <a:ea typeface="+mn-lt"/>
                <a:cs typeface="+mn-lt"/>
              </a:rPr>
              <a:t>στ</a:t>
            </a:r>
            <a:r>
              <a:rPr lang="en-US" dirty="0">
                <a:ea typeface="+mn-lt"/>
                <a:cs typeface="+mn-lt"/>
              </a:rPr>
              <a:t>α </a:t>
            </a:r>
            <a:r>
              <a:rPr lang="en-US" dirty="0" err="1">
                <a:ea typeface="+mn-lt"/>
                <a:cs typeface="+mn-lt"/>
              </a:rPr>
              <a:t>τέλη</a:t>
            </a:r>
            <a:r>
              <a:rPr lang="en-US" dirty="0">
                <a:ea typeface="+mn-lt"/>
                <a:cs typeface="+mn-lt"/>
              </a:rPr>
              <a:t> </a:t>
            </a:r>
            <a:r>
              <a:rPr lang="en-US" dirty="0" err="1">
                <a:ea typeface="+mn-lt"/>
                <a:cs typeface="+mn-lt"/>
              </a:rPr>
              <a:t>της</a:t>
            </a:r>
            <a:r>
              <a:rPr lang="en-US" dirty="0">
                <a:ea typeface="+mn-lt"/>
                <a:cs typeface="+mn-lt"/>
              </a:rPr>
              <a:t> </a:t>
            </a:r>
            <a:r>
              <a:rPr lang="en-US" dirty="0" err="1">
                <a:ea typeface="+mn-lt"/>
                <a:cs typeface="+mn-lt"/>
              </a:rPr>
              <a:t>δεκ</a:t>
            </a:r>
            <a:r>
              <a:rPr lang="en-US" dirty="0">
                <a:ea typeface="+mn-lt"/>
                <a:cs typeface="+mn-lt"/>
              </a:rPr>
              <a:t>α</a:t>
            </a:r>
            <a:r>
              <a:rPr lang="en-US" dirty="0" err="1">
                <a:ea typeface="+mn-lt"/>
                <a:cs typeface="+mn-lt"/>
              </a:rPr>
              <a:t>ετί</a:t>
            </a:r>
            <a:r>
              <a:rPr lang="en-US" dirty="0">
                <a:ea typeface="+mn-lt"/>
                <a:cs typeface="+mn-lt"/>
              </a:rPr>
              <a:t>ας </a:t>
            </a:r>
            <a:r>
              <a:rPr lang="en-US" dirty="0" err="1">
                <a:ea typeface="+mn-lt"/>
                <a:cs typeface="+mn-lt"/>
              </a:rPr>
              <a:t>του</a:t>
            </a:r>
            <a:r>
              <a:rPr lang="en-US" dirty="0">
                <a:ea typeface="+mn-lt"/>
                <a:cs typeface="+mn-lt"/>
              </a:rPr>
              <a:t> 1970, </a:t>
            </a:r>
            <a:r>
              <a:rPr lang="en-US" dirty="0" err="1">
                <a:ea typeface="+mn-lt"/>
                <a:cs typeface="+mn-lt"/>
              </a:rPr>
              <a:t>ότ</a:t>
            </a:r>
            <a:r>
              <a:rPr lang="en-US" dirty="0">
                <a:ea typeface="+mn-lt"/>
                <a:cs typeface="+mn-lt"/>
              </a:rPr>
              <a:t>αν π</a:t>
            </a:r>
            <a:r>
              <a:rPr lang="en-US" dirty="0" err="1">
                <a:ea typeface="+mn-lt"/>
                <a:cs typeface="+mn-lt"/>
              </a:rPr>
              <a:t>ολλοί</a:t>
            </a:r>
            <a:r>
              <a:rPr lang="en-US" dirty="0">
                <a:ea typeface="+mn-lt"/>
                <a:cs typeface="+mn-lt"/>
              </a:rPr>
              <a:t> </a:t>
            </a:r>
            <a:r>
              <a:rPr lang="en-US" dirty="0" err="1">
                <a:ea typeface="+mn-lt"/>
                <a:cs typeface="+mn-lt"/>
              </a:rPr>
              <a:t>μεγάλοι</a:t>
            </a:r>
            <a:r>
              <a:rPr lang="en-US" dirty="0">
                <a:ea typeface="+mn-lt"/>
                <a:cs typeface="+mn-lt"/>
              </a:rPr>
              <a:t> ιαπ</a:t>
            </a:r>
            <a:r>
              <a:rPr lang="en-US" dirty="0" err="1">
                <a:ea typeface="+mn-lt"/>
                <a:cs typeface="+mn-lt"/>
              </a:rPr>
              <a:t>ωνικοί</a:t>
            </a:r>
            <a:r>
              <a:rPr lang="en-US" dirty="0">
                <a:ea typeface="+mn-lt"/>
                <a:cs typeface="+mn-lt"/>
              </a:rPr>
              <a:t> </a:t>
            </a:r>
            <a:r>
              <a:rPr lang="en-US" dirty="0" err="1">
                <a:ea typeface="+mn-lt"/>
                <a:cs typeface="+mn-lt"/>
              </a:rPr>
              <a:t>όμιλοι</a:t>
            </a:r>
            <a:r>
              <a:rPr lang="en-US" dirty="0">
                <a:ea typeface="+mn-lt"/>
                <a:cs typeface="+mn-lt"/>
              </a:rPr>
              <a:t> </a:t>
            </a:r>
            <a:r>
              <a:rPr lang="en-US" dirty="0" err="1">
                <a:ea typeface="+mn-lt"/>
                <a:cs typeface="+mn-lt"/>
              </a:rPr>
              <a:t>άρχισ</a:t>
            </a:r>
            <a:r>
              <a:rPr lang="en-US" dirty="0">
                <a:ea typeface="+mn-lt"/>
                <a:cs typeface="+mn-lt"/>
              </a:rPr>
              <a:t>αν να πα</a:t>
            </a:r>
            <a:r>
              <a:rPr lang="en-US" dirty="0" err="1">
                <a:ea typeface="+mn-lt"/>
                <a:cs typeface="+mn-lt"/>
              </a:rPr>
              <a:t>ράγουν</a:t>
            </a:r>
            <a:r>
              <a:rPr lang="en-US" dirty="0">
                <a:ea typeface="+mn-lt"/>
                <a:cs typeface="+mn-lt"/>
              </a:rPr>
              <a:t> πα</a:t>
            </a:r>
            <a:r>
              <a:rPr lang="en-US" dirty="0" err="1">
                <a:ea typeface="+mn-lt"/>
                <a:cs typeface="+mn-lt"/>
              </a:rPr>
              <a:t>ρόμοι</a:t>
            </a:r>
            <a:r>
              <a:rPr lang="en-US" dirty="0">
                <a:ea typeface="+mn-lt"/>
                <a:cs typeface="+mn-lt"/>
              </a:rPr>
              <a:t>α β</a:t>
            </a:r>
            <a:r>
              <a:rPr lang="en-US" dirty="0" err="1">
                <a:ea typeface="+mn-lt"/>
                <a:cs typeface="+mn-lt"/>
              </a:rPr>
              <a:t>ιομηχ</a:t>
            </a:r>
            <a:r>
              <a:rPr lang="en-US" dirty="0">
                <a:ea typeface="+mn-lt"/>
                <a:cs typeface="+mn-lt"/>
              </a:rPr>
              <a:t>α</a:t>
            </a:r>
            <a:r>
              <a:rPr lang="en-US" dirty="0" err="1">
                <a:ea typeface="+mn-lt"/>
                <a:cs typeface="+mn-lt"/>
              </a:rPr>
              <a:t>νικά</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a:t>
            </a:r>
            <a:endParaRPr lang="en-US" dirty="0"/>
          </a:p>
        </p:txBody>
      </p:sp>
    </p:spTree>
    <p:extLst>
      <p:ext uri="{BB962C8B-B14F-4D97-AF65-F5344CB8AC3E}">
        <p14:creationId xmlns:p14="http://schemas.microsoft.com/office/powerpoint/2010/main" val="3338446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97E0F393-D544-D3A2-C5E4-BB62953AE55F}"/>
              </a:ext>
            </a:extLst>
          </p:cNvPr>
          <p:cNvSpPr txBox="1"/>
          <p:nvPr/>
        </p:nvSpPr>
        <p:spPr>
          <a:xfrm>
            <a:off x="2831629" y="272814"/>
            <a:ext cx="65381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Τεχνικές</a:t>
            </a:r>
            <a:r>
              <a:rPr lang="en-US" dirty="0"/>
              <a:t> π</a:t>
            </a:r>
            <a:r>
              <a:rPr lang="en-US" dirty="0" err="1"/>
              <a:t>εριγρ</a:t>
            </a:r>
            <a:r>
              <a:rPr lang="en-US" dirty="0"/>
              <a:t>α</a:t>
            </a:r>
            <a:r>
              <a:rPr lang="en-US" dirty="0" err="1"/>
              <a:t>φές</a:t>
            </a:r>
            <a:r>
              <a:rPr lang="en-US" dirty="0"/>
              <a:t>[</a:t>
            </a:r>
            <a:r>
              <a:rPr lang="en-US" dirty="0">
                <a:hlinkClick r:id="rId2"/>
              </a:rPr>
              <a:t>Επεξεργασία</a:t>
            </a:r>
            <a:r>
              <a:rPr lang="en-US" dirty="0"/>
              <a:t> | </a:t>
            </a:r>
            <a:r>
              <a:rPr lang="en-US" dirty="0">
                <a:hlinkClick r:id="rId3"/>
              </a:rPr>
              <a:t>επεξεργασία κώδικα</a:t>
            </a:r>
            <a:r>
              <a:rPr lang="en-US" dirty="0"/>
              <a:t>]</a:t>
            </a:r>
          </a:p>
          <a:p>
            <a:br>
              <a:rPr lang="en-US" dirty="0"/>
            </a:br>
            <a:endParaRPr lang="en-US" dirty="0"/>
          </a:p>
        </p:txBody>
      </p:sp>
      <p:sp>
        <p:nvSpPr>
          <p:cNvPr id="3" name="TextBox 2">
            <a:extLst>
              <a:ext uri="{FF2B5EF4-FFF2-40B4-BE49-F238E27FC236}">
                <a16:creationId xmlns:a16="http://schemas.microsoft.com/office/drawing/2014/main" id="{0DA96372-63B8-FBC3-4AB9-4A152820FE70}"/>
              </a:ext>
            </a:extLst>
          </p:cNvPr>
          <p:cNvSpPr txBox="1"/>
          <p:nvPr/>
        </p:nvSpPr>
        <p:spPr>
          <a:xfrm>
            <a:off x="404518" y="978370"/>
            <a:ext cx="1149585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t>Ορισμός</a:t>
            </a:r>
            <a:r>
              <a:rPr lang="en-US" b="1" dirty="0"/>
              <a:t> παρα</a:t>
            </a:r>
            <a:r>
              <a:rPr lang="en-US" b="1" dirty="0" err="1"/>
              <a:t>μέτρων</a:t>
            </a:r>
            <a:r>
              <a:rPr lang="en-US" dirty="0"/>
              <a:t>[</a:t>
            </a:r>
            <a:r>
              <a:rPr lang="en-US" dirty="0">
                <a:hlinkClick r:id="rId4"/>
              </a:rPr>
              <a:t>Επεξεργασία</a:t>
            </a:r>
            <a:r>
              <a:rPr lang="en-US" dirty="0"/>
              <a:t> | </a:t>
            </a:r>
            <a:r>
              <a:rPr lang="en-US" dirty="0">
                <a:hlinkClick r:id="rId5"/>
              </a:rPr>
              <a:t>επεξεργασία κώδικα</a:t>
            </a:r>
            <a:r>
              <a:rPr lang="en-US" dirty="0"/>
              <a:t>]</a:t>
            </a:r>
          </a:p>
          <a:p>
            <a:endParaRPr lang="en-US" dirty="0">
              <a:ea typeface="+mn-lt"/>
              <a:cs typeface="+mn-lt"/>
            </a:endParaRPr>
          </a:p>
          <a:p>
            <a:pPr marL="285750" indent="-285750">
              <a:buFont typeface="Arial"/>
              <a:buChar char="•"/>
            </a:pPr>
            <a:r>
              <a:rPr lang="en-US" i="1" dirty="0" err="1">
                <a:ea typeface="+mn-lt"/>
                <a:cs typeface="+mn-lt"/>
              </a:rPr>
              <a:t>Αριθμός</a:t>
            </a:r>
            <a:r>
              <a:rPr lang="en-US" i="1" dirty="0">
                <a:ea typeface="+mn-lt"/>
                <a:cs typeface="+mn-lt"/>
              </a:rPr>
              <a:t> α</a:t>
            </a:r>
            <a:r>
              <a:rPr lang="en-US" i="1" dirty="0" err="1">
                <a:ea typeface="+mn-lt"/>
                <a:cs typeface="+mn-lt"/>
              </a:rPr>
              <a:t>ξόνων</a:t>
            </a:r>
            <a:r>
              <a:rPr lang="en-US" dirty="0">
                <a:ea typeface="+mn-lt"/>
                <a:cs typeface="+mn-lt"/>
              </a:rPr>
              <a:t> - </a:t>
            </a:r>
            <a:r>
              <a:rPr lang="en-US" dirty="0" err="1">
                <a:ea typeface="+mn-lt"/>
                <a:cs typeface="+mn-lt"/>
              </a:rPr>
              <a:t>δύο</a:t>
            </a:r>
            <a:r>
              <a:rPr lang="en-US" dirty="0">
                <a:ea typeface="+mn-lt"/>
                <a:cs typeface="+mn-lt"/>
              </a:rPr>
              <a:t> </a:t>
            </a:r>
            <a:r>
              <a:rPr lang="en-US" dirty="0" err="1">
                <a:ea typeface="+mn-lt"/>
                <a:cs typeface="+mn-lt"/>
              </a:rPr>
              <a:t>άξονες</a:t>
            </a:r>
            <a:r>
              <a:rPr lang="en-US" dirty="0">
                <a:ea typeface="+mn-lt"/>
                <a:cs typeface="+mn-lt"/>
              </a:rPr>
              <a:t> απα</a:t>
            </a:r>
            <a:r>
              <a:rPr lang="en-US" dirty="0" err="1">
                <a:ea typeface="+mn-lt"/>
                <a:cs typeface="+mn-lt"/>
              </a:rPr>
              <a:t>ιτούντ</a:t>
            </a:r>
            <a:r>
              <a:rPr lang="en-US" dirty="0">
                <a:ea typeface="+mn-lt"/>
                <a:cs typeface="+mn-lt"/>
              </a:rPr>
              <a:t>αι </a:t>
            </a:r>
            <a:r>
              <a:rPr lang="en-US" dirty="0" err="1">
                <a:ea typeface="+mn-lt"/>
                <a:cs typeface="+mn-lt"/>
              </a:rPr>
              <a:t>γι</a:t>
            </a:r>
            <a:r>
              <a:rPr lang="en-US" dirty="0">
                <a:ea typeface="+mn-lt"/>
                <a:cs typeface="+mn-lt"/>
              </a:rPr>
              <a:t>α να </a:t>
            </a:r>
            <a:r>
              <a:rPr lang="en-US" dirty="0" err="1">
                <a:ea typeface="+mn-lt"/>
                <a:cs typeface="+mn-lt"/>
              </a:rPr>
              <a:t>φθάσουν</a:t>
            </a:r>
            <a:r>
              <a:rPr lang="en-US" dirty="0">
                <a:ea typeface="+mn-lt"/>
                <a:cs typeface="+mn-lt"/>
              </a:rPr>
              <a:t> </a:t>
            </a:r>
            <a:r>
              <a:rPr lang="en-US" dirty="0" err="1">
                <a:ea typeface="+mn-lt"/>
                <a:cs typeface="+mn-lt"/>
              </a:rPr>
              <a:t>σε</a:t>
            </a:r>
            <a:r>
              <a:rPr lang="en-US" dirty="0">
                <a:ea typeface="+mn-lt"/>
                <a:cs typeface="+mn-lt"/>
              </a:rPr>
              <a:t> οπ</a:t>
            </a:r>
            <a:r>
              <a:rPr lang="en-US" dirty="0" err="1">
                <a:ea typeface="+mn-lt"/>
                <a:cs typeface="+mn-lt"/>
              </a:rPr>
              <a:t>οιοδή</a:t>
            </a:r>
            <a:r>
              <a:rPr lang="en-US" dirty="0">
                <a:ea typeface="+mn-lt"/>
                <a:cs typeface="+mn-lt"/>
              </a:rPr>
              <a:t>π</a:t>
            </a:r>
            <a:r>
              <a:rPr lang="en-US" dirty="0" err="1">
                <a:ea typeface="+mn-lt"/>
                <a:cs typeface="+mn-lt"/>
              </a:rPr>
              <a:t>οτε</a:t>
            </a:r>
            <a:r>
              <a:rPr lang="en-US" dirty="0">
                <a:ea typeface="+mn-lt"/>
                <a:cs typeface="+mn-lt"/>
              </a:rPr>
              <a:t> </a:t>
            </a:r>
            <a:r>
              <a:rPr lang="en-US" dirty="0" err="1">
                <a:ea typeface="+mn-lt"/>
                <a:cs typeface="+mn-lt"/>
              </a:rPr>
              <a:t>σημείο</a:t>
            </a:r>
            <a:r>
              <a:rPr lang="en-US" dirty="0">
                <a:ea typeface="+mn-lt"/>
                <a:cs typeface="+mn-lt"/>
              </a:rPr>
              <a:t> </a:t>
            </a:r>
            <a:r>
              <a:rPr lang="en-US" dirty="0" err="1">
                <a:ea typeface="+mn-lt"/>
                <a:cs typeface="+mn-lt"/>
              </a:rPr>
              <a:t>σε</a:t>
            </a:r>
            <a:r>
              <a:rPr lang="en-US" dirty="0">
                <a:ea typeface="+mn-lt"/>
                <a:cs typeface="+mn-lt"/>
              </a:rPr>
              <a:t> </a:t>
            </a:r>
            <a:r>
              <a:rPr lang="en-US" dirty="0" err="1">
                <a:ea typeface="+mn-lt"/>
                <a:cs typeface="+mn-lt"/>
              </a:rPr>
              <a:t>έν</a:t>
            </a:r>
            <a:r>
              <a:rPr lang="en-US" dirty="0">
                <a:ea typeface="+mn-lt"/>
                <a:cs typeface="+mn-lt"/>
              </a:rPr>
              <a:t>α επίπ</a:t>
            </a:r>
            <a:r>
              <a:rPr lang="en-US" dirty="0" err="1">
                <a:ea typeface="+mn-lt"/>
                <a:cs typeface="+mn-lt"/>
              </a:rPr>
              <a:t>εδο</a:t>
            </a:r>
            <a:r>
              <a:rPr lang="en-US" dirty="0">
                <a:ea typeface="+mn-lt"/>
                <a:cs typeface="+mn-lt"/>
              </a:rPr>
              <a:t>. </a:t>
            </a:r>
            <a:r>
              <a:rPr lang="en-US" dirty="0" err="1">
                <a:ea typeface="+mn-lt"/>
                <a:cs typeface="+mn-lt"/>
              </a:rPr>
              <a:t>Τρεις</a:t>
            </a:r>
            <a:r>
              <a:rPr lang="en-US" dirty="0">
                <a:ea typeface="+mn-lt"/>
                <a:cs typeface="+mn-lt"/>
              </a:rPr>
              <a:t> </a:t>
            </a:r>
            <a:r>
              <a:rPr lang="en-US" dirty="0" err="1">
                <a:ea typeface="+mn-lt"/>
                <a:cs typeface="+mn-lt"/>
              </a:rPr>
              <a:t>άξονες</a:t>
            </a:r>
            <a:r>
              <a:rPr lang="en-US" dirty="0">
                <a:ea typeface="+mn-lt"/>
                <a:cs typeface="+mn-lt"/>
              </a:rPr>
              <a:t> απα</a:t>
            </a:r>
            <a:r>
              <a:rPr lang="en-US" dirty="0" err="1">
                <a:ea typeface="+mn-lt"/>
                <a:cs typeface="+mn-lt"/>
              </a:rPr>
              <a:t>ιτούντ</a:t>
            </a:r>
            <a:r>
              <a:rPr lang="en-US" dirty="0">
                <a:ea typeface="+mn-lt"/>
                <a:cs typeface="+mn-lt"/>
              </a:rPr>
              <a:t>αι </a:t>
            </a:r>
            <a:r>
              <a:rPr lang="en-US" dirty="0" err="1">
                <a:ea typeface="+mn-lt"/>
                <a:cs typeface="+mn-lt"/>
              </a:rPr>
              <a:t>γι</a:t>
            </a:r>
            <a:r>
              <a:rPr lang="en-US" dirty="0">
                <a:ea typeface="+mn-lt"/>
                <a:cs typeface="+mn-lt"/>
              </a:rPr>
              <a:t>α </a:t>
            </a:r>
            <a:r>
              <a:rPr lang="en-US" dirty="0" err="1">
                <a:ea typeface="+mn-lt"/>
                <a:cs typeface="+mn-lt"/>
              </a:rPr>
              <a:t>την</a:t>
            </a:r>
            <a:r>
              <a:rPr lang="en-US" dirty="0">
                <a:ea typeface="+mn-lt"/>
                <a:cs typeface="+mn-lt"/>
              </a:rPr>
              <a:t> π</a:t>
            </a:r>
            <a:r>
              <a:rPr lang="en-US" dirty="0" err="1">
                <a:ea typeface="+mn-lt"/>
                <a:cs typeface="+mn-lt"/>
              </a:rPr>
              <a:t>ρόσ</a:t>
            </a:r>
            <a:r>
              <a:rPr lang="en-US" dirty="0">
                <a:ea typeface="+mn-lt"/>
                <a:cs typeface="+mn-lt"/>
              </a:rPr>
              <a:t>βα</a:t>
            </a:r>
            <a:r>
              <a:rPr lang="en-US" dirty="0" err="1">
                <a:ea typeface="+mn-lt"/>
                <a:cs typeface="+mn-lt"/>
              </a:rPr>
              <a:t>ση</a:t>
            </a:r>
            <a:r>
              <a:rPr lang="en-US" dirty="0">
                <a:ea typeface="+mn-lt"/>
                <a:cs typeface="+mn-lt"/>
              </a:rPr>
              <a:t> </a:t>
            </a:r>
            <a:r>
              <a:rPr lang="en-US" dirty="0" err="1">
                <a:ea typeface="+mn-lt"/>
                <a:cs typeface="+mn-lt"/>
              </a:rPr>
              <a:t>σε</a:t>
            </a:r>
            <a:r>
              <a:rPr lang="en-US" dirty="0">
                <a:ea typeface="+mn-lt"/>
                <a:cs typeface="+mn-lt"/>
              </a:rPr>
              <a:t> </a:t>
            </a:r>
            <a:r>
              <a:rPr lang="en-US" dirty="0" err="1">
                <a:ea typeface="+mn-lt"/>
                <a:cs typeface="+mn-lt"/>
              </a:rPr>
              <a:t>κάθε</a:t>
            </a:r>
            <a:r>
              <a:rPr lang="en-US" dirty="0">
                <a:ea typeface="+mn-lt"/>
                <a:cs typeface="+mn-lt"/>
              </a:rPr>
              <a:t> </a:t>
            </a:r>
            <a:r>
              <a:rPr lang="en-US" dirty="0" err="1">
                <a:ea typeface="+mn-lt"/>
                <a:cs typeface="+mn-lt"/>
              </a:rPr>
              <a:t>σημείο</a:t>
            </a:r>
            <a:r>
              <a:rPr lang="en-US" dirty="0">
                <a:ea typeface="+mn-lt"/>
                <a:cs typeface="+mn-lt"/>
              </a:rPr>
              <a:t> </a:t>
            </a:r>
            <a:r>
              <a:rPr lang="en-US" dirty="0" err="1">
                <a:ea typeface="+mn-lt"/>
                <a:cs typeface="+mn-lt"/>
              </a:rPr>
              <a:t>του</a:t>
            </a:r>
            <a:r>
              <a:rPr lang="en-US" dirty="0">
                <a:ea typeface="+mn-lt"/>
                <a:cs typeface="+mn-lt"/>
              </a:rPr>
              <a:t> </a:t>
            </a:r>
            <a:r>
              <a:rPr lang="en-US" dirty="0" err="1">
                <a:ea typeface="+mn-lt"/>
                <a:cs typeface="+mn-lt"/>
              </a:rPr>
              <a:t>χώρου</a:t>
            </a:r>
            <a:r>
              <a:rPr lang="en-US" dirty="0">
                <a:ea typeface="+mn-lt"/>
                <a:cs typeface="+mn-lt"/>
              </a:rPr>
              <a:t>. </a:t>
            </a:r>
            <a:r>
              <a:rPr lang="en-US" dirty="0" err="1">
                <a:ea typeface="+mn-lt"/>
                <a:cs typeface="+mn-lt"/>
              </a:rPr>
              <a:t>Γι</a:t>
            </a:r>
            <a:r>
              <a:rPr lang="en-US" dirty="0">
                <a:ea typeface="+mn-lt"/>
                <a:cs typeface="+mn-lt"/>
              </a:rPr>
              <a:t>α π</a:t>
            </a:r>
            <a:r>
              <a:rPr lang="en-US" dirty="0" err="1">
                <a:ea typeface="+mn-lt"/>
                <a:cs typeface="+mn-lt"/>
              </a:rPr>
              <a:t>λήρη</a:t>
            </a:r>
            <a:r>
              <a:rPr lang="en-US" dirty="0">
                <a:ea typeface="+mn-lt"/>
                <a:cs typeface="+mn-lt"/>
              </a:rPr>
              <a:t> </a:t>
            </a:r>
            <a:r>
              <a:rPr lang="en-US" dirty="0" err="1">
                <a:ea typeface="+mn-lt"/>
                <a:cs typeface="+mn-lt"/>
              </a:rPr>
              <a:t>έλεγχο</a:t>
            </a:r>
            <a:r>
              <a:rPr lang="en-US" dirty="0">
                <a:ea typeface="+mn-lt"/>
                <a:cs typeface="+mn-lt"/>
              </a:rPr>
              <a:t> </a:t>
            </a:r>
            <a:r>
              <a:rPr lang="en-US" dirty="0" err="1">
                <a:ea typeface="+mn-lt"/>
                <a:cs typeface="+mn-lt"/>
              </a:rPr>
              <a:t>του</a:t>
            </a:r>
            <a:r>
              <a:rPr lang="en-US" dirty="0">
                <a:ea typeface="+mn-lt"/>
                <a:cs typeface="+mn-lt"/>
              </a:rPr>
              <a:t> π</a:t>
            </a:r>
            <a:r>
              <a:rPr lang="en-US" dirty="0" err="1">
                <a:ea typeface="+mn-lt"/>
                <a:cs typeface="+mn-lt"/>
              </a:rPr>
              <a:t>ροσ</a:t>
            </a:r>
            <a:r>
              <a:rPr lang="en-US" dirty="0">
                <a:ea typeface="+mn-lt"/>
                <a:cs typeface="+mn-lt"/>
              </a:rPr>
              <a:t>ανα</a:t>
            </a:r>
            <a:r>
              <a:rPr lang="en-US" dirty="0" err="1">
                <a:ea typeface="+mn-lt"/>
                <a:cs typeface="+mn-lt"/>
              </a:rPr>
              <a:t>τολισμού</a:t>
            </a:r>
            <a:r>
              <a:rPr lang="en-US" dirty="0">
                <a:ea typeface="+mn-lt"/>
                <a:cs typeface="+mn-lt"/>
              </a:rPr>
              <a:t> </a:t>
            </a:r>
            <a:r>
              <a:rPr lang="en-US" dirty="0" err="1">
                <a:ea typeface="+mn-lt"/>
                <a:cs typeface="+mn-lt"/>
              </a:rPr>
              <a:t>στην</a:t>
            </a:r>
            <a:r>
              <a:rPr lang="en-US" dirty="0">
                <a:ea typeface="+mn-lt"/>
                <a:cs typeface="+mn-lt"/>
              </a:rPr>
              <a:t> </a:t>
            </a:r>
            <a:r>
              <a:rPr lang="en-US" dirty="0" err="1">
                <a:ea typeface="+mn-lt"/>
                <a:cs typeface="+mn-lt"/>
              </a:rPr>
              <a:t>άκρη</a:t>
            </a:r>
            <a:r>
              <a:rPr lang="en-US" dirty="0">
                <a:ea typeface="+mn-lt"/>
                <a:cs typeface="+mn-lt"/>
              </a:rPr>
              <a:t> </a:t>
            </a:r>
            <a:r>
              <a:rPr lang="en-US" dirty="0" err="1">
                <a:ea typeface="+mn-lt"/>
                <a:cs typeface="+mn-lt"/>
              </a:rPr>
              <a:t>του</a:t>
            </a:r>
            <a:r>
              <a:rPr lang="en-US" dirty="0">
                <a:ea typeface="+mn-lt"/>
                <a:cs typeface="+mn-lt"/>
              </a:rPr>
              <a:t> βρα</a:t>
            </a:r>
            <a:r>
              <a:rPr lang="en-US" dirty="0" err="1">
                <a:ea typeface="+mn-lt"/>
                <a:cs typeface="+mn-lt"/>
              </a:rPr>
              <a:t>χίον</a:t>
            </a:r>
            <a:r>
              <a:rPr lang="en-US" dirty="0">
                <a:ea typeface="+mn-lt"/>
                <a:cs typeface="+mn-lt"/>
              </a:rPr>
              <a:t>α (</a:t>
            </a:r>
            <a:r>
              <a:rPr lang="en-US" dirty="0" err="1">
                <a:ea typeface="+mn-lt"/>
                <a:cs typeface="+mn-lt"/>
              </a:rPr>
              <a:t>δηλ</a:t>
            </a:r>
            <a:r>
              <a:rPr lang="en-US" dirty="0">
                <a:ea typeface="+mn-lt"/>
                <a:cs typeface="+mn-lt"/>
              </a:rPr>
              <a:t>α</a:t>
            </a:r>
            <a:r>
              <a:rPr lang="en-US" dirty="0" err="1">
                <a:ea typeface="+mn-lt"/>
                <a:cs typeface="+mn-lt"/>
              </a:rPr>
              <a:t>δή</a:t>
            </a:r>
            <a:r>
              <a:rPr lang="en-US" dirty="0">
                <a:ea typeface="+mn-lt"/>
                <a:cs typeface="+mn-lt"/>
              </a:rPr>
              <a:t> </a:t>
            </a:r>
            <a:r>
              <a:rPr lang="en-US" dirty="0" err="1">
                <a:ea typeface="+mn-lt"/>
                <a:cs typeface="+mn-lt"/>
              </a:rPr>
              <a:t>τον</a:t>
            </a:r>
            <a:r>
              <a:rPr lang="en-US" dirty="0">
                <a:ea typeface="+mn-lt"/>
                <a:cs typeface="+mn-lt"/>
              </a:rPr>
              <a:t> καρπό), απα</a:t>
            </a:r>
            <a:r>
              <a:rPr lang="en-US" dirty="0" err="1">
                <a:ea typeface="+mn-lt"/>
                <a:cs typeface="+mn-lt"/>
              </a:rPr>
              <a:t>ιτούντ</a:t>
            </a:r>
            <a:r>
              <a:rPr lang="en-US" dirty="0">
                <a:ea typeface="+mn-lt"/>
                <a:cs typeface="+mn-lt"/>
              </a:rPr>
              <a:t>αι </a:t>
            </a:r>
            <a:r>
              <a:rPr lang="en-US" dirty="0" err="1">
                <a:ea typeface="+mn-lt"/>
                <a:cs typeface="+mn-lt"/>
              </a:rPr>
              <a:t>τρεις</a:t>
            </a:r>
            <a:r>
              <a:rPr lang="en-US" dirty="0">
                <a:ea typeface="+mn-lt"/>
                <a:cs typeface="+mn-lt"/>
              </a:rPr>
              <a:t> π</a:t>
            </a:r>
            <a:r>
              <a:rPr lang="en-US" dirty="0" err="1">
                <a:ea typeface="+mn-lt"/>
                <a:cs typeface="+mn-lt"/>
              </a:rPr>
              <a:t>ερισσότεροι</a:t>
            </a:r>
            <a:r>
              <a:rPr lang="en-US" dirty="0">
                <a:ea typeface="+mn-lt"/>
                <a:cs typeface="+mn-lt"/>
              </a:rPr>
              <a:t> </a:t>
            </a:r>
            <a:r>
              <a:rPr lang="en-US" dirty="0" err="1">
                <a:ea typeface="+mn-lt"/>
                <a:cs typeface="+mn-lt"/>
              </a:rPr>
              <a:t>άξονες</a:t>
            </a:r>
            <a:r>
              <a:rPr lang="en-US" dirty="0">
                <a:ea typeface="+mn-lt"/>
                <a:cs typeface="+mn-lt"/>
              </a:rPr>
              <a:t> (</a:t>
            </a:r>
            <a:r>
              <a:rPr lang="en-US" dirty="0" err="1">
                <a:ea typeface="+mn-lt"/>
                <a:cs typeface="+mn-lt"/>
              </a:rPr>
              <a:t>εκτρο</a:t>
            </a:r>
            <a:r>
              <a:rPr lang="en-US" dirty="0">
                <a:ea typeface="+mn-lt"/>
                <a:cs typeface="+mn-lt"/>
              </a:rPr>
              <a:t>π</a:t>
            </a:r>
            <a:r>
              <a:rPr lang="en-US" dirty="0" err="1">
                <a:ea typeface="+mn-lt"/>
                <a:cs typeface="+mn-lt"/>
              </a:rPr>
              <a:t>ής</a:t>
            </a:r>
            <a:r>
              <a:rPr lang="en-US" dirty="0">
                <a:ea typeface="+mn-lt"/>
                <a:cs typeface="+mn-lt"/>
              </a:rPr>
              <a:t>, λαβ</a:t>
            </a:r>
            <a:r>
              <a:rPr lang="en-US" dirty="0" err="1">
                <a:ea typeface="+mn-lt"/>
                <a:cs typeface="+mn-lt"/>
              </a:rPr>
              <a:t>ής</a:t>
            </a:r>
            <a:r>
              <a:rPr lang="en-US" dirty="0">
                <a:ea typeface="+mn-lt"/>
                <a:cs typeface="+mn-lt"/>
              </a:rPr>
              <a:t>, και </a:t>
            </a:r>
            <a:r>
              <a:rPr lang="en-US" dirty="0" err="1">
                <a:ea typeface="+mn-lt"/>
                <a:cs typeface="+mn-lt"/>
              </a:rPr>
              <a:t>κύλισης</a:t>
            </a:r>
            <a:r>
              <a:rPr lang="en-US" dirty="0">
                <a:ea typeface="+mn-lt"/>
                <a:cs typeface="+mn-lt"/>
              </a:rPr>
              <a:t>). </a:t>
            </a:r>
            <a:r>
              <a:rPr lang="en-US" dirty="0" err="1">
                <a:ea typeface="+mn-lt"/>
                <a:cs typeface="+mn-lt"/>
              </a:rPr>
              <a:t>Μερικά</a:t>
            </a:r>
            <a:r>
              <a:rPr lang="en-US" dirty="0">
                <a:ea typeface="+mn-lt"/>
                <a:cs typeface="+mn-lt"/>
              </a:rPr>
              <a:t> </a:t>
            </a:r>
            <a:r>
              <a:rPr lang="en-US" dirty="0" err="1">
                <a:ea typeface="+mn-lt"/>
                <a:cs typeface="+mn-lt"/>
              </a:rPr>
              <a:t>σχέδι</a:t>
            </a:r>
            <a:r>
              <a:rPr lang="en-US" dirty="0">
                <a:ea typeface="+mn-lt"/>
                <a:cs typeface="+mn-lt"/>
              </a:rPr>
              <a:t>α (π.χ. τα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SCARA) </a:t>
            </a:r>
            <a:r>
              <a:rPr lang="en-US" dirty="0" err="1">
                <a:ea typeface="+mn-lt"/>
                <a:cs typeface="+mn-lt"/>
              </a:rPr>
              <a:t>έχουν</a:t>
            </a:r>
            <a:r>
              <a:rPr lang="en-US" dirty="0">
                <a:ea typeface="+mn-lt"/>
                <a:cs typeface="+mn-lt"/>
              </a:rPr>
              <a:t> π</a:t>
            </a:r>
            <a:r>
              <a:rPr lang="en-US" dirty="0" err="1">
                <a:ea typeface="+mn-lt"/>
                <a:cs typeface="+mn-lt"/>
              </a:rPr>
              <a:t>εριορισμούς</a:t>
            </a:r>
            <a:r>
              <a:rPr lang="en-US" dirty="0">
                <a:ea typeface="+mn-lt"/>
                <a:cs typeface="+mn-lt"/>
              </a:rPr>
              <a:t> </a:t>
            </a:r>
            <a:r>
              <a:rPr lang="en-US" dirty="0" err="1">
                <a:ea typeface="+mn-lt"/>
                <a:cs typeface="+mn-lt"/>
              </a:rPr>
              <a:t>στη</a:t>
            </a:r>
            <a:r>
              <a:rPr lang="en-US" dirty="0">
                <a:ea typeface="+mn-lt"/>
                <a:cs typeface="+mn-lt"/>
              </a:rPr>
              <a:t> </a:t>
            </a:r>
            <a:r>
              <a:rPr lang="en-US" dirty="0" err="1">
                <a:ea typeface="+mn-lt"/>
                <a:cs typeface="+mn-lt"/>
              </a:rPr>
              <a:t>δυν</a:t>
            </a:r>
            <a:r>
              <a:rPr lang="en-US" dirty="0">
                <a:ea typeface="+mn-lt"/>
                <a:cs typeface="+mn-lt"/>
              </a:rPr>
              <a:t>α</a:t>
            </a:r>
            <a:r>
              <a:rPr lang="en-US" dirty="0" err="1">
                <a:ea typeface="+mn-lt"/>
                <a:cs typeface="+mn-lt"/>
              </a:rPr>
              <a:t>τότητ</a:t>
            </a:r>
            <a:r>
              <a:rPr lang="en-US" dirty="0">
                <a:ea typeface="+mn-lt"/>
                <a:cs typeface="+mn-lt"/>
              </a:rPr>
              <a:t>α </a:t>
            </a:r>
            <a:r>
              <a:rPr lang="en-US" dirty="0" err="1">
                <a:ea typeface="+mn-lt"/>
                <a:cs typeface="+mn-lt"/>
              </a:rPr>
              <a:t>κίνησης</a:t>
            </a:r>
            <a:r>
              <a:rPr lang="en-US" dirty="0">
                <a:ea typeface="+mn-lt"/>
                <a:cs typeface="+mn-lt"/>
              </a:rPr>
              <a:t> </a:t>
            </a:r>
            <a:r>
              <a:rPr lang="en-US" dirty="0" err="1">
                <a:ea typeface="+mn-lt"/>
                <a:cs typeface="+mn-lt"/>
              </a:rPr>
              <a:t>γι</a:t>
            </a:r>
            <a:r>
              <a:rPr lang="en-US" dirty="0">
                <a:ea typeface="+mn-lt"/>
                <a:cs typeface="+mn-lt"/>
              </a:rPr>
              <a:t>α </a:t>
            </a:r>
            <a:r>
              <a:rPr lang="en-US" dirty="0" err="1">
                <a:ea typeface="+mn-lt"/>
                <a:cs typeface="+mn-lt"/>
              </a:rPr>
              <a:t>το</a:t>
            </a:r>
            <a:r>
              <a:rPr lang="en-US" dirty="0">
                <a:ea typeface="+mn-lt"/>
                <a:cs typeface="+mn-lt"/>
              </a:rPr>
              <a:t> </a:t>
            </a:r>
            <a:r>
              <a:rPr lang="en-US" dirty="0" err="1">
                <a:ea typeface="+mn-lt"/>
                <a:cs typeface="+mn-lt"/>
              </a:rPr>
              <a:t>κόστος</a:t>
            </a:r>
            <a:r>
              <a:rPr lang="en-US" dirty="0">
                <a:ea typeface="+mn-lt"/>
                <a:cs typeface="+mn-lt"/>
              </a:rPr>
              <a:t>, </a:t>
            </a:r>
            <a:r>
              <a:rPr lang="en-US" dirty="0" err="1">
                <a:ea typeface="+mn-lt"/>
                <a:cs typeface="+mn-lt"/>
              </a:rPr>
              <a:t>την</a:t>
            </a:r>
            <a:r>
              <a:rPr lang="en-US" dirty="0">
                <a:ea typeface="+mn-lt"/>
                <a:cs typeface="+mn-lt"/>
              </a:rPr>
              <a:t> τα</a:t>
            </a:r>
            <a:r>
              <a:rPr lang="en-US" dirty="0" err="1">
                <a:ea typeface="+mn-lt"/>
                <a:cs typeface="+mn-lt"/>
              </a:rPr>
              <a:t>χύτητ</a:t>
            </a:r>
            <a:r>
              <a:rPr lang="en-US" dirty="0">
                <a:ea typeface="+mn-lt"/>
                <a:cs typeface="+mn-lt"/>
              </a:rPr>
              <a:t>α και </a:t>
            </a:r>
            <a:r>
              <a:rPr lang="en-US" dirty="0" err="1">
                <a:ea typeface="+mn-lt"/>
                <a:cs typeface="+mn-lt"/>
              </a:rPr>
              <a:t>την</a:t>
            </a:r>
            <a:r>
              <a:rPr lang="en-US" dirty="0">
                <a:ea typeface="+mn-lt"/>
                <a:cs typeface="+mn-lt"/>
              </a:rPr>
              <a:t> α</a:t>
            </a:r>
            <a:r>
              <a:rPr lang="en-US" dirty="0" err="1">
                <a:ea typeface="+mn-lt"/>
                <a:cs typeface="+mn-lt"/>
              </a:rPr>
              <a:t>κρί</a:t>
            </a:r>
            <a:r>
              <a:rPr lang="en-US" dirty="0">
                <a:ea typeface="+mn-lt"/>
                <a:cs typeface="+mn-lt"/>
              </a:rPr>
              <a:t>β</a:t>
            </a:r>
            <a:r>
              <a:rPr lang="en-US" dirty="0" err="1">
                <a:ea typeface="+mn-lt"/>
                <a:cs typeface="+mn-lt"/>
              </a:rPr>
              <a:t>ει</a:t>
            </a:r>
            <a:r>
              <a:rPr lang="en-US" dirty="0">
                <a:ea typeface="+mn-lt"/>
                <a:cs typeface="+mn-lt"/>
              </a:rPr>
              <a:t>α.</a:t>
            </a:r>
            <a:endParaRPr lang="en-US" dirty="0"/>
          </a:p>
          <a:p>
            <a:pPr marL="285750" indent="-285750">
              <a:buFont typeface="Arial"/>
              <a:buChar char="•"/>
            </a:pPr>
            <a:r>
              <a:rPr lang="en-US" i="1" dirty="0">
                <a:ea typeface="+mn-lt"/>
                <a:cs typeface="+mn-lt"/>
              </a:rPr>
              <a:t>Βα</a:t>
            </a:r>
            <a:r>
              <a:rPr lang="en-US" i="1" dirty="0" err="1">
                <a:ea typeface="+mn-lt"/>
                <a:cs typeface="+mn-lt"/>
              </a:rPr>
              <a:t>θμός</a:t>
            </a:r>
            <a:r>
              <a:rPr lang="en-US" i="1" dirty="0">
                <a:ea typeface="+mn-lt"/>
                <a:cs typeface="+mn-lt"/>
              </a:rPr>
              <a:t> </a:t>
            </a:r>
            <a:r>
              <a:rPr lang="en-US" i="1" dirty="0" err="1">
                <a:ea typeface="+mn-lt"/>
                <a:cs typeface="+mn-lt"/>
              </a:rPr>
              <a:t>ελευθερί</a:t>
            </a:r>
            <a:r>
              <a:rPr lang="en-US" i="1" dirty="0">
                <a:ea typeface="+mn-lt"/>
                <a:cs typeface="+mn-lt"/>
              </a:rPr>
              <a:t>ας</a:t>
            </a:r>
            <a:r>
              <a:rPr lang="en-US" dirty="0">
                <a:ea typeface="+mn-lt"/>
                <a:cs typeface="+mn-lt"/>
              </a:rPr>
              <a:t> - π</a:t>
            </a:r>
            <a:r>
              <a:rPr lang="en-US" dirty="0" err="1">
                <a:ea typeface="+mn-lt"/>
                <a:cs typeface="+mn-lt"/>
              </a:rPr>
              <a:t>ου</a:t>
            </a:r>
            <a:r>
              <a:rPr lang="en-US" dirty="0">
                <a:ea typeface="+mn-lt"/>
                <a:cs typeface="+mn-lt"/>
              </a:rPr>
              <a:t> </a:t>
            </a:r>
            <a:r>
              <a:rPr lang="en-US" dirty="0" err="1">
                <a:ea typeface="+mn-lt"/>
                <a:cs typeface="+mn-lt"/>
              </a:rPr>
              <a:t>είν</a:t>
            </a:r>
            <a:r>
              <a:rPr lang="en-US" dirty="0">
                <a:ea typeface="+mn-lt"/>
                <a:cs typeface="+mn-lt"/>
              </a:rPr>
              <a:t>αι </a:t>
            </a:r>
            <a:r>
              <a:rPr lang="en-US" dirty="0" err="1">
                <a:ea typeface="+mn-lt"/>
                <a:cs typeface="+mn-lt"/>
              </a:rPr>
              <a:t>συνήθως</a:t>
            </a:r>
            <a:r>
              <a:rPr lang="en-US" dirty="0">
                <a:ea typeface="+mn-lt"/>
                <a:cs typeface="+mn-lt"/>
              </a:rPr>
              <a:t> ο </a:t>
            </a:r>
            <a:r>
              <a:rPr lang="en-US" dirty="0" err="1">
                <a:ea typeface="+mn-lt"/>
                <a:cs typeface="+mn-lt"/>
              </a:rPr>
              <a:t>ίδιος</a:t>
            </a:r>
            <a:r>
              <a:rPr lang="en-US" dirty="0">
                <a:ea typeface="+mn-lt"/>
                <a:cs typeface="+mn-lt"/>
              </a:rPr>
              <a:t> </a:t>
            </a:r>
            <a:r>
              <a:rPr lang="en-US" dirty="0" err="1">
                <a:ea typeface="+mn-lt"/>
                <a:cs typeface="+mn-lt"/>
              </a:rPr>
              <a:t>με</a:t>
            </a:r>
            <a:r>
              <a:rPr lang="en-US" dirty="0">
                <a:ea typeface="+mn-lt"/>
                <a:cs typeface="+mn-lt"/>
              </a:rPr>
              <a:t> </a:t>
            </a:r>
            <a:r>
              <a:rPr lang="en-US" dirty="0" err="1">
                <a:ea typeface="+mn-lt"/>
                <a:cs typeface="+mn-lt"/>
              </a:rPr>
              <a:t>τον</a:t>
            </a:r>
            <a:r>
              <a:rPr lang="en-US" dirty="0">
                <a:ea typeface="+mn-lt"/>
                <a:cs typeface="+mn-lt"/>
              </a:rPr>
              <a:t> α</a:t>
            </a:r>
            <a:r>
              <a:rPr lang="en-US" dirty="0" err="1">
                <a:ea typeface="+mn-lt"/>
                <a:cs typeface="+mn-lt"/>
              </a:rPr>
              <a:t>ριθμό</a:t>
            </a:r>
            <a:r>
              <a:rPr lang="en-US" dirty="0">
                <a:ea typeface="+mn-lt"/>
                <a:cs typeface="+mn-lt"/>
              </a:rPr>
              <a:t> </a:t>
            </a:r>
            <a:r>
              <a:rPr lang="en-US" dirty="0" err="1">
                <a:ea typeface="+mn-lt"/>
                <a:cs typeface="+mn-lt"/>
              </a:rPr>
              <a:t>των</a:t>
            </a:r>
            <a:r>
              <a:rPr lang="en-US" dirty="0">
                <a:ea typeface="+mn-lt"/>
                <a:cs typeface="+mn-lt"/>
              </a:rPr>
              <a:t> α</a:t>
            </a:r>
            <a:r>
              <a:rPr lang="en-US" dirty="0" err="1">
                <a:ea typeface="+mn-lt"/>
                <a:cs typeface="+mn-lt"/>
              </a:rPr>
              <a:t>ξόνων</a:t>
            </a:r>
            <a:r>
              <a:rPr lang="en-US" dirty="0">
                <a:ea typeface="+mn-lt"/>
                <a:cs typeface="+mn-lt"/>
              </a:rPr>
              <a:t>.</a:t>
            </a:r>
            <a:endParaRPr lang="en-US" dirty="0"/>
          </a:p>
          <a:p>
            <a:pPr marL="285750" indent="-285750">
              <a:buFont typeface="Arial"/>
              <a:buChar char="•"/>
            </a:pPr>
            <a:r>
              <a:rPr lang="en-US" i="1" dirty="0" err="1">
                <a:ea typeface="+mn-lt"/>
                <a:cs typeface="+mn-lt"/>
              </a:rPr>
              <a:t>Φάκελος</a:t>
            </a:r>
            <a:r>
              <a:rPr lang="en-US" i="1" dirty="0">
                <a:ea typeface="+mn-lt"/>
                <a:cs typeface="+mn-lt"/>
              </a:rPr>
              <a:t> </a:t>
            </a:r>
            <a:r>
              <a:rPr lang="en-US" i="1" dirty="0" err="1">
                <a:ea typeface="+mn-lt"/>
                <a:cs typeface="+mn-lt"/>
              </a:rPr>
              <a:t>εργ</a:t>
            </a:r>
            <a:r>
              <a:rPr lang="en-US" i="1" dirty="0">
                <a:ea typeface="+mn-lt"/>
                <a:cs typeface="+mn-lt"/>
              </a:rPr>
              <a:t>α</a:t>
            </a:r>
            <a:r>
              <a:rPr lang="en-US" i="1" dirty="0" err="1">
                <a:ea typeface="+mn-lt"/>
                <a:cs typeface="+mn-lt"/>
              </a:rPr>
              <a:t>σί</a:t>
            </a:r>
            <a:r>
              <a:rPr lang="en-US" i="1" dirty="0">
                <a:ea typeface="+mn-lt"/>
                <a:cs typeface="+mn-lt"/>
              </a:rPr>
              <a:t>ας</a:t>
            </a:r>
            <a:r>
              <a:rPr lang="en-US" dirty="0">
                <a:ea typeface="+mn-lt"/>
                <a:cs typeface="+mn-lt"/>
              </a:rPr>
              <a:t> - η π</a:t>
            </a:r>
            <a:r>
              <a:rPr lang="en-US" dirty="0" err="1">
                <a:ea typeface="+mn-lt"/>
                <a:cs typeface="+mn-lt"/>
              </a:rPr>
              <a:t>εριοχή</a:t>
            </a:r>
            <a:r>
              <a:rPr lang="en-US" dirty="0">
                <a:ea typeface="+mn-lt"/>
                <a:cs typeface="+mn-lt"/>
              </a:rPr>
              <a:t> </a:t>
            </a:r>
            <a:r>
              <a:rPr lang="en-US" dirty="0" err="1">
                <a:ea typeface="+mn-lt"/>
                <a:cs typeface="+mn-lt"/>
              </a:rPr>
              <a:t>του</a:t>
            </a:r>
            <a:r>
              <a:rPr lang="en-US" dirty="0">
                <a:ea typeface="+mn-lt"/>
                <a:cs typeface="+mn-lt"/>
              </a:rPr>
              <a:t> </a:t>
            </a:r>
            <a:r>
              <a:rPr lang="en-US" dirty="0" err="1">
                <a:ea typeface="+mn-lt"/>
                <a:cs typeface="+mn-lt"/>
              </a:rPr>
              <a:t>χώρου</a:t>
            </a:r>
            <a:r>
              <a:rPr lang="en-US" dirty="0">
                <a:ea typeface="+mn-lt"/>
                <a:cs typeface="+mn-lt"/>
              </a:rPr>
              <a:t> π</a:t>
            </a:r>
            <a:r>
              <a:rPr lang="en-US" dirty="0" err="1">
                <a:ea typeface="+mn-lt"/>
                <a:cs typeface="+mn-lt"/>
              </a:rPr>
              <a:t>ου</a:t>
            </a:r>
            <a:r>
              <a:rPr lang="en-US" dirty="0">
                <a:ea typeface="+mn-lt"/>
                <a:cs typeface="+mn-lt"/>
              </a:rPr>
              <a:t> μπ</a:t>
            </a:r>
            <a:r>
              <a:rPr lang="en-US" dirty="0" err="1">
                <a:ea typeface="+mn-lt"/>
                <a:cs typeface="+mn-lt"/>
              </a:rPr>
              <a:t>ορεί</a:t>
            </a:r>
            <a:r>
              <a:rPr lang="en-US" dirty="0">
                <a:ea typeface="+mn-lt"/>
                <a:cs typeface="+mn-lt"/>
              </a:rPr>
              <a:t> να </a:t>
            </a:r>
            <a:r>
              <a:rPr lang="en-US" dirty="0" err="1">
                <a:ea typeface="+mn-lt"/>
                <a:cs typeface="+mn-lt"/>
              </a:rPr>
              <a:t>φτάσει</a:t>
            </a:r>
            <a:r>
              <a:rPr lang="en-US" dirty="0">
                <a:ea typeface="+mn-lt"/>
                <a:cs typeface="+mn-lt"/>
              </a:rPr>
              <a:t> </a:t>
            </a:r>
            <a:r>
              <a:rPr lang="en-US" dirty="0" err="1">
                <a:ea typeface="+mn-lt"/>
                <a:cs typeface="+mn-lt"/>
              </a:rPr>
              <a:t>έν</a:t>
            </a:r>
            <a:r>
              <a:rPr lang="en-US" dirty="0">
                <a:ea typeface="+mn-lt"/>
                <a:cs typeface="+mn-lt"/>
              </a:rPr>
              <a:t>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a:t>
            </a:r>
            <a:endParaRPr lang="en-US" dirty="0"/>
          </a:p>
          <a:p>
            <a:pPr marL="285750" indent="-285750">
              <a:buFont typeface="Arial"/>
              <a:buChar char="•"/>
            </a:pPr>
            <a:r>
              <a:rPr lang="en-US" i="1" dirty="0" err="1">
                <a:ea typeface="+mn-lt"/>
                <a:cs typeface="+mn-lt"/>
              </a:rPr>
              <a:t>Κινημ</a:t>
            </a:r>
            <a:r>
              <a:rPr lang="en-US" i="1" dirty="0">
                <a:ea typeface="+mn-lt"/>
                <a:cs typeface="+mn-lt"/>
              </a:rPr>
              <a:t>α</a:t>
            </a:r>
            <a:r>
              <a:rPr lang="en-US" i="1" dirty="0" err="1">
                <a:ea typeface="+mn-lt"/>
                <a:cs typeface="+mn-lt"/>
              </a:rPr>
              <a:t>τική</a:t>
            </a:r>
            <a:r>
              <a:rPr lang="en-US" dirty="0">
                <a:ea typeface="+mn-lt"/>
                <a:cs typeface="+mn-lt"/>
              </a:rPr>
              <a:t> - η πρα</a:t>
            </a:r>
            <a:r>
              <a:rPr lang="en-US" dirty="0" err="1">
                <a:ea typeface="+mn-lt"/>
                <a:cs typeface="+mn-lt"/>
              </a:rPr>
              <a:t>γμ</a:t>
            </a:r>
            <a:r>
              <a:rPr lang="en-US" dirty="0">
                <a:ea typeface="+mn-lt"/>
                <a:cs typeface="+mn-lt"/>
              </a:rPr>
              <a:t>α</a:t>
            </a:r>
            <a:r>
              <a:rPr lang="en-US" dirty="0" err="1">
                <a:ea typeface="+mn-lt"/>
                <a:cs typeface="+mn-lt"/>
              </a:rPr>
              <a:t>τική</a:t>
            </a:r>
            <a:r>
              <a:rPr lang="en-US" dirty="0">
                <a:ea typeface="+mn-lt"/>
                <a:cs typeface="+mn-lt"/>
              </a:rPr>
              <a:t> </a:t>
            </a:r>
            <a:r>
              <a:rPr lang="en-US" dirty="0" err="1">
                <a:ea typeface="+mn-lt"/>
                <a:cs typeface="+mn-lt"/>
              </a:rPr>
              <a:t>ρύθμιση</a:t>
            </a:r>
            <a:r>
              <a:rPr lang="en-US" dirty="0">
                <a:ea typeface="+mn-lt"/>
                <a:cs typeface="+mn-lt"/>
              </a:rPr>
              <a:t> </a:t>
            </a:r>
            <a:r>
              <a:rPr lang="en-US" dirty="0" err="1">
                <a:ea typeface="+mn-lt"/>
                <a:cs typeface="+mn-lt"/>
              </a:rPr>
              <a:t>των</a:t>
            </a:r>
            <a:r>
              <a:rPr lang="en-US" dirty="0">
                <a:ea typeface="+mn-lt"/>
                <a:cs typeface="+mn-lt"/>
              </a:rPr>
              <a:t> </a:t>
            </a:r>
            <a:r>
              <a:rPr lang="en-US" dirty="0" err="1">
                <a:ea typeface="+mn-lt"/>
                <a:cs typeface="+mn-lt"/>
              </a:rPr>
              <a:t>άκ</a:t>
            </a:r>
            <a:r>
              <a:rPr lang="en-US" dirty="0">
                <a:ea typeface="+mn-lt"/>
                <a:cs typeface="+mn-lt"/>
              </a:rPr>
              <a:t>αμπ</a:t>
            </a:r>
            <a:r>
              <a:rPr lang="en-US" dirty="0" err="1">
                <a:ea typeface="+mn-lt"/>
                <a:cs typeface="+mn-lt"/>
              </a:rPr>
              <a:t>των</a:t>
            </a:r>
            <a:r>
              <a:rPr lang="en-US" dirty="0">
                <a:ea typeface="+mn-lt"/>
                <a:cs typeface="+mn-lt"/>
              </a:rPr>
              <a:t> </a:t>
            </a:r>
            <a:r>
              <a:rPr lang="en-US" dirty="0" err="1">
                <a:ea typeface="+mn-lt"/>
                <a:cs typeface="+mn-lt"/>
              </a:rPr>
              <a:t>μελών</a:t>
            </a:r>
            <a:r>
              <a:rPr lang="en-US" dirty="0">
                <a:ea typeface="+mn-lt"/>
                <a:cs typeface="+mn-lt"/>
              </a:rPr>
              <a:t> και α</a:t>
            </a:r>
            <a:r>
              <a:rPr lang="en-US" dirty="0" err="1">
                <a:ea typeface="+mn-lt"/>
                <a:cs typeface="+mn-lt"/>
              </a:rPr>
              <a:t>ρθρώσεων</a:t>
            </a:r>
            <a:r>
              <a:rPr lang="en-US" dirty="0">
                <a:ea typeface="+mn-lt"/>
                <a:cs typeface="+mn-lt"/>
              </a:rPr>
              <a:t> </a:t>
            </a:r>
            <a:r>
              <a:rPr lang="en-US" dirty="0" err="1">
                <a:ea typeface="+mn-lt"/>
                <a:cs typeface="+mn-lt"/>
              </a:rPr>
              <a:t>του</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π</a:t>
            </a:r>
            <a:r>
              <a:rPr lang="en-US" dirty="0" err="1">
                <a:ea typeface="+mn-lt"/>
                <a:cs typeface="+mn-lt"/>
              </a:rPr>
              <a:t>ου</a:t>
            </a:r>
            <a:r>
              <a:rPr lang="en-US" dirty="0">
                <a:ea typeface="+mn-lt"/>
                <a:cs typeface="+mn-lt"/>
              </a:rPr>
              <a:t> </a:t>
            </a:r>
            <a:r>
              <a:rPr lang="en-US" dirty="0" err="1">
                <a:ea typeface="+mn-lt"/>
                <a:cs typeface="+mn-lt"/>
              </a:rPr>
              <a:t>ορίζει</a:t>
            </a:r>
            <a:r>
              <a:rPr lang="en-US" dirty="0">
                <a:ea typeface="+mn-lt"/>
                <a:cs typeface="+mn-lt"/>
              </a:rPr>
              <a:t> π</a:t>
            </a:r>
            <a:r>
              <a:rPr lang="en-US" dirty="0" err="1">
                <a:ea typeface="+mn-lt"/>
                <a:cs typeface="+mn-lt"/>
              </a:rPr>
              <a:t>οιες</a:t>
            </a:r>
            <a:r>
              <a:rPr lang="en-US" dirty="0">
                <a:ea typeface="+mn-lt"/>
                <a:cs typeface="+mn-lt"/>
              </a:rPr>
              <a:t> </a:t>
            </a:r>
            <a:r>
              <a:rPr lang="en-US" dirty="0" err="1">
                <a:ea typeface="+mn-lt"/>
                <a:cs typeface="+mn-lt"/>
              </a:rPr>
              <a:t>κινήσεις</a:t>
            </a:r>
            <a:r>
              <a:rPr lang="en-US" dirty="0">
                <a:ea typeface="+mn-lt"/>
                <a:cs typeface="+mn-lt"/>
              </a:rPr>
              <a:t> </a:t>
            </a:r>
            <a:r>
              <a:rPr lang="en-US" dirty="0" err="1">
                <a:ea typeface="+mn-lt"/>
                <a:cs typeface="+mn-lt"/>
              </a:rPr>
              <a:t>του</a:t>
            </a:r>
            <a:r>
              <a:rPr lang="en-US" dirty="0">
                <a:ea typeface="+mn-lt"/>
                <a:cs typeface="+mn-lt"/>
              </a:rPr>
              <a:t> </a:t>
            </a:r>
            <a:r>
              <a:rPr lang="en-US" dirty="0" err="1">
                <a:ea typeface="+mn-lt"/>
                <a:cs typeface="+mn-lt"/>
              </a:rPr>
              <a:t>είν</a:t>
            </a:r>
            <a:r>
              <a:rPr lang="en-US" dirty="0">
                <a:ea typeface="+mn-lt"/>
                <a:cs typeface="+mn-lt"/>
              </a:rPr>
              <a:t>αι </a:t>
            </a:r>
            <a:r>
              <a:rPr lang="en-US" dirty="0" err="1">
                <a:ea typeface="+mn-lt"/>
                <a:cs typeface="+mn-lt"/>
              </a:rPr>
              <a:t>δυν</a:t>
            </a:r>
            <a:r>
              <a:rPr lang="en-US" dirty="0">
                <a:ea typeface="+mn-lt"/>
                <a:cs typeface="+mn-lt"/>
              </a:rPr>
              <a:t>α</a:t>
            </a:r>
            <a:r>
              <a:rPr lang="en-US" dirty="0" err="1">
                <a:ea typeface="+mn-lt"/>
                <a:cs typeface="+mn-lt"/>
              </a:rPr>
              <a:t>τόν</a:t>
            </a:r>
            <a:r>
              <a:rPr lang="en-US" dirty="0">
                <a:ea typeface="+mn-lt"/>
                <a:cs typeface="+mn-lt"/>
              </a:rPr>
              <a:t> να </a:t>
            </a:r>
            <a:r>
              <a:rPr lang="en-US" dirty="0" err="1">
                <a:ea typeface="+mn-lt"/>
                <a:cs typeface="+mn-lt"/>
              </a:rPr>
              <a:t>γίνουν</a:t>
            </a:r>
            <a:r>
              <a:rPr lang="en-US" dirty="0">
                <a:ea typeface="+mn-lt"/>
                <a:cs typeface="+mn-lt"/>
              </a:rPr>
              <a:t>. </a:t>
            </a:r>
            <a:r>
              <a:rPr lang="en-US" dirty="0" err="1">
                <a:ea typeface="+mn-lt"/>
                <a:cs typeface="+mn-lt"/>
              </a:rPr>
              <a:t>Οι</a:t>
            </a:r>
            <a:r>
              <a:rPr lang="en-US" dirty="0">
                <a:ea typeface="+mn-lt"/>
                <a:cs typeface="+mn-lt"/>
              </a:rPr>
              <a:t> κα</a:t>
            </a:r>
            <a:r>
              <a:rPr lang="en-US" dirty="0" err="1">
                <a:ea typeface="+mn-lt"/>
                <a:cs typeface="+mn-lt"/>
              </a:rPr>
              <a:t>τηγορίες</a:t>
            </a:r>
            <a:r>
              <a:rPr lang="en-US" dirty="0">
                <a:ea typeface="+mn-lt"/>
                <a:cs typeface="+mn-lt"/>
              </a:rPr>
              <a:t> </a:t>
            </a:r>
            <a:r>
              <a:rPr lang="en-US" dirty="0" err="1">
                <a:ea typeface="+mn-lt"/>
                <a:cs typeface="+mn-lt"/>
              </a:rPr>
              <a:t>της</a:t>
            </a:r>
            <a:r>
              <a:rPr lang="en-US" dirty="0">
                <a:ea typeface="+mn-lt"/>
                <a:cs typeface="+mn-lt"/>
              </a:rPr>
              <a:t> </a:t>
            </a:r>
            <a:r>
              <a:rPr lang="en-US" dirty="0" err="1">
                <a:ea typeface="+mn-lt"/>
                <a:cs typeface="+mn-lt"/>
              </a:rPr>
              <a:t>κινημ</a:t>
            </a:r>
            <a:r>
              <a:rPr lang="en-US" dirty="0">
                <a:ea typeface="+mn-lt"/>
                <a:cs typeface="+mn-lt"/>
              </a:rPr>
              <a:t>α</a:t>
            </a:r>
            <a:r>
              <a:rPr lang="en-US" dirty="0" err="1">
                <a:ea typeface="+mn-lt"/>
                <a:cs typeface="+mn-lt"/>
              </a:rPr>
              <a:t>τικής</a:t>
            </a:r>
            <a:r>
              <a:rPr lang="en-US" dirty="0">
                <a:ea typeface="+mn-lt"/>
                <a:cs typeface="+mn-lt"/>
              </a:rPr>
              <a:t> </a:t>
            </a:r>
            <a:r>
              <a:rPr lang="en-US" dirty="0" err="1">
                <a:ea typeface="+mn-lt"/>
                <a:cs typeface="+mn-lt"/>
              </a:rPr>
              <a:t>στ</a:t>
            </a:r>
            <a:r>
              <a:rPr lang="en-US" dirty="0">
                <a:ea typeface="+mn-lt"/>
                <a:cs typeface="+mn-lt"/>
              </a:rPr>
              <a:t>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π</a:t>
            </a:r>
            <a:r>
              <a:rPr lang="en-US" dirty="0" err="1">
                <a:ea typeface="+mn-lt"/>
                <a:cs typeface="+mn-lt"/>
              </a:rPr>
              <a:t>εριλ</a:t>
            </a:r>
            <a:r>
              <a:rPr lang="en-US" dirty="0">
                <a:ea typeface="+mn-lt"/>
                <a:cs typeface="+mn-lt"/>
              </a:rPr>
              <a:t>αμβ</a:t>
            </a:r>
            <a:r>
              <a:rPr lang="en-US" dirty="0" err="1">
                <a:ea typeface="+mn-lt"/>
                <a:cs typeface="+mn-lt"/>
              </a:rPr>
              <a:t>άνουν</a:t>
            </a:r>
            <a:r>
              <a:rPr lang="en-US" dirty="0">
                <a:ea typeface="+mn-lt"/>
                <a:cs typeface="+mn-lt"/>
              </a:rPr>
              <a:t> τα α</a:t>
            </a:r>
            <a:r>
              <a:rPr lang="en-US" dirty="0" err="1">
                <a:ea typeface="+mn-lt"/>
                <a:cs typeface="+mn-lt"/>
              </a:rPr>
              <a:t>ρθρωτά</a:t>
            </a:r>
            <a:r>
              <a:rPr lang="en-US" dirty="0">
                <a:ea typeface="+mn-lt"/>
                <a:cs typeface="+mn-lt"/>
              </a:rPr>
              <a:t>, τα κα</a:t>
            </a:r>
            <a:r>
              <a:rPr lang="en-US" dirty="0" err="1">
                <a:ea typeface="+mn-lt"/>
                <a:cs typeface="+mn-lt"/>
              </a:rPr>
              <a:t>ρτεσι</a:t>
            </a:r>
            <a:r>
              <a:rPr lang="en-US" dirty="0">
                <a:ea typeface="+mn-lt"/>
                <a:cs typeface="+mn-lt"/>
              </a:rPr>
              <a:t>α</a:t>
            </a:r>
            <a:r>
              <a:rPr lang="en-US" dirty="0" err="1">
                <a:ea typeface="+mn-lt"/>
                <a:cs typeface="+mn-lt"/>
              </a:rPr>
              <a:t>νά</a:t>
            </a:r>
            <a:r>
              <a:rPr lang="en-US" dirty="0">
                <a:ea typeface="+mn-lt"/>
                <a:cs typeface="+mn-lt"/>
              </a:rPr>
              <a:t>, τα πα</a:t>
            </a:r>
            <a:r>
              <a:rPr lang="en-US" dirty="0" err="1">
                <a:ea typeface="+mn-lt"/>
                <a:cs typeface="+mn-lt"/>
              </a:rPr>
              <a:t>ράλληλ</a:t>
            </a:r>
            <a:r>
              <a:rPr lang="en-US" dirty="0">
                <a:ea typeface="+mn-lt"/>
                <a:cs typeface="+mn-lt"/>
              </a:rPr>
              <a:t>α και τα SCARA.</a:t>
            </a:r>
            <a:endParaRPr lang="en-US" dirty="0"/>
          </a:p>
          <a:p>
            <a:pPr marL="285750" indent="-285750">
              <a:buFont typeface="Arial"/>
              <a:buChar char="•"/>
            </a:pPr>
            <a:r>
              <a:rPr lang="en-US" i="1" dirty="0" err="1">
                <a:ea typeface="+mn-lt"/>
                <a:cs typeface="+mn-lt"/>
              </a:rPr>
              <a:t>Φέρουσ</a:t>
            </a:r>
            <a:r>
              <a:rPr lang="en-US" i="1" dirty="0">
                <a:ea typeface="+mn-lt"/>
                <a:cs typeface="+mn-lt"/>
              </a:rPr>
              <a:t>α </a:t>
            </a:r>
            <a:r>
              <a:rPr lang="en-US" i="1" dirty="0" err="1">
                <a:ea typeface="+mn-lt"/>
                <a:cs typeface="+mn-lt"/>
              </a:rPr>
              <a:t>ικ</a:t>
            </a:r>
            <a:r>
              <a:rPr lang="en-US" i="1" dirty="0">
                <a:ea typeface="+mn-lt"/>
                <a:cs typeface="+mn-lt"/>
              </a:rPr>
              <a:t>α</a:t>
            </a:r>
            <a:r>
              <a:rPr lang="en-US" i="1" dirty="0" err="1">
                <a:ea typeface="+mn-lt"/>
                <a:cs typeface="+mn-lt"/>
              </a:rPr>
              <a:t>νότητ</a:t>
            </a:r>
            <a:r>
              <a:rPr lang="en-US" i="1" dirty="0">
                <a:ea typeface="+mn-lt"/>
                <a:cs typeface="+mn-lt"/>
              </a:rPr>
              <a:t>α ή </a:t>
            </a:r>
            <a:r>
              <a:rPr lang="en-US" i="1" dirty="0" err="1">
                <a:ea typeface="+mn-lt"/>
                <a:cs typeface="+mn-lt"/>
              </a:rPr>
              <a:t>ωφέλιμο</a:t>
            </a:r>
            <a:r>
              <a:rPr lang="en-US" i="1" dirty="0">
                <a:ea typeface="+mn-lt"/>
                <a:cs typeface="+mn-lt"/>
              </a:rPr>
              <a:t> </a:t>
            </a:r>
            <a:r>
              <a:rPr lang="en-US" i="1" dirty="0" err="1">
                <a:ea typeface="+mn-lt"/>
                <a:cs typeface="+mn-lt"/>
              </a:rPr>
              <a:t>φορτίο</a:t>
            </a:r>
            <a:r>
              <a:rPr lang="en-US" dirty="0">
                <a:ea typeface="+mn-lt"/>
                <a:cs typeface="+mn-lt"/>
              </a:rPr>
              <a:t> – </a:t>
            </a:r>
            <a:r>
              <a:rPr lang="en-US" dirty="0" err="1">
                <a:ea typeface="+mn-lt"/>
                <a:cs typeface="+mn-lt"/>
              </a:rPr>
              <a:t>Πόσο</a:t>
            </a:r>
            <a:r>
              <a:rPr lang="en-US" dirty="0">
                <a:ea typeface="+mn-lt"/>
                <a:cs typeface="+mn-lt"/>
              </a:rPr>
              <a:t> β</a:t>
            </a:r>
            <a:r>
              <a:rPr lang="en-US" dirty="0" err="1">
                <a:ea typeface="+mn-lt"/>
                <a:cs typeface="+mn-lt"/>
              </a:rPr>
              <a:t>άρος</a:t>
            </a:r>
            <a:r>
              <a:rPr lang="en-US" dirty="0">
                <a:ea typeface="+mn-lt"/>
                <a:cs typeface="+mn-lt"/>
              </a:rPr>
              <a:t> μπ</a:t>
            </a:r>
            <a:r>
              <a:rPr lang="en-US" dirty="0" err="1">
                <a:ea typeface="+mn-lt"/>
                <a:cs typeface="+mn-lt"/>
              </a:rPr>
              <a:t>ορεί</a:t>
            </a:r>
            <a:r>
              <a:rPr lang="en-US" dirty="0">
                <a:ea typeface="+mn-lt"/>
                <a:cs typeface="+mn-lt"/>
              </a:rPr>
              <a:t> να </a:t>
            </a:r>
            <a:r>
              <a:rPr lang="en-US" dirty="0" err="1">
                <a:ea typeface="+mn-lt"/>
                <a:cs typeface="+mn-lt"/>
              </a:rPr>
              <a:t>σηκώσει</a:t>
            </a:r>
            <a:r>
              <a:rPr lang="en-US" dirty="0">
                <a:ea typeface="+mn-lt"/>
                <a:cs typeface="+mn-lt"/>
              </a:rPr>
              <a:t> </a:t>
            </a:r>
            <a:r>
              <a:rPr lang="en-US" dirty="0" err="1">
                <a:ea typeface="+mn-lt"/>
                <a:cs typeface="+mn-lt"/>
              </a:rPr>
              <a:t>έν</a:t>
            </a:r>
            <a:r>
              <a:rPr lang="en-US" dirty="0">
                <a:ea typeface="+mn-lt"/>
                <a:cs typeface="+mn-lt"/>
              </a:rPr>
              <a:t>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a:t>
            </a:r>
            <a:endParaRPr lang="en-US" dirty="0"/>
          </a:p>
          <a:p>
            <a:pPr marL="285750" indent="-285750">
              <a:buFont typeface="Arial"/>
              <a:buChar char="•"/>
            </a:pPr>
            <a:r>
              <a:rPr lang="en-US" i="1" dirty="0">
                <a:ea typeface="+mn-lt"/>
                <a:cs typeface="+mn-lt"/>
              </a:rPr>
              <a:t>Τα</a:t>
            </a:r>
            <a:r>
              <a:rPr lang="en-US" i="1" dirty="0" err="1">
                <a:ea typeface="+mn-lt"/>
                <a:cs typeface="+mn-lt"/>
              </a:rPr>
              <a:t>χύτητ</a:t>
            </a:r>
            <a:r>
              <a:rPr lang="en-US" i="1" dirty="0">
                <a:ea typeface="+mn-lt"/>
                <a:cs typeface="+mn-lt"/>
              </a:rPr>
              <a:t>α</a:t>
            </a:r>
            <a:r>
              <a:rPr lang="en-US" dirty="0">
                <a:ea typeface="+mn-lt"/>
                <a:cs typeface="+mn-lt"/>
              </a:rPr>
              <a:t> - </a:t>
            </a:r>
            <a:r>
              <a:rPr lang="en-US" dirty="0" err="1">
                <a:ea typeface="+mn-lt"/>
                <a:cs typeface="+mn-lt"/>
              </a:rPr>
              <a:t>Πόσο</a:t>
            </a:r>
            <a:r>
              <a:rPr lang="en-US" dirty="0">
                <a:ea typeface="+mn-lt"/>
                <a:cs typeface="+mn-lt"/>
              </a:rPr>
              <a:t> </a:t>
            </a:r>
            <a:r>
              <a:rPr lang="en-US" dirty="0" err="1">
                <a:ea typeface="+mn-lt"/>
                <a:cs typeface="+mn-lt"/>
              </a:rPr>
              <a:t>γρήγορ</a:t>
            </a:r>
            <a:r>
              <a:rPr lang="en-US" dirty="0">
                <a:ea typeface="+mn-lt"/>
                <a:cs typeface="+mn-lt"/>
              </a:rPr>
              <a:t>α μπ</a:t>
            </a:r>
            <a:r>
              <a:rPr lang="en-US" dirty="0" err="1">
                <a:ea typeface="+mn-lt"/>
                <a:cs typeface="+mn-lt"/>
              </a:rPr>
              <a:t>ορεί</a:t>
            </a:r>
            <a:r>
              <a:rPr lang="en-US" dirty="0">
                <a:ea typeface="+mn-lt"/>
                <a:cs typeface="+mn-lt"/>
              </a:rPr>
              <a:t> </a:t>
            </a:r>
            <a:r>
              <a:rPr lang="en-US" dirty="0" err="1">
                <a:ea typeface="+mn-lt"/>
                <a:cs typeface="+mn-lt"/>
              </a:rPr>
              <a:t>το</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να </a:t>
            </a:r>
            <a:r>
              <a:rPr lang="en-US" dirty="0" err="1">
                <a:ea typeface="+mn-lt"/>
                <a:cs typeface="+mn-lt"/>
              </a:rPr>
              <a:t>φέρει</a:t>
            </a:r>
            <a:r>
              <a:rPr lang="en-US" dirty="0">
                <a:ea typeface="+mn-lt"/>
                <a:cs typeface="+mn-lt"/>
              </a:rPr>
              <a:t> </a:t>
            </a:r>
            <a:r>
              <a:rPr lang="en-US" dirty="0" err="1">
                <a:ea typeface="+mn-lt"/>
                <a:cs typeface="+mn-lt"/>
              </a:rPr>
              <a:t>σε</a:t>
            </a:r>
            <a:r>
              <a:rPr lang="en-US" dirty="0">
                <a:ea typeface="+mn-lt"/>
                <a:cs typeface="+mn-lt"/>
              </a:rPr>
              <a:t> </a:t>
            </a:r>
            <a:r>
              <a:rPr lang="en-US" dirty="0" err="1">
                <a:ea typeface="+mn-lt"/>
                <a:cs typeface="+mn-lt"/>
              </a:rPr>
              <a:t>λειτουργί</a:t>
            </a:r>
            <a:r>
              <a:rPr lang="en-US" dirty="0">
                <a:ea typeface="+mn-lt"/>
                <a:cs typeface="+mn-lt"/>
              </a:rPr>
              <a:t>α </a:t>
            </a:r>
            <a:r>
              <a:rPr lang="en-US" dirty="0" err="1">
                <a:ea typeface="+mn-lt"/>
                <a:cs typeface="+mn-lt"/>
              </a:rPr>
              <a:t>το</a:t>
            </a:r>
            <a:r>
              <a:rPr lang="en-US" dirty="0">
                <a:ea typeface="+mn-lt"/>
                <a:cs typeface="+mn-lt"/>
              </a:rPr>
              <a:t> </a:t>
            </a:r>
            <a:r>
              <a:rPr lang="en-US" dirty="0" err="1">
                <a:ea typeface="+mn-lt"/>
                <a:cs typeface="+mn-lt"/>
              </a:rPr>
              <a:t>άκρο</a:t>
            </a:r>
            <a:r>
              <a:rPr lang="en-US" dirty="0">
                <a:ea typeface="+mn-lt"/>
                <a:cs typeface="+mn-lt"/>
              </a:rPr>
              <a:t> </a:t>
            </a:r>
            <a:r>
              <a:rPr lang="en-US" dirty="0" err="1">
                <a:ea typeface="+mn-lt"/>
                <a:cs typeface="+mn-lt"/>
              </a:rPr>
              <a:t>του</a:t>
            </a:r>
            <a:r>
              <a:rPr lang="en-US" dirty="0">
                <a:ea typeface="+mn-lt"/>
                <a:cs typeface="+mn-lt"/>
              </a:rPr>
              <a:t> βρα</a:t>
            </a:r>
            <a:r>
              <a:rPr lang="en-US" dirty="0" err="1">
                <a:ea typeface="+mn-lt"/>
                <a:cs typeface="+mn-lt"/>
              </a:rPr>
              <a:t>χίον</a:t>
            </a:r>
            <a:r>
              <a:rPr lang="en-US" dirty="0">
                <a:ea typeface="+mn-lt"/>
                <a:cs typeface="+mn-lt"/>
              </a:rPr>
              <a:t>α </a:t>
            </a:r>
            <a:r>
              <a:rPr lang="en-US" dirty="0" err="1">
                <a:ea typeface="+mn-lt"/>
                <a:cs typeface="+mn-lt"/>
              </a:rPr>
              <a:t>του</a:t>
            </a:r>
            <a:r>
              <a:rPr lang="en-US" dirty="0">
                <a:ea typeface="+mn-lt"/>
                <a:cs typeface="+mn-lt"/>
              </a:rPr>
              <a:t>. </a:t>
            </a:r>
            <a:r>
              <a:rPr lang="en-US" dirty="0" err="1">
                <a:ea typeface="+mn-lt"/>
                <a:cs typeface="+mn-lt"/>
              </a:rPr>
              <a:t>Αυτό</a:t>
            </a:r>
            <a:r>
              <a:rPr lang="en-US" dirty="0">
                <a:ea typeface="+mn-lt"/>
                <a:cs typeface="+mn-lt"/>
              </a:rPr>
              <a:t> μπ</a:t>
            </a:r>
            <a:r>
              <a:rPr lang="en-US" dirty="0" err="1">
                <a:ea typeface="+mn-lt"/>
                <a:cs typeface="+mn-lt"/>
              </a:rPr>
              <a:t>ορεί</a:t>
            </a:r>
            <a:r>
              <a:rPr lang="en-US" dirty="0">
                <a:ea typeface="+mn-lt"/>
                <a:cs typeface="+mn-lt"/>
              </a:rPr>
              <a:t> να κα</a:t>
            </a:r>
            <a:r>
              <a:rPr lang="en-US" dirty="0" err="1">
                <a:ea typeface="+mn-lt"/>
                <a:cs typeface="+mn-lt"/>
              </a:rPr>
              <a:t>θορίζετ</a:t>
            </a:r>
            <a:r>
              <a:rPr lang="en-US" dirty="0">
                <a:ea typeface="+mn-lt"/>
                <a:cs typeface="+mn-lt"/>
              </a:rPr>
              <a:t>αι </a:t>
            </a:r>
            <a:r>
              <a:rPr lang="en-US" dirty="0" err="1">
                <a:ea typeface="+mn-lt"/>
                <a:cs typeface="+mn-lt"/>
              </a:rPr>
              <a:t>με</a:t>
            </a:r>
            <a:r>
              <a:rPr lang="en-US" dirty="0">
                <a:ea typeface="+mn-lt"/>
                <a:cs typeface="+mn-lt"/>
              </a:rPr>
              <a:t> β</a:t>
            </a:r>
            <a:r>
              <a:rPr lang="en-US" dirty="0" err="1">
                <a:ea typeface="+mn-lt"/>
                <a:cs typeface="+mn-lt"/>
              </a:rPr>
              <a:t>άση</a:t>
            </a:r>
            <a:r>
              <a:rPr lang="en-US" dirty="0">
                <a:ea typeface="+mn-lt"/>
                <a:cs typeface="+mn-lt"/>
              </a:rPr>
              <a:t> </a:t>
            </a:r>
            <a:r>
              <a:rPr lang="en-US" dirty="0" err="1">
                <a:ea typeface="+mn-lt"/>
                <a:cs typeface="+mn-lt"/>
              </a:rPr>
              <a:t>την</a:t>
            </a:r>
            <a:r>
              <a:rPr lang="en-US" dirty="0">
                <a:ea typeface="+mn-lt"/>
                <a:cs typeface="+mn-lt"/>
              </a:rPr>
              <a:t> </a:t>
            </a:r>
            <a:r>
              <a:rPr lang="en-US" dirty="0" err="1">
                <a:ea typeface="+mn-lt"/>
                <a:cs typeface="+mn-lt"/>
              </a:rPr>
              <a:t>γωνι</a:t>
            </a:r>
            <a:r>
              <a:rPr lang="en-US" dirty="0">
                <a:ea typeface="+mn-lt"/>
                <a:cs typeface="+mn-lt"/>
              </a:rPr>
              <a:t>α</a:t>
            </a:r>
            <a:r>
              <a:rPr lang="en-US" dirty="0" err="1">
                <a:ea typeface="+mn-lt"/>
                <a:cs typeface="+mn-lt"/>
              </a:rPr>
              <a:t>κή</a:t>
            </a:r>
            <a:r>
              <a:rPr lang="en-US" dirty="0">
                <a:ea typeface="+mn-lt"/>
                <a:cs typeface="+mn-lt"/>
              </a:rPr>
              <a:t> ή </a:t>
            </a:r>
            <a:r>
              <a:rPr lang="en-US" dirty="0" err="1">
                <a:ea typeface="+mn-lt"/>
                <a:cs typeface="+mn-lt"/>
              </a:rPr>
              <a:t>γρ</a:t>
            </a:r>
            <a:r>
              <a:rPr lang="en-US" dirty="0">
                <a:ea typeface="+mn-lt"/>
                <a:cs typeface="+mn-lt"/>
              </a:rPr>
              <a:t>α</a:t>
            </a:r>
            <a:r>
              <a:rPr lang="en-US" dirty="0" err="1">
                <a:ea typeface="+mn-lt"/>
                <a:cs typeface="+mn-lt"/>
              </a:rPr>
              <a:t>μμική</a:t>
            </a:r>
            <a:r>
              <a:rPr lang="en-US" dirty="0">
                <a:ea typeface="+mn-lt"/>
                <a:cs typeface="+mn-lt"/>
              </a:rPr>
              <a:t> τα</a:t>
            </a:r>
            <a:r>
              <a:rPr lang="en-US" dirty="0" err="1">
                <a:ea typeface="+mn-lt"/>
                <a:cs typeface="+mn-lt"/>
              </a:rPr>
              <a:t>χύτητ</a:t>
            </a:r>
            <a:r>
              <a:rPr lang="en-US" dirty="0">
                <a:ea typeface="+mn-lt"/>
                <a:cs typeface="+mn-lt"/>
              </a:rPr>
              <a:t>α </a:t>
            </a:r>
            <a:r>
              <a:rPr lang="en-US" dirty="0" err="1">
                <a:ea typeface="+mn-lt"/>
                <a:cs typeface="+mn-lt"/>
              </a:rPr>
              <a:t>του</a:t>
            </a:r>
            <a:r>
              <a:rPr lang="en-US" dirty="0">
                <a:ea typeface="+mn-lt"/>
                <a:cs typeface="+mn-lt"/>
              </a:rPr>
              <a:t> </a:t>
            </a:r>
            <a:r>
              <a:rPr lang="en-US" dirty="0" err="1">
                <a:ea typeface="+mn-lt"/>
                <a:cs typeface="+mn-lt"/>
              </a:rPr>
              <a:t>κάθε</a:t>
            </a:r>
            <a:r>
              <a:rPr lang="en-US" dirty="0">
                <a:ea typeface="+mn-lt"/>
                <a:cs typeface="+mn-lt"/>
              </a:rPr>
              <a:t> </a:t>
            </a:r>
            <a:r>
              <a:rPr lang="en-US" dirty="0" err="1">
                <a:ea typeface="+mn-lt"/>
                <a:cs typeface="+mn-lt"/>
              </a:rPr>
              <a:t>άξον</a:t>
            </a:r>
            <a:r>
              <a:rPr lang="en-US" dirty="0">
                <a:ea typeface="+mn-lt"/>
                <a:cs typeface="+mn-lt"/>
              </a:rPr>
              <a:t>α ή </a:t>
            </a:r>
            <a:r>
              <a:rPr lang="en-US" dirty="0" err="1">
                <a:ea typeface="+mn-lt"/>
                <a:cs typeface="+mn-lt"/>
              </a:rPr>
              <a:t>ως</a:t>
            </a:r>
            <a:r>
              <a:rPr lang="en-US" dirty="0">
                <a:ea typeface="+mn-lt"/>
                <a:cs typeface="+mn-lt"/>
              </a:rPr>
              <a:t> </a:t>
            </a:r>
            <a:r>
              <a:rPr lang="en-US" dirty="0" err="1">
                <a:ea typeface="+mn-lt"/>
                <a:cs typeface="+mn-lt"/>
              </a:rPr>
              <a:t>συνδυ</a:t>
            </a:r>
            <a:r>
              <a:rPr lang="en-US" dirty="0">
                <a:ea typeface="+mn-lt"/>
                <a:cs typeface="+mn-lt"/>
              </a:rPr>
              <a:t>α</a:t>
            </a:r>
            <a:r>
              <a:rPr lang="en-US" dirty="0" err="1">
                <a:ea typeface="+mn-lt"/>
                <a:cs typeface="+mn-lt"/>
              </a:rPr>
              <a:t>σμός</a:t>
            </a:r>
            <a:r>
              <a:rPr lang="en-US" dirty="0">
                <a:ea typeface="+mn-lt"/>
                <a:cs typeface="+mn-lt"/>
              </a:rPr>
              <a:t> τα</a:t>
            </a:r>
            <a:r>
              <a:rPr lang="en-US" dirty="0" err="1">
                <a:ea typeface="+mn-lt"/>
                <a:cs typeface="+mn-lt"/>
              </a:rPr>
              <a:t>χύτητ</a:t>
            </a:r>
            <a:r>
              <a:rPr lang="en-US" dirty="0">
                <a:ea typeface="+mn-lt"/>
                <a:cs typeface="+mn-lt"/>
              </a:rPr>
              <a:t>ας, </a:t>
            </a:r>
            <a:r>
              <a:rPr lang="en-US" dirty="0" err="1">
                <a:ea typeface="+mn-lt"/>
                <a:cs typeface="+mn-lt"/>
              </a:rPr>
              <a:t>δηλ</a:t>
            </a:r>
            <a:r>
              <a:rPr lang="en-US" dirty="0">
                <a:ea typeface="+mn-lt"/>
                <a:cs typeface="+mn-lt"/>
              </a:rPr>
              <a:t>α</a:t>
            </a:r>
            <a:r>
              <a:rPr lang="en-US" dirty="0" err="1">
                <a:ea typeface="+mn-lt"/>
                <a:cs typeface="+mn-lt"/>
              </a:rPr>
              <a:t>δή</a:t>
            </a:r>
            <a:r>
              <a:rPr lang="en-US" dirty="0">
                <a:ea typeface="+mn-lt"/>
                <a:cs typeface="+mn-lt"/>
              </a:rPr>
              <a:t> </a:t>
            </a:r>
            <a:r>
              <a:rPr lang="en-US" dirty="0" err="1">
                <a:ea typeface="+mn-lt"/>
                <a:cs typeface="+mn-lt"/>
              </a:rPr>
              <a:t>την</a:t>
            </a:r>
            <a:r>
              <a:rPr lang="en-US" dirty="0">
                <a:ea typeface="+mn-lt"/>
                <a:cs typeface="+mn-lt"/>
              </a:rPr>
              <a:t> τα</a:t>
            </a:r>
            <a:r>
              <a:rPr lang="en-US" dirty="0" err="1">
                <a:ea typeface="+mn-lt"/>
                <a:cs typeface="+mn-lt"/>
              </a:rPr>
              <a:t>χύτητ</a:t>
            </a:r>
            <a:r>
              <a:rPr lang="en-US" dirty="0">
                <a:ea typeface="+mn-lt"/>
                <a:cs typeface="+mn-lt"/>
              </a:rPr>
              <a:t>α </a:t>
            </a:r>
            <a:r>
              <a:rPr lang="en-US" dirty="0" err="1">
                <a:ea typeface="+mn-lt"/>
                <a:cs typeface="+mn-lt"/>
              </a:rPr>
              <a:t>στο</a:t>
            </a:r>
            <a:r>
              <a:rPr lang="en-US" dirty="0">
                <a:ea typeface="+mn-lt"/>
                <a:cs typeface="+mn-lt"/>
              </a:rPr>
              <a:t> </a:t>
            </a:r>
            <a:r>
              <a:rPr lang="en-US" dirty="0" err="1">
                <a:ea typeface="+mn-lt"/>
                <a:cs typeface="+mn-lt"/>
              </a:rPr>
              <a:t>τέλος</a:t>
            </a:r>
            <a:r>
              <a:rPr lang="en-US" dirty="0">
                <a:ea typeface="+mn-lt"/>
                <a:cs typeface="+mn-lt"/>
              </a:rPr>
              <a:t> </a:t>
            </a:r>
            <a:r>
              <a:rPr lang="en-US" dirty="0" err="1">
                <a:ea typeface="+mn-lt"/>
                <a:cs typeface="+mn-lt"/>
              </a:rPr>
              <a:t>του</a:t>
            </a:r>
            <a:r>
              <a:rPr lang="en-US" dirty="0">
                <a:ea typeface="+mn-lt"/>
                <a:cs typeface="+mn-lt"/>
              </a:rPr>
              <a:t> βρα</a:t>
            </a:r>
            <a:r>
              <a:rPr lang="en-US" dirty="0" err="1">
                <a:ea typeface="+mn-lt"/>
                <a:cs typeface="+mn-lt"/>
              </a:rPr>
              <a:t>χίον</a:t>
            </a:r>
            <a:r>
              <a:rPr lang="en-US" dirty="0">
                <a:ea typeface="+mn-lt"/>
                <a:cs typeface="+mn-lt"/>
              </a:rPr>
              <a:t>α, </a:t>
            </a:r>
            <a:r>
              <a:rPr lang="en-US" dirty="0" err="1">
                <a:ea typeface="+mn-lt"/>
                <a:cs typeface="+mn-lt"/>
              </a:rPr>
              <a:t>ότ</a:t>
            </a:r>
            <a:r>
              <a:rPr lang="en-US" dirty="0">
                <a:ea typeface="+mn-lt"/>
                <a:cs typeface="+mn-lt"/>
              </a:rPr>
              <a:t>αν </a:t>
            </a:r>
            <a:r>
              <a:rPr lang="en-US" dirty="0" err="1">
                <a:ea typeface="+mn-lt"/>
                <a:cs typeface="+mn-lt"/>
              </a:rPr>
              <a:t>όλοι</a:t>
            </a:r>
            <a:r>
              <a:rPr lang="en-US" dirty="0">
                <a:ea typeface="+mn-lt"/>
                <a:cs typeface="+mn-lt"/>
              </a:rPr>
              <a:t> </a:t>
            </a:r>
            <a:r>
              <a:rPr lang="en-US" dirty="0" err="1">
                <a:ea typeface="+mn-lt"/>
                <a:cs typeface="+mn-lt"/>
              </a:rPr>
              <a:t>οι</a:t>
            </a:r>
            <a:r>
              <a:rPr lang="en-US" dirty="0">
                <a:ea typeface="+mn-lt"/>
                <a:cs typeface="+mn-lt"/>
              </a:rPr>
              <a:t> </a:t>
            </a:r>
            <a:r>
              <a:rPr lang="en-US" dirty="0" err="1">
                <a:ea typeface="+mn-lt"/>
                <a:cs typeface="+mn-lt"/>
              </a:rPr>
              <a:t>άξονες</a:t>
            </a:r>
            <a:r>
              <a:rPr lang="en-US" dirty="0">
                <a:ea typeface="+mn-lt"/>
                <a:cs typeface="+mn-lt"/>
              </a:rPr>
              <a:t> </a:t>
            </a:r>
            <a:r>
              <a:rPr lang="en-US" dirty="0" err="1">
                <a:ea typeface="+mn-lt"/>
                <a:cs typeface="+mn-lt"/>
              </a:rPr>
              <a:t>κινούντ</a:t>
            </a:r>
            <a:r>
              <a:rPr lang="en-US" dirty="0">
                <a:ea typeface="+mn-lt"/>
                <a:cs typeface="+mn-lt"/>
              </a:rPr>
              <a:t>αι.</a:t>
            </a:r>
            <a:endParaRPr lang="en-US" dirty="0"/>
          </a:p>
          <a:p>
            <a:pPr marL="285750" indent="-285750">
              <a:buFont typeface="Arial"/>
              <a:buChar char="•"/>
            </a:pPr>
            <a:r>
              <a:rPr lang="en-US" i="1" dirty="0">
                <a:ea typeface="+mn-lt"/>
                <a:cs typeface="+mn-lt"/>
              </a:rPr>
              <a:t>Επ</a:t>
            </a:r>
            <a:r>
              <a:rPr lang="en-US" i="1" dirty="0" err="1">
                <a:ea typeface="+mn-lt"/>
                <a:cs typeface="+mn-lt"/>
              </a:rPr>
              <a:t>ιτάχυνση</a:t>
            </a:r>
            <a:r>
              <a:rPr lang="en-US" dirty="0">
                <a:ea typeface="+mn-lt"/>
                <a:cs typeface="+mn-lt"/>
              </a:rPr>
              <a:t> - </a:t>
            </a:r>
            <a:r>
              <a:rPr lang="en-US" dirty="0" err="1">
                <a:ea typeface="+mn-lt"/>
                <a:cs typeface="+mn-lt"/>
              </a:rPr>
              <a:t>Πόσο</a:t>
            </a:r>
            <a:r>
              <a:rPr lang="en-US" dirty="0">
                <a:ea typeface="+mn-lt"/>
                <a:cs typeface="+mn-lt"/>
              </a:rPr>
              <a:t> </a:t>
            </a:r>
            <a:r>
              <a:rPr lang="en-US" dirty="0" err="1">
                <a:ea typeface="+mn-lt"/>
                <a:cs typeface="+mn-lt"/>
              </a:rPr>
              <a:t>γρήγορ</a:t>
            </a:r>
            <a:r>
              <a:rPr lang="en-US" dirty="0">
                <a:ea typeface="+mn-lt"/>
                <a:cs typeface="+mn-lt"/>
              </a:rPr>
              <a:t>α </a:t>
            </a:r>
            <a:r>
              <a:rPr lang="en-US" dirty="0" err="1">
                <a:ea typeface="+mn-lt"/>
                <a:cs typeface="+mn-lt"/>
              </a:rPr>
              <a:t>έν</a:t>
            </a:r>
            <a:r>
              <a:rPr lang="en-US" dirty="0">
                <a:ea typeface="+mn-lt"/>
                <a:cs typeface="+mn-lt"/>
              </a:rPr>
              <a:t>ας </a:t>
            </a:r>
            <a:r>
              <a:rPr lang="en-US" dirty="0" err="1">
                <a:ea typeface="+mn-lt"/>
                <a:cs typeface="+mn-lt"/>
              </a:rPr>
              <a:t>άξον</a:t>
            </a:r>
            <a:r>
              <a:rPr lang="en-US" dirty="0">
                <a:ea typeface="+mn-lt"/>
                <a:cs typeface="+mn-lt"/>
              </a:rPr>
              <a:t>ας μπ</a:t>
            </a:r>
            <a:r>
              <a:rPr lang="en-US" dirty="0" err="1">
                <a:ea typeface="+mn-lt"/>
                <a:cs typeface="+mn-lt"/>
              </a:rPr>
              <a:t>ορεί</a:t>
            </a:r>
            <a:r>
              <a:rPr lang="en-US" dirty="0">
                <a:ea typeface="+mn-lt"/>
                <a:cs typeface="+mn-lt"/>
              </a:rPr>
              <a:t> να επ</a:t>
            </a:r>
            <a:r>
              <a:rPr lang="en-US" dirty="0" err="1">
                <a:ea typeface="+mn-lt"/>
                <a:cs typeface="+mn-lt"/>
              </a:rPr>
              <a:t>ιτ</a:t>
            </a:r>
            <a:r>
              <a:rPr lang="en-US" dirty="0">
                <a:ea typeface="+mn-lt"/>
                <a:cs typeface="+mn-lt"/>
              </a:rPr>
              <a:t>α</a:t>
            </a:r>
            <a:r>
              <a:rPr lang="en-US" dirty="0" err="1">
                <a:ea typeface="+mn-lt"/>
                <a:cs typeface="+mn-lt"/>
              </a:rPr>
              <a:t>χύνει</a:t>
            </a:r>
            <a:r>
              <a:rPr lang="en-US" dirty="0">
                <a:ea typeface="+mn-lt"/>
                <a:cs typeface="+mn-lt"/>
              </a:rPr>
              <a:t>. </a:t>
            </a:r>
            <a:r>
              <a:rPr lang="en-US" dirty="0" err="1">
                <a:ea typeface="+mn-lt"/>
                <a:cs typeface="+mn-lt"/>
              </a:rPr>
              <a:t>Δεδομένου</a:t>
            </a:r>
            <a:r>
              <a:rPr lang="en-US" dirty="0">
                <a:ea typeface="+mn-lt"/>
                <a:cs typeface="+mn-lt"/>
              </a:rPr>
              <a:t> </a:t>
            </a:r>
            <a:r>
              <a:rPr lang="en-US" dirty="0" err="1">
                <a:ea typeface="+mn-lt"/>
                <a:cs typeface="+mn-lt"/>
              </a:rPr>
              <a:t>ότι</a:t>
            </a:r>
            <a:r>
              <a:rPr lang="en-US" dirty="0">
                <a:ea typeface="+mn-lt"/>
                <a:cs typeface="+mn-lt"/>
              </a:rPr>
              <a:t> α</a:t>
            </a:r>
            <a:r>
              <a:rPr lang="en-US" dirty="0" err="1">
                <a:ea typeface="+mn-lt"/>
                <a:cs typeface="+mn-lt"/>
              </a:rPr>
              <a:t>υτό</a:t>
            </a:r>
            <a:r>
              <a:rPr lang="en-US" dirty="0">
                <a:ea typeface="+mn-lt"/>
                <a:cs typeface="+mn-lt"/>
              </a:rPr>
              <a:t> </a:t>
            </a:r>
            <a:r>
              <a:rPr lang="en-US" dirty="0" err="1">
                <a:ea typeface="+mn-lt"/>
                <a:cs typeface="+mn-lt"/>
              </a:rPr>
              <a:t>είν</a:t>
            </a:r>
            <a:r>
              <a:rPr lang="en-US" dirty="0">
                <a:ea typeface="+mn-lt"/>
                <a:cs typeface="+mn-lt"/>
              </a:rPr>
              <a:t>αι </a:t>
            </a:r>
            <a:r>
              <a:rPr lang="en-US" dirty="0" err="1">
                <a:ea typeface="+mn-lt"/>
                <a:cs typeface="+mn-lt"/>
              </a:rPr>
              <a:t>έν</a:t>
            </a:r>
            <a:r>
              <a:rPr lang="en-US" dirty="0">
                <a:ea typeface="+mn-lt"/>
                <a:cs typeface="+mn-lt"/>
              </a:rPr>
              <a:t>ας π</a:t>
            </a:r>
            <a:r>
              <a:rPr lang="en-US" dirty="0" err="1">
                <a:ea typeface="+mn-lt"/>
                <a:cs typeface="+mn-lt"/>
              </a:rPr>
              <a:t>εριοριστικός</a:t>
            </a:r>
            <a:r>
              <a:rPr lang="en-US" dirty="0">
                <a:ea typeface="+mn-lt"/>
                <a:cs typeface="+mn-lt"/>
              </a:rPr>
              <a:t> πα</a:t>
            </a:r>
            <a:r>
              <a:rPr lang="en-US" dirty="0" err="1">
                <a:ea typeface="+mn-lt"/>
                <a:cs typeface="+mn-lt"/>
              </a:rPr>
              <a:t>ράγοντ</a:t>
            </a:r>
            <a:r>
              <a:rPr lang="en-US" dirty="0">
                <a:ea typeface="+mn-lt"/>
                <a:cs typeface="+mn-lt"/>
              </a:rPr>
              <a:t>ας α</a:t>
            </a:r>
            <a:r>
              <a:rPr lang="en-US" dirty="0" err="1">
                <a:ea typeface="+mn-lt"/>
                <a:cs typeface="+mn-lt"/>
              </a:rPr>
              <a:t>φού</a:t>
            </a:r>
            <a:r>
              <a:rPr lang="en-US" dirty="0">
                <a:ea typeface="+mn-lt"/>
                <a:cs typeface="+mn-lt"/>
              </a:rPr>
              <a:t> </a:t>
            </a:r>
            <a:r>
              <a:rPr lang="en-US" dirty="0" err="1">
                <a:ea typeface="+mn-lt"/>
                <a:cs typeface="+mn-lt"/>
              </a:rPr>
              <a:t>έν</a:t>
            </a:r>
            <a:r>
              <a:rPr lang="en-US" dirty="0">
                <a:ea typeface="+mn-lt"/>
                <a:cs typeface="+mn-lt"/>
              </a:rPr>
              <a:t>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μπ</a:t>
            </a:r>
            <a:r>
              <a:rPr lang="en-US" dirty="0" err="1">
                <a:ea typeface="+mn-lt"/>
                <a:cs typeface="+mn-lt"/>
              </a:rPr>
              <a:t>ορεί</a:t>
            </a:r>
            <a:r>
              <a:rPr lang="en-US" dirty="0">
                <a:ea typeface="+mn-lt"/>
                <a:cs typeface="+mn-lt"/>
              </a:rPr>
              <a:t> να </a:t>
            </a:r>
            <a:r>
              <a:rPr lang="en-US" dirty="0" err="1">
                <a:ea typeface="+mn-lt"/>
                <a:cs typeface="+mn-lt"/>
              </a:rPr>
              <a:t>μην</a:t>
            </a:r>
            <a:r>
              <a:rPr lang="en-US" dirty="0">
                <a:ea typeface="+mn-lt"/>
                <a:cs typeface="+mn-lt"/>
              </a:rPr>
              <a:t> </a:t>
            </a:r>
            <a:r>
              <a:rPr lang="en-US" dirty="0" err="1">
                <a:ea typeface="+mn-lt"/>
                <a:cs typeface="+mn-lt"/>
              </a:rPr>
              <a:t>είν</a:t>
            </a:r>
            <a:r>
              <a:rPr lang="en-US" dirty="0">
                <a:ea typeface="+mn-lt"/>
                <a:cs typeface="+mn-lt"/>
              </a:rPr>
              <a:t>αι </a:t>
            </a:r>
            <a:r>
              <a:rPr lang="en-US" dirty="0" err="1">
                <a:ea typeface="+mn-lt"/>
                <a:cs typeface="+mn-lt"/>
              </a:rPr>
              <a:t>σε</a:t>
            </a:r>
            <a:r>
              <a:rPr lang="en-US" dirty="0">
                <a:ea typeface="+mn-lt"/>
                <a:cs typeface="+mn-lt"/>
              </a:rPr>
              <a:t> </a:t>
            </a:r>
            <a:r>
              <a:rPr lang="en-US" dirty="0" err="1">
                <a:ea typeface="+mn-lt"/>
                <a:cs typeface="+mn-lt"/>
              </a:rPr>
              <a:t>θέση</a:t>
            </a:r>
            <a:r>
              <a:rPr lang="en-US" dirty="0">
                <a:ea typeface="+mn-lt"/>
                <a:cs typeface="+mn-lt"/>
              </a:rPr>
              <a:t> να </a:t>
            </a:r>
            <a:r>
              <a:rPr lang="en-US" dirty="0" err="1">
                <a:ea typeface="+mn-lt"/>
                <a:cs typeface="+mn-lt"/>
              </a:rPr>
              <a:t>φθάσει</a:t>
            </a:r>
            <a:r>
              <a:rPr lang="en-US" dirty="0">
                <a:ea typeface="+mn-lt"/>
                <a:cs typeface="+mn-lt"/>
              </a:rPr>
              <a:t> </a:t>
            </a:r>
            <a:r>
              <a:rPr lang="en-US" dirty="0" err="1">
                <a:ea typeface="+mn-lt"/>
                <a:cs typeface="+mn-lt"/>
              </a:rPr>
              <a:t>την</a:t>
            </a:r>
            <a:r>
              <a:rPr lang="en-US" dirty="0">
                <a:ea typeface="+mn-lt"/>
                <a:cs typeface="+mn-lt"/>
              </a:rPr>
              <a:t> κα</a:t>
            </a:r>
            <a:r>
              <a:rPr lang="en-US" dirty="0" err="1">
                <a:ea typeface="+mn-lt"/>
                <a:cs typeface="+mn-lt"/>
              </a:rPr>
              <a:t>θορισμένη</a:t>
            </a:r>
            <a:r>
              <a:rPr lang="en-US" dirty="0">
                <a:ea typeface="+mn-lt"/>
                <a:cs typeface="+mn-lt"/>
              </a:rPr>
              <a:t> </a:t>
            </a:r>
            <a:r>
              <a:rPr lang="en-US" dirty="0" err="1">
                <a:ea typeface="+mn-lt"/>
                <a:cs typeface="+mn-lt"/>
              </a:rPr>
              <a:t>μέγιστη</a:t>
            </a:r>
            <a:r>
              <a:rPr lang="en-US" dirty="0">
                <a:ea typeface="+mn-lt"/>
                <a:cs typeface="+mn-lt"/>
              </a:rPr>
              <a:t> τα</a:t>
            </a:r>
            <a:r>
              <a:rPr lang="en-US" dirty="0" err="1">
                <a:ea typeface="+mn-lt"/>
                <a:cs typeface="+mn-lt"/>
              </a:rPr>
              <a:t>χύτητ</a:t>
            </a:r>
            <a:r>
              <a:rPr lang="en-US" dirty="0">
                <a:ea typeface="+mn-lt"/>
                <a:cs typeface="+mn-lt"/>
              </a:rPr>
              <a:t>α </a:t>
            </a:r>
            <a:r>
              <a:rPr lang="en-US" dirty="0" err="1">
                <a:ea typeface="+mn-lt"/>
                <a:cs typeface="+mn-lt"/>
              </a:rPr>
              <a:t>γι</a:t>
            </a:r>
            <a:r>
              <a:rPr lang="en-US" dirty="0">
                <a:ea typeface="+mn-lt"/>
                <a:cs typeface="+mn-lt"/>
              </a:rPr>
              <a:t>α </a:t>
            </a:r>
            <a:r>
              <a:rPr lang="en-US" dirty="0" err="1">
                <a:ea typeface="+mn-lt"/>
                <a:cs typeface="+mn-lt"/>
              </a:rPr>
              <a:t>τις</a:t>
            </a:r>
            <a:r>
              <a:rPr lang="en-US" dirty="0">
                <a:ea typeface="+mn-lt"/>
                <a:cs typeface="+mn-lt"/>
              </a:rPr>
              <a:t> </a:t>
            </a:r>
            <a:r>
              <a:rPr lang="en-US" dirty="0" err="1">
                <a:ea typeface="+mn-lt"/>
                <a:cs typeface="+mn-lt"/>
              </a:rPr>
              <a:t>μετ</a:t>
            </a:r>
            <a:r>
              <a:rPr lang="en-US" dirty="0">
                <a:ea typeface="+mn-lt"/>
                <a:cs typeface="+mn-lt"/>
              </a:rPr>
              <a:t>α</a:t>
            </a:r>
            <a:r>
              <a:rPr lang="en-US" dirty="0" err="1">
                <a:ea typeface="+mn-lt"/>
                <a:cs typeface="+mn-lt"/>
              </a:rPr>
              <a:t>κινήσεις</a:t>
            </a:r>
            <a:r>
              <a:rPr lang="en-US" dirty="0">
                <a:ea typeface="+mn-lt"/>
                <a:cs typeface="+mn-lt"/>
              </a:rPr>
              <a:t> </a:t>
            </a:r>
            <a:r>
              <a:rPr lang="en-US" dirty="0" err="1">
                <a:ea typeface="+mn-lt"/>
                <a:cs typeface="+mn-lt"/>
              </a:rPr>
              <a:t>του</a:t>
            </a:r>
            <a:r>
              <a:rPr lang="en-US" dirty="0">
                <a:ea typeface="+mn-lt"/>
                <a:cs typeface="+mn-lt"/>
              </a:rPr>
              <a:t> </a:t>
            </a:r>
            <a:r>
              <a:rPr lang="en-US" dirty="0" err="1">
                <a:ea typeface="+mn-lt"/>
                <a:cs typeface="+mn-lt"/>
              </a:rPr>
              <a:t>σε</a:t>
            </a:r>
            <a:r>
              <a:rPr lang="en-US" dirty="0">
                <a:ea typeface="+mn-lt"/>
                <a:cs typeface="+mn-lt"/>
              </a:rPr>
              <a:t> </a:t>
            </a:r>
            <a:r>
              <a:rPr lang="en-US" dirty="0" err="1">
                <a:ea typeface="+mn-lt"/>
                <a:cs typeface="+mn-lt"/>
              </a:rPr>
              <a:t>μικρή</a:t>
            </a:r>
            <a:r>
              <a:rPr lang="en-US" dirty="0">
                <a:ea typeface="+mn-lt"/>
                <a:cs typeface="+mn-lt"/>
              </a:rPr>
              <a:t> απ</a:t>
            </a:r>
            <a:r>
              <a:rPr lang="en-US" dirty="0" err="1">
                <a:ea typeface="+mn-lt"/>
                <a:cs typeface="+mn-lt"/>
              </a:rPr>
              <a:t>όστ</a:t>
            </a:r>
            <a:r>
              <a:rPr lang="en-US" dirty="0">
                <a:ea typeface="+mn-lt"/>
                <a:cs typeface="+mn-lt"/>
              </a:rPr>
              <a:t>α</a:t>
            </a:r>
            <a:r>
              <a:rPr lang="en-US" dirty="0" err="1">
                <a:ea typeface="+mn-lt"/>
                <a:cs typeface="+mn-lt"/>
              </a:rPr>
              <a:t>ση</a:t>
            </a:r>
            <a:r>
              <a:rPr lang="en-US" dirty="0">
                <a:ea typeface="+mn-lt"/>
                <a:cs typeface="+mn-lt"/>
              </a:rPr>
              <a:t> ή </a:t>
            </a:r>
            <a:r>
              <a:rPr lang="en-US" dirty="0" err="1">
                <a:ea typeface="+mn-lt"/>
                <a:cs typeface="+mn-lt"/>
              </a:rPr>
              <a:t>γι</a:t>
            </a:r>
            <a:r>
              <a:rPr lang="en-US" dirty="0">
                <a:ea typeface="+mn-lt"/>
                <a:cs typeface="+mn-lt"/>
              </a:rPr>
              <a:t>α </a:t>
            </a:r>
            <a:r>
              <a:rPr lang="en-US" dirty="0" err="1">
                <a:ea typeface="+mn-lt"/>
                <a:cs typeface="+mn-lt"/>
              </a:rPr>
              <a:t>μι</a:t>
            </a:r>
            <a:r>
              <a:rPr lang="en-US" dirty="0">
                <a:ea typeface="+mn-lt"/>
                <a:cs typeface="+mn-lt"/>
              </a:rPr>
              <a:t>α </a:t>
            </a:r>
            <a:r>
              <a:rPr lang="en-US" dirty="0" err="1">
                <a:ea typeface="+mn-lt"/>
                <a:cs typeface="+mn-lt"/>
              </a:rPr>
              <a:t>σύνθετη</a:t>
            </a:r>
            <a:r>
              <a:rPr lang="en-US" dirty="0">
                <a:ea typeface="+mn-lt"/>
                <a:cs typeface="+mn-lt"/>
              </a:rPr>
              <a:t> </a:t>
            </a:r>
            <a:r>
              <a:rPr lang="en-US" dirty="0" err="1">
                <a:ea typeface="+mn-lt"/>
                <a:cs typeface="+mn-lt"/>
              </a:rPr>
              <a:t>δι</a:t>
            </a:r>
            <a:r>
              <a:rPr lang="en-US" dirty="0">
                <a:ea typeface="+mn-lt"/>
                <a:cs typeface="+mn-lt"/>
              </a:rPr>
              <a:t>α</a:t>
            </a:r>
            <a:r>
              <a:rPr lang="en-US" dirty="0" err="1">
                <a:ea typeface="+mn-lt"/>
                <a:cs typeface="+mn-lt"/>
              </a:rPr>
              <a:t>δρομή</a:t>
            </a:r>
            <a:r>
              <a:rPr lang="en-US" dirty="0">
                <a:ea typeface="+mn-lt"/>
                <a:cs typeface="+mn-lt"/>
              </a:rPr>
              <a:t> π</a:t>
            </a:r>
            <a:r>
              <a:rPr lang="en-US" dirty="0" err="1">
                <a:ea typeface="+mn-lt"/>
                <a:cs typeface="+mn-lt"/>
              </a:rPr>
              <a:t>ου</a:t>
            </a:r>
            <a:r>
              <a:rPr lang="en-US" dirty="0">
                <a:ea typeface="+mn-lt"/>
                <a:cs typeface="+mn-lt"/>
              </a:rPr>
              <a:t> απα</a:t>
            </a:r>
            <a:r>
              <a:rPr lang="en-US" dirty="0" err="1">
                <a:ea typeface="+mn-lt"/>
                <a:cs typeface="+mn-lt"/>
              </a:rPr>
              <a:t>ιτεί</a:t>
            </a:r>
            <a:r>
              <a:rPr lang="en-US" dirty="0">
                <a:ea typeface="+mn-lt"/>
                <a:cs typeface="+mn-lt"/>
              </a:rPr>
              <a:t> </a:t>
            </a:r>
            <a:r>
              <a:rPr lang="en-US" dirty="0" err="1">
                <a:ea typeface="+mn-lt"/>
                <a:cs typeface="+mn-lt"/>
              </a:rPr>
              <a:t>συχνές</a:t>
            </a:r>
            <a:r>
              <a:rPr lang="en-US" dirty="0">
                <a:ea typeface="+mn-lt"/>
                <a:cs typeface="+mn-lt"/>
              </a:rPr>
              <a:t> α</a:t>
            </a:r>
            <a:r>
              <a:rPr lang="en-US" dirty="0" err="1">
                <a:ea typeface="+mn-lt"/>
                <a:cs typeface="+mn-lt"/>
              </a:rPr>
              <a:t>λλ</a:t>
            </a:r>
            <a:r>
              <a:rPr lang="en-US" dirty="0">
                <a:ea typeface="+mn-lt"/>
                <a:cs typeface="+mn-lt"/>
              </a:rPr>
              <a:t>α</a:t>
            </a:r>
            <a:r>
              <a:rPr lang="en-US" dirty="0" err="1">
                <a:ea typeface="+mn-lt"/>
                <a:cs typeface="+mn-lt"/>
              </a:rPr>
              <a:t>γές</a:t>
            </a:r>
            <a:r>
              <a:rPr lang="en-US" dirty="0">
                <a:ea typeface="+mn-lt"/>
                <a:cs typeface="+mn-lt"/>
              </a:rPr>
              <a:t> κα</a:t>
            </a:r>
            <a:r>
              <a:rPr lang="en-US" dirty="0" err="1">
                <a:ea typeface="+mn-lt"/>
                <a:cs typeface="+mn-lt"/>
              </a:rPr>
              <a:t>τεύθυνσης</a:t>
            </a:r>
            <a:r>
              <a:rPr lang="en-US" dirty="0">
                <a:ea typeface="+mn-lt"/>
                <a:cs typeface="+mn-lt"/>
              </a:rPr>
              <a:t>.</a:t>
            </a:r>
            <a:endParaRPr lang="en-US" dirty="0"/>
          </a:p>
          <a:p>
            <a:pPr algn="l"/>
            <a:endParaRPr lang="en-US" dirty="0"/>
          </a:p>
        </p:txBody>
      </p:sp>
      <p:sp>
        <p:nvSpPr>
          <p:cNvPr id="4" name="Rectangle: Rounded Corners 3">
            <a:extLst>
              <a:ext uri="{FF2B5EF4-FFF2-40B4-BE49-F238E27FC236}">
                <a16:creationId xmlns:a16="http://schemas.microsoft.com/office/drawing/2014/main" id="{8E39CB90-8FBE-82C1-5C75-FD3E5290D597}"/>
              </a:ext>
            </a:extLst>
          </p:cNvPr>
          <p:cNvSpPr/>
          <p:nvPr/>
        </p:nvSpPr>
        <p:spPr>
          <a:xfrm>
            <a:off x="263407" y="846666"/>
            <a:ext cx="75259" cy="5785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58687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3">
            <a:extLst>
              <a:ext uri="{FF2B5EF4-FFF2-40B4-BE49-F238E27FC236}">
                <a16:creationId xmlns:a16="http://schemas.microsoft.com/office/drawing/2014/main" id="{FD7F3604-0D61-F7A8-7FA3-3CEB6AA5DBA1}"/>
              </a:ext>
            </a:extLst>
          </p:cNvPr>
          <p:cNvPicPr>
            <a:picLocks noChangeAspect="1"/>
          </p:cNvPicPr>
          <p:nvPr/>
        </p:nvPicPr>
        <p:blipFill>
          <a:blip r:embed="rId2"/>
          <a:stretch>
            <a:fillRect/>
          </a:stretch>
        </p:blipFill>
        <p:spPr>
          <a:xfrm>
            <a:off x="7697141" y="205378"/>
            <a:ext cx="4107274" cy="22139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13" name="TextBox 1">
            <a:extLst>
              <a:ext uri="{FF2B5EF4-FFF2-40B4-BE49-F238E27FC236}">
                <a16:creationId xmlns:a16="http://schemas.microsoft.com/office/drawing/2014/main" id="{81FEDC62-60FC-28EE-76EB-05DEF757917B}"/>
              </a:ext>
            </a:extLst>
          </p:cNvPr>
          <p:cNvGraphicFramePr/>
          <p:nvPr/>
        </p:nvGraphicFramePr>
        <p:xfrm>
          <a:off x="141111" y="206962"/>
          <a:ext cx="7413037" cy="5355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11" descr="Chart&#10;&#10;Description automatically generated">
            <a:extLst>
              <a:ext uri="{FF2B5EF4-FFF2-40B4-BE49-F238E27FC236}">
                <a16:creationId xmlns:a16="http://schemas.microsoft.com/office/drawing/2014/main" id="{A27B880F-D6CC-6CA8-6A69-B1B4D69A066B}"/>
              </a:ext>
            </a:extLst>
          </p:cNvPr>
          <p:cNvPicPr>
            <a:picLocks noChangeAspect="1"/>
          </p:cNvPicPr>
          <p:nvPr/>
        </p:nvPicPr>
        <p:blipFill>
          <a:blip r:embed="rId8"/>
          <a:stretch>
            <a:fillRect/>
          </a:stretch>
        </p:blipFill>
        <p:spPr>
          <a:xfrm>
            <a:off x="7697141" y="2886893"/>
            <a:ext cx="4144903" cy="23448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901014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FEAF0B64-6E62-6BE2-A134-15E4F33E2185}"/>
              </a:ext>
            </a:extLst>
          </p:cNvPr>
          <p:cNvSpPr txBox="1"/>
          <p:nvPr/>
        </p:nvSpPr>
        <p:spPr>
          <a:xfrm>
            <a:off x="3650074" y="141111"/>
            <a:ext cx="46754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t>Διε</a:t>
            </a:r>
            <a:r>
              <a:rPr lang="en-US" b="1" dirty="0"/>
              <a:t>πα</a:t>
            </a:r>
            <a:r>
              <a:rPr lang="en-US" b="1" dirty="0" err="1"/>
              <a:t>φές</a:t>
            </a:r>
            <a:r>
              <a:rPr lang="en-US" b="1" dirty="0"/>
              <a:t> και π</a:t>
            </a:r>
            <a:r>
              <a:rPr lang="en-US" b="1" dirty="0" err="1"/>
              <a:t>ρογρ</a:t>
            </a:r>
            <a:r>
              <a:rPr lang="en-US" b="1" dirty="0"/>
              <a:t>α</a:t>
            </a:r>
            <a:r>
              <a:rPr lang="en-US" b="1" dirty="0" err="1"/>
              <a:t>μμ</a:t>
            </a:r>
            <a:r>
              <a:rPr lang="en-US" b="1" dirty="0"/>
              <a:t>α</a:t>
            </a:r>
            <a:r>
              <a:rPr lang="en-US" b="1" dirty="0" err="1"/>
              <a:t>τισμός</a:t>
            </a:r>
            <a:r>
              <a:rPr lang="en-US" b="1" dirty="0"/>
              <a:t> </a:t>
            </a:r>
            <a:r>
              <a:rPr lang="en-US" b="1" dirty="0" err="1"/>
              <a:t>ρομ</a:t>
            </a:r>
            <a:r>
              <a:rPr lang="en-US" b="1" dirty="0"/>
              <a:t>π</a:t>
            </a:r>
            <a:r>
              <a:rPr lang="en-US" b="1" dirty="0" err="1"/>
              <a:t>ότ</a:t>
            </a:r>
            <a:endParaRPr lang="en-US" dirty="0" err="1"/>
          </a:p>
          <a:p>
            <a:pPr algn="l"/>
            <a:endParaRPr lang="en-US" dirty="0"/>
          </a:p>
        </p:txBody>
      </p:sp>
      <p:sp>
        <p:nvSpPr>
          <p:cNvPr id="3" name="Rectangle: Rounded Corners 2">
            <a:extLst>
              <a:ext uri="{FF2B5EF4-FFF2-40B4-BE49-F238E27FC236}">
                <a16:creationId xmlns:a16="http://schemas.microsoft.com/office/drawing/2014/main" id="{E5AF5287-3A1A-30DD-8756-FC832AC19858}"/>
              </a:ext>
            </a:extLst>
          </p:cNvPr>
          <p:cNvSpPr/>
          <p:nvPr/>
        </p:nvSpPr>
        <p:spPr>
          <a:xfrm>
            <a:off x="357481" y="893703"/>
            <a:ext cx="8457259" cy="2022593"/>
          </a:xfrm>
          <a:prstGeom prst="roundRect">
            <a:avLst/>
          </a:prstGeom>
          <a:solidFill>
            <a:schemeClr val="tx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A4B29A6-0A3F-7AF6-CC13-4CDEE53ABB09}"/>
              </a:ext>
            </a:extLst>
          </p:cNvPr>
          <p:cNvSpPr txBox="1"/>
          <p:nvPr/>
        </p:nvSpPr>
        <p:spPr>
          <a:xfrm>
            <a:off x="696147" y="1138295"/>
            <a:ext cx="762940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Η </a:t>
            </a:r>
            <a:r>
              <a:rPr lang="en-US" dirty="0" err="1">
                <a:ea typeface="+mn-lt"/>
                <a:cs typeface="+mn-lt"/>
              </a:rPr>
              <a:t>εγκ</a:t>
            </a:r>
            <a:r>
              <a:rPr lang="en-US" dirty="0">
                <a:ea typeface="+mn-lt"/>
                <a:cs typeface="+mn-lt"/>
              </a:rPr>
              <a:t>α</a:t>
            </a:r>
            <a:r>
              <a:rPr lang="en-US" dirty="0" err="1">
                <a:ea typeface="+mn-lt"/>
                <a:cs typeface="+mn-lt"/>
              </a:rPr>
              <a:t>τάστ</a:t>
            </a:r>
            <a:r>
              <a:rPr lang="en-US" dirty="0">
                <a:ea typeface="+mn-lt"/>
                <a:cs typeface="+mn-lt"/>
              </a:rPr>
              <a:t>α</a:t>
            </a:r>
            <a:r>
              <a:rPr lang="en-US" dirty="0" err="1">
                <a:ea typeface="+mn-lt"/>
                <a:cs typeface="+mn-lt"/>
              </a:rPr>
              <a:t>ση</a:t>
            </a:r>
            <a:r>
              <a:rPr lang="en-US" dirty="0">
                <a:ea typeface="+mn-lt"/>
                <a:cs typeface="+mn-lt"/>
              </a:rPr>
              <a:t> ή ο π</a:t>
            </a:r>
            <a:r>
              <a:rPr lang="en-US" dirty="0" err="1">
                <a:ea typeface="+mn-lt"/>
                <a:cs typeface="+mn-lt"/>
              </a:rPr>
              <a:t>ρογρ</a:t>
            </a:r>
            <a:r>
              <a:rPr lang="en-US" dirty="0">
                <a:ea typeface="+mn-lt"/>
                <a:cs typeface="+mn-lt"/>
              </a:rPr>
              <a:t>α</a:t>
            </a:r>
            <a:r>
              <a:rPr lang="en-US" dirty="0" err="1">
                <a:ea typeface="+mn-lt"/>
                <a:cs typeface="+mn-lt"/>
              </a:rPr>
              <a:t>μμ</a:t>
            </a:r>
            <a:r>
              <a:rPr lang="en-US" dirty="0">
                <a:ea typeface="+mn-lt"/>
                <a:cs typeface="+mn-lt"/>
              </a:rPr>
              <a:t>α</a:t>
            </a:r>
            <a:r>
              <a:rPr lang="en-US" dirty="0" err="1">
                <a:ea typeface="+mn-lt"/>
                <a:cs typeface="+mn-lt"/>
              </a:rPr>
              <a:t>τισμός</a:t>
            </a:r>
            <a:r>
              <a:rPr lang="en-US" dirty="0">
                <a:ea typeface="+mn-lt"/>
                <a:cs typeface="+mn-lt"/>
              </a:rPr>
              <a:t> </a:t>
            </a:r>
            <a:r>
              <a:rPr lang="en-US" dirty="0" err="1">
                <a:ea typeface="+mn-lt"/>
                <a:cs typeface="+mn-lt"/>
              </a:rPr>
              <a:t>των</a:t>
            </a:r>
            <a:r>
              <a:rPr lang="en-US" dirty="0">
                <a:ea typeface="+mn-lt"/>
                <a:cs typeface="+mn-lt"/>
              </a:rPr>
              <a:t> </a:t>
            </a:r>
            <a:r>
              <a:rPr lang="en-US" dirty="0" err="1">
                <a:ea typeface="+mn-lt"/>
                <a:cs typeface="+mn-lt"/>
              </a:rPr>
              <a:t>κινήσεων</a:t>
            </a:r>
            <a:r>
              <a:rPr lang="en-US" dirty="0">
                <a:ea typeface="+mn-lt"/>
                <a:cs typeface="+mn-lt"/>
              </a:rPr>
              <a:t> και </a:t>
            </a:r>
            <a:r>
              <a:rPr lang="en-US" dirty="0" err="1">
                <a:ea typeface="+mn-lt"/>
                <a:cs typeface="+mn-lt"/>
              </a:rPr>
              <a:t>των</a:t>
            </a:r>
            <a:r>
              <a:rPr lang="en-US" dirty="0">
                <a:ea typeface="+mn-lt"/>
                <a:cs typeface="+mn-lt"/>
              </a:rPr>
              <a:t> α</a:t>
            </a:r>
            <a:r>
              <a:rPr lang="en-US" dirty="0" err="1">
                <a:ea typeface="+mn-lt"/>
                <a:cs typeface="+mn-lt"/>
              </a:rPr>
              <a:t>κολουθιών</a:t>
            </a:r>
            <a:r>
              <a:rPr lang="en-US" dirty="0">
                <a:ea typeface="+mn-lt"/>
                <a:cs typeface="+mn-lt"/>
              </a:rPr>
              <a:t> </a:t>
            </a:r>
            <a:r>
              <a:rPr lang="en-US" dirty="0" err="1">
                <a:ea typeface="+mn-lt"/>
                <a:cs typeface="+mn-lt"/>
              </a:rPr>
              <a:t>γι</a:t>
            </a:r>
            <a:r>
              <a:rPr lang="en-US" dirty="0">
                <a:ea typeface="+mn-lt"/>
                <a:cs typeface="+mn-lt"/>
              </a:rPr>
              <a:t>α </a:t>
            </a:r>
            <a:r>
              <a:rPr lang="en-US" dirty="0" err="1">
                <a:ea typeface="+mn-lt"/>
                <a:cs typeface="+mn-lt"/>
              </a:rPr>
              <a:t>έν</a:t>
            </a:r>
            <a:r>
              <a:rPr lang="en-US" dirty="0">
                <a:ea typeface="+mn-lt"/>
                <a:cs typeface="+mn-lt"/>
              </a:rPr>
              <a:t>α β</a:t>
            </a:r>
            <a:r>
              <a:rPr lang="en-US" dirty="0" err="1">
                <a:ea typeface="+mn-lt"/>
                <a:cs typeface="+mn-lt"/>
              </a:rPr>
              <a:t>ιομηχ</a:t>
            </a:r>
            <a:r>
              <a:rPr lang="en-US" dirty="0">
                <a:ea typeface="+mn-lt"/>
                <a:cs typeface="+mn-lt"/>
              </a:rPr>
              <a:t>α</a:t>
            </a:r>
            <a:r>
              <a:rPr lang="en-US" dirty="0" err="1">
                <a:ea typeface="+mn-lt"/>
                <a:cs typeface="+mn-lt"/>
              </a:rPr>
              <a:t>νικό</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a:t>
            </a:r>
            <a:r>
              <a:rPr lang="en-US" dirty="0" err="1">
                <a:ea typeface="+mn-lt"/>
                <a:cs typeface="+mn-lt"/>
              </a:rPr>
              <a:t>συνήθως</a:t>
            </a:r>
            <a:r>
              <a:rPr lang="en-US" dirty="0">
                <a:ea typeface="+mn-lt"/>
                <a:cs typeface="+mn-lt"/>
              </a:rPr>
              <a:t> </a:t>
            </a:r>
            <a:r>
              <a:rPr lang="en-US" dirty="0" err="1">
                <a:ea typeface="+mn-lt"/>
                <a:cs typeface="+mn-lt"/>
              </a:rPr>
              <a:t>διδάσκοντ</a:t>
            </a:r>
            <a:r>
              <a:rPr lang="en-US" dirty="0">
                <a:ea typeface="+mn-lt"/>
                <a:cs typeface="+mn-lt"/>
              </a:rPr>
              <a:t>αι </a:t>
            </a:r>
            <a:r>
              <a:rPr lang="en-US" dirty="0" err="1">
                <a:ea typeface="+mn-lt"/>
                <a:cs typeface="+mn-lt"/>
              </a:rPr>
              <a:t>με</a:t>
            </a:r>
            <a:r>
              <a:rPr lang="en-US" dirty="0">
                <a:ea typeface="+mn-lt"/>
                <a:cs typeface="+mn-lt"/>
              </a:rPr>
              <a:t> </a:t>
            </a:r>
            <a:r>
              <a:rPr lang="en-US" dirty="0" err="1">
                <a:ea typeface="+mn-lt"/>
                <a:cs typeface="+mn-lt"/>
              </a:rPr>
              <a:t>τη</a:t>
            </a:r>
            <a:r>
              <a:rPr lang="en-US" dirty="0">
                <a:ea typeface="+mn-lt"/>
                <a:cs typeface="+mn-lt"/>
              </a:rPr>
              <a:t> </a:t>
            </a:r>
            <a:r>
              <a:rPr lang="en-US" dirty="0" err="1">
                <a:ea typeface="+mn-lt"/>
                <a:cs typeface="+mn-lt"/>
              </a:rPr>
              <a:t>σύνδεση</a:t>
            </a:r>
            <a:r>
              <a:rPr lang="en-US" dirty="0">
                <a:ea typeface="+mn-lt"/>
                <a:cs typeface="+mn-lt"/>
              </a:rPr>
              <a:t> </a:t>
            </a:r>
            <a:r>
              <a:rPr lang="en-US" dirty="0" err="1">
                <a:ea typeface="+mn-lt"/>
                <a:cs typeface="+mn-lt"/>
              </a:rPr>
              <a:t>του</a:t>
            </a:r>
            <a:r>
              <a:rPr lang="en-US" dirty="0">
                <a:ea typeface="+mn-lt"/>
                <a:cs typeface="+mn-lt"/>
              </a:rPr>
              <a:t> </a:t>
            </a:r>
            <a:r>
              <a:rPr lang="en-US" dirty="0" err="1">
                <a:ea typeface="+mn-lt"/>
                <a:cs typeface="+mn-lt"/>
              </a:rPr>
              <a:t>ελεγκτή</a:t>
            </a:r>
            <a:r>
              <a:rPr lang="en-US" dirty="0">
                <a:ea typeface="+mn-lt"/>
                <a:cs typeface="+mn-lt"/>
              </a:rPr>
              <a:t> </a:t>
            </a:r>
            <a:r>
              <a:rPr lang="en-US" dirty="0" err="1">
                <a:ea typeface="+mn-lt"/>
                <a:cs typeface="+mn-lt"/>
              </a:rPr>
              <a:t>του</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a:t>
            </a:r>
            <a:r>
              <a:rPr lang="en-US" dirty="0" err="1">
                <a:ea typeface="+mn-lt"/>
                <a:cs typeface="+mn-lt"/>
              </a:rPr>
              <a:t>σε</a:t>
            </a:r>
            <a:r>
              <a:rPr lang="en-US" dirty="0">
                <a:ea typeface="+mn-lt"/>
                <a:cs typeface="+mn-lt"/>
              </a:rPr>
              <a:t> </a:t>
            </a:r>
            <a:r>
              <a:rPr lang="en-US" dirty="0" err="1">
                <a:ea typeface="+mn-lt"/>
                <a:cs typeface="+mn-lt"/>
              </a:rPr>
              <a:t>έν</a:t>
            </a:r>
            <a:r>
              <a:rPr lang="en-US" dirty="0">
                <a:ea typeface="+mn-lt"/>
                <a:cs typeface="+mn-lt"/>
              </a:rPr>
              <a:t>α </a:t>
            </a:r>
            <a:r>
              <a:rPr lang="en-US" dirty="0" err="1">
                <a:ea typeface="+mn-lt"/>
                <a:cs typeface="+mn-lt"/>
              </a:rPr>
              <a:t>φορητό</a:t>
            </a:r>
            <a:r>
              <a:rPr lang="en-US" dirty="0">
                <a:ea typeface="+mn-lt"/>
                <a:cs typeface="+mn-lt"/>
              </a:rPr>
              <a:t> υπ</a:t>
            </a:r>
            <a:r>
              <a:rPr lang="en-US" dirty="0" err="1">
                <a:ea typeface="+mn-lt"/>
                <a:cs typeface="+mn-lt"/>
              </a:rPr>
              <a:t>ολογιστή</a:t>
            </a:r>
            <a:r>
              <a:rPr lang="en-US" dirty="0">
                <a:ea typeface="+mn-lt"/>
                <a:cs typeface="+mn-lt"/>
              </a:rPr>
              <a:t>, επ</a:t>
            </a:r>
            <a:r>
              <a:rPr lang="en-US" dirty="0" err="1">
                <a:ea typeface="+mn-lt"/>
                <a:cs typeface="+mn-lt"/>
              </a:rPr>
              <a:t>ιτρ</a:t>
            </a:r>
            <a:r>
              <a:rPr lang="en-US" dirty="0">
                <a:ea typeface="+mn-lt"/>
                <a:cs typeface="+mn-lt"/>
              </a:rPr>
              <a:t>απ</a:t>
            </a:r>
            <a:r>
              <a:rPr lang="en-US" dirty="0" err="1">
                <a:ea typeface="+mn-lt"/>
                <a:cs typeface="+mn-lt"/>
              </a:rPr>
              <a:t>έζιο</a:t>
            </a:r>
            <a:r>
              <a:rPr lang="en-US" dirty="0">
                <a:ea typeface="+mn-lt"/>
                <a:cs typeface="+mn-lt"/>
              </a:rPr>
              <a:t> υπ</a:t>
            </a:r>
            <a:r>
              <a:rPr lang="en-US" dirty="0" err="1">
                <a:ea typeface="+mn-lt"/>
                <a:cs typeface="+mn-lt"/>
              </a:rPr>
              <a:t>ολογιστή</a:t>
            </a:r>
            <a:r>
              <a:rPr lang="en-US" dirty="0">
                <a:ea typeface="+mn-lt"/>
                <a:cs typeface="+mn-lt"/>
              </a:rPr>
              <a:t> ή (</a:t>
            </a:r>
            <a:r>
              <a:rPr lang="en-US" dirty="0" err="1">
                <a:ea typeface="+mn-lt"/>
                <a:cs typeface="+mn-lt"/>
              </a:rPr>
              <a:t>εσωτερικού</a:t>
            </a:r>
            <a:r>
              <a:rPr lang="en-US" dirty="0">
                <a:ea typeface="+mn-lt"/>
                <a:cs typeface="+mn-lt"/>
              </a:rPr>
              <a:t> ή </a:t>
            </a:r>
            <a:r>
              <a:rPr lang="en-US" dirty="0" err="1">
                <a:ea typeface="+mn-lt"/>
                <a:cs typeface="+mn-lt"/>
              </a:rPr>
              <a:t>Δι</a:t>
            </a:r>
            <a:r>
              <a:rPr lang="en-US" dirty="0">
                <a:ea typeface="+mn-lt"/>
                <a:cs typeface="+mn-lt"/>
              </a:rPr>
              <a:t>α</a:t>
            </a:r>
            <a:r>
              <a:rPr lang="en-US" dirty="0" err="1">
                <a:ea typeface="+mn-lt"/>
                <a:cs typeface="+mn-lt"/>
              </a:rPr>
              <a:t>δικτυ</a:t>
            </a:r>
            <a:r>
              <a:rPr lang="en-US" dirty="0">
                <a:ea typeface="+mn-lt"/>
                <a:cs typeface="+mn-lt"/>
              </a:rPr>
              <a:t>α</a:t>
            </a:r>
            <a:r>
              <a:rPr lang="en-US" dirty="0" err="1">
                <a:ea typeface="+mn-lt"/>
                <a:cs typeface="+mn-lt"/>
              </a:rPr>
              <a:t>κού</a:t>
            </a:r>
            <a:r>
              <a:rPr lang="en-US" dirty="0">
                <a:ea typeface="+mn-lt"/>
                <a:cs typeface="+mn-lt"/>
              </a:rPr>
              <a:t>) </a:t>
            </a:r>
            <a:r>
              <a:rPr lang="en-US" dirty="0" err="1">
                <a:ea typeface="+mn-lt"/>
                <a:cs typeface="+mn-lt"/>
              </a:rPr>
              <a:t>δικτυ</a:t>
            </a:r>
            <a:r>
              <a:rPr lang="en-US" dirty="0">
                <a:ea typeface="+mn-lt"/>
                <a:cs typeface="+mn-lt"/>
              </a:rPr>
              <a:t>α</a:t>
            </a:r>
            <a:r>
              <a:rPr lang="en-US" dirty="0" err="1">
                <a:ea typeface="+mn-lt"/>
                <a:cs typeface="+mn-lt"/>
              </a:rPr>
              <a:t>κό</a:t>
            </a:r>
            <a:r>
              <a:rPr lang="en-US" dirty="0">
                <a:ea typeface="+mn-lt"/>
                <a:cs typeface="+mn-lt"/>
              </a:rPr>
              <a:t> υπ</a:t>
            </a:r>
            <a:r>
              <a:rPr lang="en-US" dirty="0" err="1">
                <a:ea typeface="+mn-lt"/>
                <a:cs typeface="+mn-lt"/>
              </a:rPr>
              <a:t>ολογιστή</a:t>
            </a:r>
            <a:r>
              <a:rPr lang="en-US" dirty="0">
                <a:ea typeface="+mn-lt"/>
                <a:cs typeface="+mn-lt"/>
              </a:rPr>
              <a:t>.</a:t>
            </a:r>
            <a:endParaRPr lang="en-US" dirty="0"/>
          </a:p>
        </p:txBody>
      </p:sp>
      <p:sp>
        <p:nvSpPr>
          <p:cNvPr id="5" name="Rectangle: Rounded Corners 4">
            <a:extLst>
              <a:ext uri="{FF2B5EF4-FFF2-40B4-BE49-F238E27FC236}">
                <a16:creationId xmlns:a16="http://schemas.microsoft.com/office/drawing/2014/main" id="{1FD51C6F-310C-630B-CA03-3AFFC4E4B4CE}"/>
              </a:ext>
            </a:extLst>
          </p:cNvPr>
          <p:cNvSpPr/>
          <p:nvPr/>
        </p:nvSpPr>
        <p:spPr>
          <a:xfrm flipV="1">
            <a:off x="470370" y="3142074"/>
            <a:ext cx="8231481" cy="56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B10F4F4-5E6A-B15A-B55B-094D51C66470}"/>
              </a:ext>
            </a:extLst>
          </p:cNvPr>
          <p:cNvSpPr/>
          <p:nvPr/>
        </p:nvSpPr>
        <p:spPr>
          <a:xfrm>
            <a:off x="357481" y="3433703"/>
            <a:ext cx="8457259" cy="2079037"/>
          </a:xfrm>
          <a:prstGeom prst="roundRect">
            <a:avLst/>
          </a:prstGeom>
          <a:solidFill>
            <a:schemeClr val="tx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54658AD-5E41-B7CD-7C6B-748B4B01B764}"/>
              </a:ext>
            </a:extLst>
          </p:cNvPr>
          <p:cNvSpPr txBox="1"/>
          <p:nvPr/>
        </p:nvSpPr>
        <p:spPr>
          <a:xfrm>
            <a:off x="611481" y="3433703"/>
            <a:ext cx="809037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Έν</a:t>
            </a:r>
            <a:r>
              <a:rPr lang="en-US" dirty="0">
                <a:ea typeface="+mn-lt"/>
                <a:cs typeface="+mn-lt"/>
              </a:rPr>
              <a:t>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και </a:t>
            </a:r>
            <a:r>
              <a:rPr lang="en-US" dirty="0" err="1">
                <a:ea typeface="+mn-lt"/>
                <a:cs typeface="+mn-lt"/>
              </a:rPr>
              <a:t>μι</a:t>
            </a:r>
            <a:r>
              <a:rPr lang="en-US" dirty="0">
                <a:ea typeface="+mn-lt"/>
                <a:cs typeface="+mn-lt"/>
              </a:rPr>
              <a:t>α </a:t>
            </a:r>
            <a:r>
              <a:rPr lang="en-US" dirty="0" err="1">
                <a:ea typeface="+mn-lt"/>
                <a:cs typeface="+mn-lt"/>
              </a:rPr>
              <a:t>συλλογή</a:t>
            </a:r>
            <a:r>
              <a:rPr lang="en-US" dirty="0">
                <a:ea typeface="+mn-lt"/>
                <a:cs typeface="+mn-lt"/>
              </a:rPr>
              <a:t> </a:t>
            </a:r>
            <a:r>
              <a:rPr lang="en-US" dirty="0" err="1">
                <a:ea typeface="+mn-lt"/>
                <a:cs typeface="+mn-lt"/>
              </a:rPr>
              <a:t>μηχ</a:t>
            </a:r>
            <a:r>
              <a:rPr lang="en-US" dirty="0">
                <a:ea typeface="+mn-lt"/>
                <a:cs typeface="+mn-lt"/>
              </a:rPr>
              <a:t>α</a:t>
            </a:r>
            <a:r>
              <a:rPr lang="en-US" dirty="0" err="1">
                <a:ea typeface="+mn-lt"/>
                <a:cs typeface="+mn-lt"/>
              </a:rPr>
              <a:t>νών</a:t>
            </a:r>
            <a:r>
              <a:rPr lang="en-US" dirty="0">
                <a:ea typeface="+mn-lt"/>
                <a:cs typeface="+mn-lt"/>
              </a:rPr>
              <a:t> ή π</a:t>
            </a:r>
            <a:r>
              <a:rPr lang="en-US" dirty="0" err="1">
                <a:ea typeface="+mn-lt"/>
                <a:cs typeface="+mn-lt"/>
              </a:rPr>
              <a:t>εριφερει</a:t>
            </a:r>
            <a:r>
              <a:rPr lang="en-US" dirty="0">
                <a:ea typeface="+mn-lt"/>
                <a:cs typeface="+mn-lt"/>
              </a:rPr>
              <a:t>α</a:t>
            </a:r>
            <a:r>
              <a:rPr lang="en-US" dirty="0" err="1">
                <a:ea typeface="+mn-lt"/>
                <a:cs typeface="+mn-lt"/>
              </a:rPr>
              <a:t>κών</a:t>
            </a:r>
            <a:r>
              <a:rPr lang="en-US" dirty="0">
                <a:ea typeface="+mn-lt"/>
                <a:cs typeface="+mn-lt"/>
              </a:rPr>
              <a:t> ανα</a:t>
            </a:r>
            <a:r>
              <a:rPr lang="en-US" dirty="0" err="1">
                <a:ea typeface="+mn-lt"/>
                <a:cs typeface="+mn-lt"/>
              </a:rPr>
              <a:t>φέροντ</a:t>
            </a:r>
            <a:r>
              <a:rPr lang="en-US" dirty="0">
                <a:ea typeface="+mn-lt"/>
                <a:cs typeface="+mn-lt"/>
              </a:rPr>
              <a:t>αι </a:t>
            </a:r>
            <a:r>
              <a:rPr lang="en-US" dirty="0" err="1">
                <a:ea typeface="+mn-lt"/>
                <a:cs typeface="+mn-lt"/>
              </a:rPr>
              <a:t>ως</a:t>
            </a:r>
            <a:r>
              <a:rPr lang="en-US" dirty="0">
                <a:ea typeface="+mn-lt"/>
                <a:cs typeface="+mn-lt"/>
              </a:rPr>
              <a:t> </a:t>
            </a:r>
            <a:r>
              <a:rPr lang="en-US" dirty="0" err="1">
                <a:ea typeface="+mn-lt"/>
                <a:cs typeface="+mn-lt"/>
              </a:rPr>
              <a:t>κελί</a:t>
            </a:r>
            <a:r>
              <a:rPr lang="en-US" dirty="0">
                <a:ea typeface="+mn-lt"/>
                <a:cs typeface="+mn-lt"/>
              </a:rPr>
              <a:t> </a:t>
            </a:r>
            <a:r>
              <a:rPr lang="en-US" dirty="0" err="1">
                <a:ea typeface="+mn-lt"/>
                <a:cs typeface="+mn-lt"/>
              </a:rPr>
              <a:t>εργ</a:t>
            </a:r>
            <a:r>
              <a:rPr lang="en-US" dirty="0">
                <a:ea typeface="+mn-lt"/>
                <a:cs typeface="+mn-lt"/>
              </a:rPr>
              <a:t>α</a:t>
            </a:r>
            <a:r>
              <a:rPr lang="en-US" dirty="0" err="1">
                <a:ea typeface="+mn-lt"/>
                <a:cs typeface="+mn-lt"/>
              </a:rPr>
              <a:t>σί</a:t>
            </a:r>
            <a:r>
              <a:rPr lang="en-US" dirty="0">
                <a:ea typeface="+mn-lt"/>
                <a:cs typeface="+mn-lt"/>
              </a:rPr>
              <a:t>ας, ή </a:t>
            </a:r>
            <a:r>
              <a:rPr lang="en-US" dirty="0" err="1">
                <a:ea typeface="+mn-lt"/>
                <a:cs typeface="+mn-lt"/>
              </a:rPr>
              <a:t>κελί</a:t>
            </a:r>
            <a:r>
              <a:rPr lang="en-US" dirty="0">
                <a:ea typeface="+mn-lt"/>
                <a:cs typeface="+mn-lt"/>
              </a:rPr>
              <a:t>. </a:t>
            </a:r>
            <a:r>
              <a:rPr lang="en-US" dirty="0" err="1">
                <a:ea typeface="+mn-lt"/>
                <a:cs typeface="+mn-lt"/>
              </a:rPr>
              <a:t>Έν</a:t>
            </a:r>
            <a:r>
              <a:rPr lang="en-US" dirty="0">
                <a:ea typeface="+mn-lt"/>
                <a:cs typeface="+mn-lt"/>
              </a:rPr>
              <a:t>α </a:t>
            </a:r>
            <a:r>
              <a:rPr lang="en-US" dirty="0" err="1">
                <a:ea typeface="+mn-lt"/>
                <a:cs typeface="+mn-lt"/>
              </a:rPr>
              <a:t>τυ</a:t>
            </a:r>
            <a:r>
              <a:rPr lang="en-US" dirty="0">
                <a:ea typeface="+mn-lt"/>
                <a:cs typeface="+mn-lt"/>
              </a:rPr>
              <a:t>π</a:t>
            </a:r>
            <a:r>
              <a:rPr lang="en-US" dirty="0" err="1">
                <a:ea typeface="+mn-lt"/>
                <a:cs typeface="+mn-lt"/>
              </a:rPr>
              <a:t>ικό</a:t>
            </a:r>
            <a:r>
              <a:rPr lang="en-US" dirty="0">
                <a:ea typeface="+mn-lt"/>
                <a:cs typeface="+mn-lt"/>
              </a:rPr>
              <a:t> </a:t>
            </a:r>
            <a:r>
              <a:rPr lang="en-US" dirty="0" err="1">
                <a:ea typeface="+mn-lt"/>
                <a:cs typeface="+mn-lt"/>
              </a:rPr>
              <a:t>κελί</a:t>
            </a:r>
            <a:r>
              <a:rPr lang="en-US" dirty="0">
                <a:ea typeface="+mn-lt"/>
                <a:cs typeface="+mn-lt"/>
              </a:rPr>
              <a:t> μπ</a:t>
            </a:r>
            <a:r>
              <a:rPr lang="en-US" dirty="0" err="1">
                <a:ea typeface="+mn-lt"/>
                <a:cs typeface="+mn-lt"/>
              </a:rPr>
              <a:t>ορεί</a:t>
            </a:r>
            <a:r>
              <a:rPr lang="en-US" dirty="0">
                <a:ea typeface="+mn-lt"/>
                <a:cs typeface="+mn-lt"/>
              </a:rPr>
              <a:t> να π</a:t>
            </a:r>
            <a:r>
              <a:rPr lang="en-US" dirty="0" err="1">
                <a:ea typeface="+mn-lt"/>
                <a:cs typeface="+mn-lt"/>
              </a:rPr>
              <a:t>εριέχει</a:t>
            </a:r>
            <a:r>
              <a:rPr lang="en-US" dirty="0">
                <a:ea typeface="+mn-lt"/>
                <a:cs typeface="+mn-lt"/>
              </a:rPr>
              <a:t> </a:t>
            </a:r>
            <a:r>
              <a:rPr lang="en-US" dirty="0" err="1">
                <a:ea typeface="+mn-lt"/>
                <a:cs typeface="+mn-lt"/>
              </a:rPr>
              <a:t>έν</a:t>
            </a:r>
            <a:r>
              <a:rPr lang="en-US" dirty="0">
                <a:ea typeface="+mn-lt"/>
                <a:cs typeface="+mn-lt"/>
              </a:rPr>
              <a:t>αν </a:t>
            </a:r>
            <a:r>
              <a:rPr lang="en-US" dirty="0" err="1">
                <a:ea typeface="+mn-lt"/>
                <a:cs typeface="+mn-lt"/>
              </a:rPr>
              <a:t>τροφοδότη</a:t>
            </a:r>
            <a:r>
              <a:rPr lang="en-US" dirty="0">
                <a:ea typeface="+mn-lt"/>
                <a:cs typeface="+mn-lt"/>
              </a:rPr>
              <a:t> </a:t>
            </a:r>
            <a:r>
              <a:rPr lang="en-US" dirty="0" err="1">
                <a:ea typeface="+mn-lt"/>
                <a:cs typeface="+mn-lt"/>
              </a:rPr>
              <a:t>των</a:t>
            </a:r>
            <a:r>
              <a:rPr lang="en-US" dirty="0">
                <a:ea typeface="+mn-lt"/>
                <a:cs typeface="+mn-lt"/>
              </a:rPr>
              <a:t> </a:t>
            </a:r>
            <a:r>
              <a:rPr lang="en-US" dirty="0" err="1">
                <a:ea typeface="+mn-lt"/>
                <a:cs typeface="+mn-lt"/>
              </a:rPr>
              <a:t>τμημάτων</a:t>
            </a:r>
            <a:r>
              <a:rPr lang="en-US" dirty="0">
                <a:ea typeface="+mn-lt"/>
                <a:cs typeface="+mn-lt"/>
              </a:rPr>
              <a:t>, </a:t>
            </a:r>
            <a:r>
              <a:rPr lang="en-US" dirty="0" err="1">
                <a:ea typeface="+mn-lt"/>
                <a:cs typeface="+mn-lt"/>
              </a:rPr>
              <a:t>μι</a:t>
            </a:r>
            <a:r>
              <a:rPr lang="en-US" dirty="0">
                <a:ea typeface="+mn-lt"/>
                <a:cs typeface="+mn-lt"/>
              </a:rPr>
              <a:t>α </a:t>
            </a:r>
            <a:r>
              <a:rPr lang="en-US" dirty="0" err="1">
                <a:ea typeface="+mn-lt"/>
                <a:cs typeface="+mn-lt"/>
              </a:rPr>
              <a:t>μηχ</a:t>
            </a:r>
            <a:r>
              <a:rPr lang="en-US" dirty="0">
                <a:ea typeface="+mn-lt"/>
                <a:cs typeface="+mn-lt"/>
              </a:rPr>
              <a:t>α</a:t>
            </a:r>
            <a:r>
              <a:rPr lang="en-US" dirty="0" err="1">
                <a:ea typeface="+mn-lt"/>
                <a:cs typeface="+mn-lt"/>
              </a:rPr>
              <a:t>νή</a:t>
            </a:r>
            <a:r>
              <a:rPr lang="en-US" dirty="0">
                <a:ea typeface="+mn-lt"/>
                <a:cs typeface="+mn-lt"/>
              </a:rPr>
              <a:t> </a:t>
            </a:r>
            <a:r>
              <a:rPr lang="en-US" dirty="0" err="1">
                <a:ea typeface="+mn-lt"/>
                <a:cs typeface="+mn-lt"/>
              </a:rPr>
              <a:t>σχεδί</a:t>
            </a:r>
            <a:r>
              <a:rPr lang="en-US" dirty="0">
                <a:ea typeface="+mn-lt"/>
                <a:cs typeface="+mn-lt"/>
              </a:rPr>
              <a:t>α</a:t>
            </a:r>
            <a:r>
              <a:rPr lang="en-US" dirty="0" err="1">
                <a:ea typeface="+mn-lt"/>
                <a:cs typeface="+mn-lt"/>
              </a:rPr>
              <a:t>σης</a:t>
            </a:r>
            <a:r>
              <a:rPr lang="en-US" dirty="0">
                <a:ea typeface="+mn-lt"/>
                <a:cs typeface="+mn-lt"/>
              </a:rPr>
              <a:t> και </a:t>
            </a:r>
            <a:r>
              <a:rPr lang="en-US" dirty="0" err="1">
                <a:ea typeface="+mn-lt"/>
                <a:cs typeface="+mn-lt"/>
              </a:rPr>
              <a:t>έν</a:t>
            </a:r>
            <a:r>
              <a:rPr lang="en-US" dirty="0">
                <a:ea typeface="+mn-lt"/>
                <a:cs typeface="+mn-lt"/>
              </a:rPr>
              <a:t>α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a:t>
            </a:r>
            <a:r>
              <a:rPr lang="en-US" dirty="0" err="1">
                <a:ea typeface="+mn-lt"/>
                <a:cs typeface="+mn-lt"/>
              </a:rPr>
              <a:t>Οι</a:t>
            </a:r>
            <a:r>
              <a:rPr lang="en-US" dirty="0">
                <a:ea typeface="+mn-lt"/>
                <a:cs typeface="+mn-lt"/>
              </a:rPr>
              <a:t> </a:t>
            </a:r>
            <a:r>
              <a:rPr lang="en-US" dirty="0" err="1">
                <a:ea typeface="+mn-lt"/>
                <a:cs typeface="+mn-lt"/>
              </a:rPr>
              <a:t>διάφορες</a:t>
            </a:r>
            <a:r>
              <a:rPr lang="en-US" dirty="0">
                <a:ea typeface="+mn-lt"/>
                <a:cs typeface="+mn-lt"/>
              </a:rPr>
              <a:t> </a:t>
            </a:r>
            <a:r>
              <a:rPr lang="en-US" dirty="0" err="1">
                <a:ea typeface="+mn-lt"/>
                <a:cs typeface="+mn-lt"/>
              </a:rPr>
              <a:t>μηχ</a:t>
            </a:r>
            <a:r>
              <a:rPr lang="en-US" dirty="0">
                <a:ea typeface="+mn-lt"/>
                <a:cs typeface="+mn-lt"/>
              </a:rPr>
              <a:t>α</a:t>
            </a:r>
            <a:r>
              <a:rPr lang="en-US" dirty="0" err="1">
                <a:ea typeface="+mn-lt"/>
                <a:cs typeface="+mn-lt"/>
              </a:rPr>
              <a:t>νές</a:t>
            </a:r>
            <a:r>
              <a:rPr lang="en-US" dirty="0">
                <a:ea typeface="+mn-lt"/>
                <a:cs typeface="+mn-lt"/>
              </a:rPr>
              <a:t> </a:t>
            </a:r>
            <a:r>
              <a:rPr lang="en-US" dirty="0" err="1">
                <a:ea typeface="+mn-lt"/>
                <a:cs typeface="+mn-lt"/>
              </a:rPr>
              <a:t>είν</a:t>
            </a:r>
            <a:r>
              <a:rPr lang="en-US" dirty="0">
                <a:ea typeface="+mn-lt"/>
                <a:cs typeface="+mn-lt"/>
              </a:rPr>
              <a:t>αι </a:t>
            </a:r>
            <a:r>
              <a:rPr lang="en-US" dirty="0" err="1">
                <a:ea typeface="+mn-lt"/>
                <a:cs typeface="+mn-lt"/>
              </a:rPr>
              <a:t>έν</a:t>
            </a:r>
            <a:r>
              <a:rPr lang="en-US" dirty="0">
                <a:ea typeface="+mn-lt"/>
                <a:cs typeface="+mn-lt"/>
              </a:rPr>
              <a:t>α </a:t>
            </a:r>
            <a:r>
              <a:rPr lang="en-US" dirty="0" err="1">
                <a:ea typeface="+mn-lt"/>
                <a:cs typeface="+mn-lt"/>
              </a:rPr>
              <a:t>ολοκληρωμένο</a:t>
            </a:r>
            <a:r>
              <a:rPr lang="en-US" dirty="0">
                <a:ea typeface="+mn-lt"/>
                <a:cs typeface="+mn-lt"/>
              </a:rPr>
              <a:t> </a:t>
            </a:r>
            <a:r>
              <a:rPr lang="en-US" dirty="0" err="1">
                <a:ea typeface="+mn-lt"/>
                <a:cs typeface="+mn-lt"/>
              </a:rPr>
              <a:t>σύστημ</a:t>
            </a:r>
            <a:r>
              <a:rPr lang="en-US" dirty="0">
                <a:ea typeface="+mn-lt"/>
                <a:cs typeface="+mn-lt"/>
              </a:rPr>
              <a:t>α και </a:t>
            </a:r>
            <a:r>
              <a:rPr lang="en-US" dirty="0" err="1">
                <a:ea typeface="+mn-lt"/>
                <a:cs typeface="+mn-lt"/>
              </a:rPr>
              <a:t>ελέγχοντ</a:t>
            </a:r>
            <a:r>
              <a:rPr lang="en-US" dirty="0">
                <a:ea typeface="+mn-lt"/>
                <a:cs typeface="+mn-lt"/>
              </a:rPr>
              <a:t>αι από </a:t>
            </a:r>
            <a:r>
              <a:rPr lang="en-US" dirty="0" err="1">
                <a:ea typeface="+mn-lt"/>
                <a:cs typeface="+mn-lt"/>
              </a:rPr>
              <a:t>έν</a:t>
            </a:r>
            <a:r>
              <a:rPr lang="en-US" dirty="0">
                <a:ea typeface="+mn-lt"/>
                <a:cs typeface="+mn-lt"/>
              </a:rPr>
              <a:t>αν υπ</a:t>
            </a:r>
            <a:r>
              <a:rPr lang="en-US" dirty="0" err="1">
                <a:ea typeface="+mn-lt"/>
                <a:cs typeface="+mn-lt"/>
              </a:rPr>
              <a:t>ολογιστή</a:t>
            </a:r>
            <a:r>
              <a:rPr lang="en-US" dirty="0">
                <a:ea typeface="+mn-lt"/>
                <a:cs typeface="+mn-lt"/>
              </a:rPr>
              <a:t> ή </a:t>
            </a:r>
            <a:r>
              <a:rPr lang="en-US" dirty="0" err="1">
                <a:ea typeface="+mn-lt"/>
                <a:cs typeface="+mn-lt"/>
              </a:rPr>
              <a:t>έν</a:t>
            </a:r>
            <a:r>
              <a:rPr lang="en-US" dirty="0">
                <a:ea typeface="+mn-lt"/>
                <a:cs typeface="+mn-lt"/>
              </a:rPr>
              <a:t>α PLC. </a:t>
            </a:r>
            <a:r>
              <a:rPr lang="en-US" dirty="0" err="1">
                <a:ea typeface="+mn-lt"/>
                <a:cs typeface="+mn-lt"/>
              </a:rPr>
              <a:t>Το</a:t>
            </a:r>
            <a:r>
              <a:rPr lang="en-US" dirty="0">
                <a:ea typeface="+mn-lt"/>
                <a:cs typeface="+mn-lt"/>
              </a:rPr>
              <a:t> π</a:t>
            </a:r>
            <a:r>
              <a:rPr lang="en-US" dirty="0" err="1">
                <a:ea typeface="+mn-lt"/>
                <a:cs typeface="+mn-lt"/>
              </a:rPr>
              <a:t>ώς</a:t>
            </a:r>
            <a:r>
              <a:rPr lang="en-US" dirty="0">
                <a:ea typeface="+mn-lt"/>
                <a:cs typeface="+mn-lt"/>
              </a:rPr>
              <a:t> α</a:t>
            </a:r>
            <a:r>
              <a:rPr lang="en-US" dirty="0" err="1">
                <a:ea typeface="+mn-lt"/>
                <a:cs typeface="+mn-lt"/>
              </a:rPr>
              <a:t>λληλε</a:t>
            </a:r>
            <a:r>
              <a:rPr lang="en-US" dirty="0">
                <a:ea typeface="+mn-lt"/>
                <a:cs typeface="+mn-lt"/>
              </a:rPr>
              <a:t>π</a:t>
            </a:r>
            <a:r>
              <a:rPr lang="en-US" dirty="0" err="1">
                <a:ea typeface="+mn-lt"/>
                <a:cs typeface="+mn-lt"/>
              </a:rPr>
              <a:t>ιδρά</a:t>
            </a:r>
            <a:r>
              <a:rPr lang="en-US" dirty="0">
                <a:ea typeface="+mn-lt"/>
                <a:cs typeface="+mn-lt"/>
              </a:rPr>
              <a:t> </a:t>
            </a:r>
            <a:r>
              <a:rPr lang="en-US" dirty="0" err="1">
                <a:ea typeface="+mn-lt"/>
                <a:cs typeface="+mn-lt"/>
              </a:rPr>
              <a:t>το</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a:t>
            </a:r>
            <a:r>
              <a:rPr lang="en-US" dirty="0" err="1">
                <a:ea typeface="+mn-lt"/>
                <a:cs typeface="+mn-lt"/>
              </a:rPr>
              <a:t>με</a:t>
            </a:r>
            <a:r>
              <a:rPr lang="en-US" dirty="0">
                <a:ea typeface="+mn-lt"/>
                <a:cs typeface="+mn-lt"/>
              </a:rPr>
              <a:t> </a:t>
            </a:r>
            <a:r>
              <a:rPr lang="en-US" dirty="0" err="1">
                <a:ea typeface="+mn-lt"/>
                <a:cs typeface="+mn-lt"/>
              </a:rPr>
              <a:t>τις</a:t>
            </a:r>
            <a:r>
              <a:rPr lang="en-US" dirty="0">
                <a:ea typeface="+mn-lt"/>
                <a:cs typeface="+mn-lt"/>
              </a:rPr>
              <a:t> </a:t>
            </a:r>
            <a:r>
              <a:rPr lang="en-US" dirty="0" err="1">
                <a:ea typeface="+mn-lt"/>
                <a:cs typeface="+mn-lt"/>
              </a:rPr>
              <a:t>άλλες</a:t>
            </a:r>
            <a:r>
              <a:rPr lang="en-US" dirty="0">
                <a:ea typeface="+mn-lt"/>
                <a:cs typeface="+mn-lt"/>
              </a:rPr>
              <a:t> </a:t>
            </a:r>
            <a:r>
              <a:rPr lang="en-US" dirty="0" err="1">
                <a:ea typeface="+mn-lt"/>
                <a:cs typeface="+mn-lt"/>
              </a:rPr>
              <a:t>μηχ</a:t>
            </a:r>
            <a:r>
              <a:rPr lang="en-US" dirty="0">
                <a:ea typeface="+mn-lt"/>
                <a:cs typeface="+mn-lt"/>
              </a:rPr>
              <a:t>α</a:t>
            </a:r>
            <a:r>
              <a:rPr lang="en-US" dirty="0" err="1">
                <a:ea typeface="+mn-lt"/>
                <a:cs typeface="+mn-lt"/>
              </a:rPr>
              <a:t>νές</a:t>
            </a:r>
            <a:r>
              <a:rPr lang="en-US" dirty="0">
                <a:ea typeface="+mn-lt"/>
                <a:cs typeface="+mn-lt"/>
              </a:rPr>
              <a:t> </a:t>
            </a:r>
            <a:r>
              <a:rPr lang="en-US" dirty="0" err="1">
                <a:ea typeface="+mn-lt"/>
                <a:cs typeface="+mn-lt"/>
              </a:rPr>
              <a:t>στο</a:t>
            </a:r>
            <a:r>
              <a:rPr lang="en-US" dirty="0">
                <a:ea typeface="+mn-lt"/>
                <a:cs typeface="+mn-lt"/>
              </a:rPr>
              <a:t> </a:t>
            </a:r>
            <a:r>
              <a:rPr lang="en-US" dirty="0" err="1">
                <a:ea typeface="+mn-lt"/>
                <a:cs typeface="+mn-lt"/>
              </a:rPr>
              <a:t>κελί</a:t>
            </a:r>
            <a:r>
              <a:rPr lang="en-US" dirty="0">
                <a:ea typeface="+mn-lt"/>
                <a:cs typeface="+mn-lt"/>
              </a:rPr>
              <a:t> π</a:t>
            </a:r>
            <a:r>
              <a:rPr lang="en-US" dirty="0" err="1">
                <a:ea typeface="+mn-lt"/>
                <a:cs typeface="+mn-lt"/>
              </a:rPr>
              <a:t>ρέ</a:t>
            </a:r>
            <a:r>
              <a:rPr lang="en-US" dirty="0">
                <a:ea typeface="+mn-lt"/>
                <a:cs typeface="+mn-lt"/>
              </a:rPr>
              <a:t>π</a:t>
            </a:r>
            <a:r>
              <a:rPr lang="en-US" dirty="0" err="1">
                <a:ea typeface="+mn-lt"/>
                <a:cs typeface="+mn-lt"/>
              </a:rPr>
              <a:t>ει</a:t>
            </a:r>
            <a:r>
              <a:rPr lang="en-US" dirty="0">
                <a:ea typeface="+mn-lt"/>
                <a:cs typeface="+mn-lt"/>
              </a:rPr>
              <a:t> να π</a:t>
            </a:r>
            <a:r>
              <a:rPr lang="en-US" dirty="0" err="1">
                <a:ea typeface="+mn-lt"/>
                <a:cs typeface="+mn-lt"/>
              </a:rPr>
              <a:t>ρογρ</a:t>
            </a:r>
            <a:r>
              <a:rPr lang="en-US" dirty="0">
                <a:ea typeface="+mn-lt"/>
                <a:cs typeface="+mn-lt"/>
              </a:rPr>
              <a:t>α</a:t>
            </a:r>
            <a:r>
              <a:rPr lang="en-US" dirty="0" err="1">
                <a:ea typeface="+mn-lt"/>
                <a:cs typeface="+mn-lt"/>
              </a:rPr>
              <a:t>μμ</a:t>
            </a:r>
            <a:r>
              <a:rPr lang="en-US" dirty="0">
                <a:ea typeface="+mn-lt"/>
                <a:cs typeface="+mn-lt"/>
              </a:rPr>
              <a:t>α</a:t>
            </a:r>
            <a:r>
              <a:rPr lang="en-US" dirty="0" err="1">
                <a:ea typeface="+mn-lt"/>
                <a:cs typeface="+mn-lt"/>
              </a:rPr>
              <a:t>τιστεί</a:t>
            </a:r>
            <a:r>
              <a:rPr lang="en-US" dirty="0">
                <a:ea typeface="+mn-lt"/>
                <a:cs typeface="+mn-lt"/>
              </a:rPr>
              <a:t>, </a:t>
            </a:r>
            <a:r>
              <a:rPr lang="en-US" dirty="0" err="1">
                <a:ea typeface="+mn-lt"/>
                <a:cs typeface="+mn-lt"/>
              </a:rPr>
              <a:t>τόσο</a:t>
            </a:r>
            <a:r>
              <a:rPr lang="en-US" dirty="0">
                <a:ea typeface="+mn-lt"/>
                <a:cs typeface="+mn-lt"/>
              </a:rPr>
              <a:t> </a:t>
            </a:r>
            <a:r>
              <a:rPr lang="en-US" dirty="0" err="1">
                <a:ea typeface="+mn-lt"/>
                <a:cs typeface="+mn-lt"/>
              </a:rPr>
              <a:t>όσον</a:t>
            </a:r>
            <a:r>
              <a:rPr lang="en-US" dirty="0">
                <a:ea typeface="+mn-lt"/>
                <a:cs typeface="+mn-lt"/>
              </a:rPr>
              <a:t> α</a:t>
            </a:r>
            <a:r>
              <a:rPr lang="en-US" dirty="0" err="1">
                <a:ea typeface="+mn-lt"/>
                <a:cs typeface="+mn-lt"/>
              </a:rPr>
              <a:t>φορά</a:t>
            </a:r>
            <a:r>
              <a:rPr lang="en-US" dirty="0">
                <a:ea typeface="+mn-lt"/>
                <a:cs typeface="+mn-lt"/>
              </a:rPr>
              <a:t> </a:t>
            </a:r>
            <a:r>
              <a:rPr lang="en-US" dirty="0" err="1">
                <a:ea typeface="+mn-lt"/>
                <a:cs typeface="+mn-lt"/>
              </a:rPr>
              <a:t>τις</a:t>
            </a:r>
            <a:r>
              <a:rPr lang="en-US" dirty="0">
                <a:ea typeface="+mn-lt"/>
                <a:cs typeface="+mn-lt"/>
              </a:rPr>
              <a:t> </a:t>
            </a:r>
            <a:r>
              <a:rPr lang="en-US" dirty="0" err="1">
                <a:ea typeface="+mn-lt"/>
                <a:cs typeface="+mn-lt"/>
              </a:rPr>
              <a:t>θέσεις</a:t>
            </a:r>
            <a:r>
              <a:rPr lang="en-US" dirty="0">
                <a:ea typeface="+mn-lt"/>
                <a:cs typeface="+mn-lt"/>
              </a:rPr>
              <a:t> </a:t>
            </a:r>
            <a:r>
              <a:rPr lang="en-US" dirty="0" err="1">
                <a:ea typeface="+mn-lt"/>
                <a:cs typeface="+mn-lt"/>
              </a:rPr>
              <a:t>τους</a:t>
            </a:r>
            <a:r>
              <a:rPr lang="en-US" dirty="0">
                <a:ea typeface="+mn-lt"/>
                <a:cs typeface="+mn-lt"/>
              </a:rPr>
              <a:t> </a:t>
            </a:r>
            <a:r>
              <a:rPr lang="en-US" dirty="0" err="1">
                <a:ea typeface="+mn-lt"/>
                <a:cs typeface="+mn-lt"/>
              </a:rPr>
              <a:t>στο</a:t>
            </a:r>
            <a:r>
              <a:rPr lang="en-US" dirty="0">
                <a:ea typeface="+mn-lt"/>
                <a:cs typeface="+mn-lt"/>
              </a:rPr>
              <a:t> </a:t>
            </a:r>
            <a:r>
              <a:rPr lang="en-US" dirty="0" err="1">
                <a:ea typeface="+mn-lt"/>
                <a:cs typeface="+mn-lt"/>
              </a:rPr>
              <a:t>κελί</a:t>
            </a:r>
            <a:r>
              <a:rPr lang="en-US" dirty="0">
                <a:ea typeface="+mn-lt"/>
                <a:cs typeface="+mn-lt"/>
              </a:rPr>
              <a:t> </a:t>
            </a:r>
            <a:r>
              <a:rPr lang="en-US" dirty="0" err="1">
                <a:ea typeface="+mn-lt"/>
                <a:cs typeface="+mn-lt"/>
              </a:rPr>
              <a:t>όσο</a:t>
            </a:r>
            <a:r>
              <a:rPr lang="en-US" dirty="0">
                <a:ea typeface="+mn-lt"/>
                <a:cs typeface="+mn-lt"/>
              </a:rPr>
              <a:t> και </a:t>
            </a:r>
            <a:r>
              <a:rPr lang="en-US" dirty="0" err="1">
                <a:ea typeface="+mn-lt"/>
                <a:cs typeface="+mn-lt"/>
              </a:rPr>
              <a:t>τον</a:t>
            </a:r>
            <a:r>
              <a:rPr lang="en-US" dirty="0">
                <a:ea typeface="+mn-lt"/>
                <a:cs typeface="+mn-lt"/>
              </a:rPr>
              <a:t> </a:t>
            </a:r>
            <a:r>
              <a:rPr lang="en-US" dirty="0" err="1">
                <a:ea typeface="+mn-lt"/>
                <a:cs typeface="+mn-lt"/>
              </a:rPr>
              <a:t>συγχρονισμό</a:t>
            </a:r>
            <a:r>
              <a:rPr lang="en-US" dirty="0">
                <a:ea typeface="+mn-lt"/>
                <a:cs typeface="+mn-lt"/>
              </a:rPr>
              <a:t> </a:t>
            </a:r>
            <a:r>
              <a:rPr lang="en-US" dirty="0" err="1">
                <a:ea typeface="+mn-lt"/>
                <a:cs typeface="+mn-lt"/>
              </a:rPr>
              <a:t>τους</a:t>
            </a:r>
            <a:r>
              <a:rPr lang="en-US" dirty="0">
                <a:ea typeface="+mn-lt"/>
                <a:cs typeface="+mn-lt"/>
              </a:rPr>
              <a:t>.</a:t>
            </a:r>
            <a:endParaRPr lang="en-US" dirty="0"/>
          </a:p>
        </p:txBody>
      </p:sp>
      <p:sp>
        <p:nvSpPr>
          <p:cNvPr id="13" name="Rectangle: Rounded Corners 12">
            <a:extLst>
              <a:ext uri="{FF2B5EF4-FFF2-40B4-BE49-F238E27FC236}">
                <a16:creationId xmlns:a16="http://schemas.microsoft.com/office/drawing/2014/main" id="{8E86A42A-D8A2-0D64-AB01-3CECC6D96948}"/>
              </a:ext>
            </a:extLst>
          </p:cNvPr>
          <p:cNvSpPr/>
          <p:nvPr/>
        </p:nvSpPr>
        <p:spPr>
          <a:xfrm>
            <a:off x="3367852" y="526815"/>
            <a:ext cx="5098814" cy="188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87C1FE6-BD24-7F7C-3762-E1DA7699D317}"/>
              </a:ext>
            </a:extLst>
          </p:cNvPr>
          <p:cNvSpPr/>
          <p:nvPr/>
        </p:nvSpPr>
        <p:spPr>
          <a:xfrm>
            <a:off x="3367852" y="141111"/>
            <a:ext cx="5098814" cy="188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5" descr="Graphical user interface&#10;&#10;Description automatically generated">
            <a:extLst>
              <a:ext uri="{FF2B5EF4-FFF2-40B4-BE49-F238E27FC236}">
                <a16:creationId xmlns:a16="http://schemas.microsoft.com/office/drawing/2014/main" id="{87576BA7-74E4-BAA4-4D20-67AD99EAE879}"/>
              </a:ext>
            </a:extLst>
          </p:cNvPr>
          <p:cNvPicPr>
            <a:picLocks noChangeAspect="1"/>
          </p:cNvPicPr>
          <p:nvPr/>
        </p:nvPicPr>
        <p:blipFill>
          <a:blip r:embed="rId2"/>
          <a:stretch>
            <a:fillRect/>
          </a:stretch>
        </p:blipFill>
        <p:spPr>
          <a:xfrm>
            <a:off x="8882474" y="1798226"/>
            <a:ext cx="3241793" cy="24336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727572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BFB89D2F-55D6-EA36-071E-3A7FC4932743}"/>
              </a:ext>
            </a:extLst>
          </p:cNvPr>
          <p:cNvSpPr txBox="1"/>
          <p:nvPr/>
        </p:nvSpPr>
        <p:spPr>
          <a:xfrm>
            <a:off x="4045185" y="244592"/>
            <a:ext cx="41016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t>Εργ</a:t>
            </a:r>
            <a:r>
              <a:rPr lang="en-US" b="1" dirty="0"/>
              <a:t>α</a:t>
            </a:r>
            <a:r>
              <a:rPr lang="en-US" b="1" dirty="0" err="1"/>
              <a:t>λεί</a:t>
            </a:r>
            <a:r>
              <a:rPr lang="en-US" b="1" dirty="0"/>
              <a:t>α </a:t>
            </a:r>
            <a:r>
              <a:rPr lang="en-US" b="1" dirty="0" err="1"/>
              <a:t>στην</a:t>
            </a:r>
            <a:r>
              <a:rPr lang="en-US" b="1" dirty="0"/>
              <a:t> </a:t>
            </a:r>
            <a:r>
              <a:rPr lang="en-US" b="1" dirty="0" err="1"/>
              <a:t>άκρη</a:t>
            </a:r>
            <a:r>
              <a:rPr lang="en-US" b="1" dirty="0"/>
              <a:t> του βραχίονα</a:t>
            </a:r>
            <a:endParaRPr lang="en-US"/>
          </a:p>
          <a:p>
            <a:pPr algn="l"/>
            <a:endParaRPr lang="en-US" dirty="0"/>
          </a:p>
        </p:txBody>
      </p:sp>
      <p:sp>
        <p:nvSpPr>
          <p:cNvPr id="3" name="Flowchart: Preparation 2">
            <a:extLst>
              <a:ext uri="{FF2B5EF4-FFF2-40B4-BE49-F238E27FC236}">
                <a16:creationId xmlns:a16="http://schemas.microsoft.com/office/drawing/2014/main" id="{37FED93E-6C07-9835-09B9-DB93AB31D47A}"/>
              </a:ext>
            </a:extLst>
          </p:cNvPr>
          <p:cNvSpPr/>
          <p:nvPr/>
        </p:nvSpPr>
        <p:spPr>
          <a:xfrm>
            <a:off x="75259" y="1354667"/>
            <a:ext cx="12032073" cy="4778962"/>
          </a:xfrm>
          <a:prstGeom prst="flowChartPreparation">
            <a:avLst/>
          </a:prstGeom>
          <a:solidFill>
            <a:schemeClr val="tx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0314A3-C598-DEE8-16C8-CDC9EA98327E}"/>
              </a:ext>
            </a:extLst>
          </p:cNvPr>
          <p:cNvSpPr txBox="1"/>
          <p:nvPr/>
        </p:nvSpPr>
        <p:spPr>
          <a:xfrm>
            <a:off x="2333037" y="1627481"/>
            <a:ext cx="752592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Τα π</a:t>
            </a:r>
            <a:r>
              <a:rPr lang="en-US" dirty="0" err="1">
                <a:ea typeface="+mn-lt"/>
                <a:cs typeface="+mn-lt"/>
              </a:rPr>
              <a:t>ιο</a:t>
            </a:r>
            <a:r>
              <a:rPr lang="en-US" dirty="0">
                <a:ea typeface="+mn-lt"/>
                <a:cs typeface="+mn-lt"/>
              </a:rPr>
              <a:t> </a:t>
            </a:r>
            <a:r>
              <a:rPr lang="en-US" dirty="0" err="1">
                <a:ea typeface="+mn-lt"/>
                <a:cs typeface="+mn-lt"/>
              </a:rPr>
              <a:t>σημ</a:t>
            </a:r>
            <a:r>
              <a:rPr lang="en-US" dirty="0">
                <a:ea typeface="+mn-lt"/>
                <a:cs typeface="+mn-lt"/>
              </a:rPr>
              <a:t>α</a:t>
            </a:r>
            <a:r>
              <a:rPr lang="en-US" dirty="0" err="1">
                <a:ea typeface="+mn-lt"/>
                <a:cs typeface="+mn-lt"/>
              </a:rPr>
              <a:t>ντικά</a:t>
            </a:r>
            <a:r>
              <a:rPr lang="en-US" dirty="0">
                <a:ea typeface="+mn-lt"/>
                <a:cs typeface="+mn-lt"/>
              </a:rPr>
              <a:t> π</a:t>
            </a:r>
            <a:r>
              <a:rPr lang="en-US" dirty="0" err="1">
                <a:ea typeface="+mn-lt"/>
                <a:cs typeface="+mn-lt"/>
              </a:rPr>
              <a:t>εριφερει</a:t>
            </a:r>
            <a:r>
              <a:rPr lang="en-US" dirty="0">
                <a:ea typeface="+mn-lt"/>
                <a:cs typeface="+mn-lt"/>
              </a:rPr>
              <a:t>α</a:t>
            </a:r>
            <a:r>
              <a:rPr lang="en-US" dirty="0" err="1">
                <a:ea typeface="+mn-lt"/>
                <a:cs typeface="+mn-lt"/>
              </a:rPr>
              <a:t>κά</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a:t>
            </a:r>
            <a:r>
              <a:rPr lang="en-US" dirty="0" err="1">
                <a:ea typeface="+mn-lt"/>
                <a:cs typeface="+mn-lt"/>
              </a:rPr>
              <a:t>είν</a:t>
            </a:r>
            <a:r>
              <a:rPr lang="en-US" dirty="0">
                <a:ea typeface="+mn-lt"/>
                <a:cs typeface="+mn-lt"/>
              </a:rPr>
              <a:t>αι α</a:t>
            </a:r>
            <a:r>
              <a:rPr lang="en-US" dirty="0" err="1">
                <a:ea typeface="+mn-lt"/>
                <a:cs typeface="+mn-lt"/>
              </a:rPr>
              <a:t>υτά</a:t>
            </a:r>
            <a:r>
              <a:rPr lang="en-US" dirty="0">
                <a:ea typeface="+mn-lt"/>
                <a:cs typeface="+mn-lt"/>
              </a:rPr>
              <a:t> π</a:t>
            </a:r>
            <a:r>
              <a:rPr lang="en-US" dirty="0" err="1">
                <a:ea typeface="+mn-lt"/>
                <a:cs typeface="+mn-lt"/>
              </a:rPr>
              <a:t>ου</a:t>
            </a:r>
            <a:r>
              <a:rPr lang="en-US" dirty="0">
                <a:ea typeface="+mn-lt"/>
                <a:cs typeface="+mn-lt"/>
              </a:rPr>
              <a:t> επ</a:t>
            </a:r>
            <a:r>
              <a:rPr lang="en-US" dirty="0" err="1">
                <a:ea typeface="+mn-lt"/>
                <a:cs typeface="+mn-lt"/>
              </a:rPr>
              <a:t>ιδρούν</a:t>
            </a:r>
            <a:r>
              <a:rPr lang="en-US" dirty="0">
                <a:ea typeface="+mn-lt"/>
                <a:cs typeface="+mn-lt"/>
              </a:rPr>
              <a:t> </a:t>
            </a:r>
            <a:r>
              <a:rPr lang="en-US" dirty="0" err="1">
                <a:ea typeface="+mn-lt"/>
                <a:cs typeface="+mn-lt"/>
              </a:rPr>
              <a:t>στο</a:t>
            </a:r>
            <a:r>
              <a:rPr lang="en-US" dirty="0">
                <a:ea typeface="+mn-lt"/>
                <a:cs typeface="+mn-lt"/>
              </a:rPr>
              <a:t> </a:t>
            </a:r>
            <a:r>
              <a:rPr lang="en-US" dirty="0" err="1">
                <a:ea typeface="+mn-lt"/>
                <a:cs typeface="+mn-lt"/>
              </a:rPr>
              <a:t>τέλος</a:t>
            </a:r>
            <a:r>
              <a:rPr lang="en-US" dirty="0">
                <a:ea typeface="+mn-lt"/>
                <a:cs typeface="+mn-lt"/>
              </a:rPr>
              <a:t> </a:t>
            </a:r>
            <a:r>
              <a:rPr lang="en-US" dirty="0" err="1">
                <a:ea typeface="+mn-lt"/>
                <a:cs typeface="+mn-lt"/>
              </a:rPr>
              <a:t>της</a:t>
            </a:r>
            <a:r>
              <a:rPr lang="en-US" dirty="0">
                <a:ea typeface="+mn-lt"/>
                <a:cs typeface="+mn-lt"/>
              </a:rPr>
              <a:t> </a:t>
            </a:r>
            <a:r>
              <a:rPr lang="en-US" dirty="0" err="1">
                <a:ea typeface="+mn-lt"/>
                <a:cs typeface="+mn-lt"/>
              </a:rPr>
              <a:t>δι</a:t>
            </a:r>
            <a:r>
              <a:rPr lang="en-US" dirty="0">
                <a:ea typeface="+mn-lt"/>
                <a:cs typeface="+mn-lt"/>
              </a:rPr>
              <a:t>α</a:t>
            </a:r>
            <a:r>
              <a:rPr lang="en-US" dirty="0" err="1">
                <a:ea typeface="+mn-lt"/>
                <a:cs typeface="+mn-lt"/>
              </a:rPr>
              <a:t>δρομής</a:t>
            </a:r>
            <a:r>
              <a:rPr lang="en-US" dirty="0">
                <a:ea typeface="+mn-lt"/>
                <a:cs typeface="+mn-lt"/>
              </a:rPr>
              <a:t>. </a:t>
            </a:r>
            <a:r>
              <a:rPr lang="en-US" dirty="0" err="1">
                <a:ea typeface="+mn-lt"/>
                <a:cs typeface="+mn-lt"/>
              </a:rPr>
              <a:t>Κοινά</a:t>
            </a:r>
            <a:r>
              <a:rPr lang="en-US" dirty="0">
                <a:ea typeface="+mn-lt"/>
                <a:cs typeface="+mn-lt"/>
              </a:rPr>
              <a:t> παρα</a:t>
            </a:r>
            <a:r>
              <a:rPr lang="en-US" dirty="0" err="1">
                <a:ea typeface="+mn-lt"/>
                <a:cs typeface="+mn-lt"/>
              </a:rPr>
              <a:t>δείγμ</a:t>
            </a:r>
            <a:r>
              <a:rPr lang="en-US" dirty="0">
                <a:ea typeface="+mn-lt"/>
                <a:cs typeface="+mn-lt"/>
              </a:rPr>
              <a:t>ατα </a:t>
            </a:r>
            <a:r>
              <a:rPr lang="en-US" dirty="0" err="1">
                <a:ea typeface="+mn-lt"/>
                <a:cs typeface="+mn-lt"/>
              </a:rPr>
              <a:t>μηχ</a:t>
            </a:r>
            <a:r>
              <a:rPr lang="en-US" dirty="0">
                <a:ea typeface="+mn-lt"/>
                <a:cs typeface="+mn-lt"/>
              </a:rPr>
              <a:t>α</a:t>
            </a:r>
            <a:r>
              <a:rPr lang="en-US" dirty="0" err="1">
                <a:ea typeface="+mn-lt"/>
                <a:cs typeface="+mn-lt"/>
              </a:rPr>
              <a:t>νών</a:t>
            </a:r>
            <a:r>
              <a:rPr lang="en-US" dirty="0">
                <a:ea typeface="+mn-lt"/>
                <a:cs typeface="+mn-lt"/>
              </a:rPr>
              <a:t> </a:t>
            </a:r>
            <a:r>
              <a:rPr lang="en-US" dirty="0" err="1">
                <a:ea typeface="+mn-lt"/>
                <a:cs typeface="+mn-lt"/>
              </a:rPr>
              <a:t>στο</a:t>
            </a:r>
            <a:r>
              <a:rPr lang="en-US" dirty="0">
                <a:ea typeface="+mn-lt"/>
                <a:cs typeface="+mn-lt"/>
              </a:rPr>
              <a:t> </a:t>
            </a:r>
            <a:r>
              <a:rPr lang="en-US" dirty="0" err="1">
                <a:ea typeface="+mn-lt"/>
                <a:cs typeface="+mn-lt"/>
              </a:rPr>
              <a:t>τέλος</a:t>
            </a:r>
            <a:r>
              <a:rPr lang="en-US" dirty="0">
                <a:ea typeface="+mn-lt"/>
                <a:cs typeface="+mn-lt"/>
              </a:rPr>
              <a:t> </a:t>
            </a:r>
            <a:r>
              <a:rPr lang="en-US" dirty="0" err="1">
                <a:ea typeface="+mn-lt"/>
                <a:cs typeface="+mn-lt"/>
              </a:rPr>
              <a:t>της</a:t>
            </a:r>
            <a:r>
              <a:rPr lang="en-US" dirty="0">
                <a:ea typeface="+mn-lt"/>
                <a:cs typeface="+mn-lt"/>
              </a:rPr>
              <a:t> </a:t>
            </a:r>
            <a:r>
              <a:rPr lang="en-US" dirty="0" err="1">
                <a:ea typeface="+mn-lt"/>
                <a:cs typeface="+mn-lt"/>
              </a:rPr>
              <a:t>δι</a:t>
            </a:r>
            <a:r>
              <a:rPr lang="en-US" dirty="0">
                <a:ea typeface="+mn-lt"/>
                <a:cs typeface="+mn-lt"/>
              </a:rPr>
              <a:t>α</a:t>
            </a:r>
            <a:r>
              <a:rPr lang="en-US" dirty="0" err="1">
                <a:ea typeface="+mn-lt"/>
                <a:cs typeface="+mn-lt"/>
              </a:rPr>
              <a:t>δρομής</a:t>
            </a:r>
            <a:r>
              <a:rPr lang="en-US" dirty="0">
                <a:ea typeface="+mn-lt"/>
                <a:cs typeface="+mn-lt"/>
              </a:rPr>
              <a:t> π</a:t>
            </a:r>
            <a:r>
              <a:rPr lang="en-US" dirty="0" err="1">
                <a:ea typeface="+mn-lt"/>
                <a:cs typeface="+mn-lt"/>
              </a:rPr>
              <a:t>εριλ</a:t>
            </a:r>
            <a:r>
              <a:rPr lang="en-US" dirty="0">
                <a:ea typeface="+mn-lt"/>
                <a:cs typeface="+mn-lt"/>
              </a:rPr>
              <a:t>αμβ</a:t>
            </a:r>
            <a:r>
              <a:rPr lang="en-US" dirty="0" err="1">
                <a:ea typeface="+mn-lt"/>
                <a:cs typeface="+mn-lt"/>
              </a:rPr>
              <a:t>άνουν</a:t>
            </a:r>
            <a:r>
              <a:rPr lang="en-US" dirty="0">
                <a:ea typeface="+mn-lt"/>
                <a:cs typeface="+mn-lt"/>
              </a:rPr>
              <a:t> </a:t>
            </a:r>
            <a:r>
              <a:rPr lang="en-US" dirty="0" err="1">
                <a:ea typeface="+mn-lt"/>
                <a:cs typeface="+mn-lt"/>
              </a:rPr>
              <a:t>μηχ</a:t>
            </a:r>
            <a:r>
              <a:rPr lang="en-US" dirty="0">
                <a:ea typeface="+mn-lt"/>
                <a:cs typeface="+mn-lt"/>
              </a:rPr>
              <a:t>α</a:t>
            </a:r>
            <a:r>
              <a:rPr lang="en-US" dirty="0" err="1">
                <a:ea typeface="+mn-lt"/>
                <a:cs typeface="+mn-lt"/>
              </a:rPr>
              <a:t>νές</a:t>
            </a:r>
            <a:r>
              <a:rPr lang="en-US" dirty="0">
                <a:ea typeface="+mn-lt"/>
                <a:cs typeface="+mn-lt"/>
              </a:rPr>
              <a:t> </a:t>
            </a:r>
            <a:r>
              <a:rPr lang="en-US" dirty="0" err="1">
                <a:ea typeface="+mn-lt"/>
                <a:cs typeface="+mn-lt"/>
              </a:rPr>
              <a:t>συγκόλλησης</a:t>
            </a:r>
            <a:r>
              <a:rPr lang="en-US" dirty="0">
                <a:ea typeface="+mn-lt"/>
                <a:cs typeface="+mn-lt"/>
              </a:rPr>
              <a:t> (όπ</a:t>
            </a:r>
            <a:r>
              <a:rPr lang="en-US" dirty="0" err="1">
                <a:ea typeface="+mn-lt"/>
                <a:cs typeface="+mn-lt"/>
              </a:rPr>
              <a:t>ως</a:t>
            </a:r>
            <a:r>
              <a:rPr lang="en-US" dirty="0">
                <a:ea typeface="+mn-lt"/>
                <a:cs typeface="+mn-lt"/>
              </a:rPr>
              <a:t> η MIG - </a:t>
            </a:r>
            <a:r>
              <a:rPr lang="en-US" dirty="0" err="1">
                <a:ea typeface="+mn-lt"/>
                <a:cs typeface="+mn-lt"/>
              </a:rPr>
              <a:t>συγκόλλησης</a:t>
            </a:r>
            <a:r>
              <a:rPr lang="en-US" dirty="0">
                <a:ea typeface="+mn-lt"/>
                <a:cs typeface="+mn-lt"/>
              </a:rPr>
              <a:t> όπ</a:t>
            </a:r>
            <a:r>
              <a:rPr lang="en-US" dirty="0" err="1">
                <a:ea typeface="+mn-lt"/>
                <a:cs typeface="+mn-lt"/>
              </a:rPr>
              <a:t>λων</a:t>
            </a:r>
            <a:r>
              <a:rPr lang="en-US" dirty="0">
                <a:ea typeface="+mn-lt"/>
                <a:cs typeface="+mn-lt"/>
              </a:rPr>
              <a:t>, </a:t>
            </a:r>
            <a:r>
              <a:rPr lang="en-US" dirty="0" err="1">
                <a:ea typeface="+mn-lt"/>
                <a:cs typeface="+mn-lt"/>
              </a:rPr>
              <a:t>συγκολλητές</a:t>
            </a:r>
            <a:r>
              <a:rPr lang="en-US" dirty="0">
                <a:ea typeface="+mn-lt"/>
                <a:cs typeface="+mn-lt"/>
              </a:rPr>
              <a:t> </a:t>
            </a:r>
            <a:r>
              <a:rPr lang="en-US" dirty="0" err="1">
                <a:ea typeface="+mn-lt"/>
                <a:cs typeface="+mn-lt"/>
              </a:rPr>
              <a:t>σημείου</a:t>
            </a:r>
            <a:r>
              <a:rPr lang="en-US" dirty="0">
                <a:ea typeface="+mn-lt"/>
                <a:cs typeface="+mn-lt"/>
              </a:rPr>
              <a:t> </a:t>
            </a:r>
            <a:r>
              <a:rPr lang="en-US" dirty="0" err="1">
                <a:ea typeface="+mn-lt"/>
                <a:cs typeface="+mn-lt"/>
              </a:rPr>
              <a:t>κλ</a:t>
            </a:r>
            <a:r>
              <a:rPr lang="en-US" dirty="0">
                <a:ea typeface="+mn-lt"/>
                <a:cs typeface="+mn-lt"/>
              </a:rPr>
              <a:t>π), π</a:t>
            </a:r>
            <a:r>
              <a:rPr lang="en-US" dirty="0" err="1">
                <a:ea typeface="+mn-lt"/>
                <a:cs typeface="+mn-lt"/>
              </a:rPr>
              <a:t>ιστόλι</a:t>
            </a:r>
            <a:r>
              <a:rPr lang="en-US" dirty="0">
                <a:ea typeface="+mn-lt"/>
                <a:cs typeface="+mn-lt"/>
              </a:rPr>
              <a:t>α </a:t>
            </a:r>
            <a:r>
              <a:rPr lang="en-US" dirty="0" err="1">
                <a:ea typeface="+mn-lt"/>
                <a:cs typeface="+mn-lt"/>
              </a:rPr>
              <a:t>ψεκ</a:t>
            </a:r>
            <a:r>
              <a:rPr lang="en-US" dirty="0">
                <a:ea typeface="+mn-lt"/>
                <a:cs typeface="+mn-lt"/>
              </a:rPr>
              <a:t>α</a:t>
            </a:r>
            <a:r>
              <a:rPr lang="en-US" dirty="0" err="1">
                <a:ea typeface="+mn-lt"/>
                <a:cs typeface="+mn-lt"/>
              </a:rPr>
              <a:t>σμού</a:t>
            </a:r>
            <a:r>
              <a:rPr lang="en-US" dirty="0">
                <a:ea typeface="+mn-lt"/>
                <a:cs typeface="+mn-lt"/>
              </a:rPr>
              <a:t> και </a:t>
            </a:r>
            <a:r>
              <a:rPr lang="en-US" dirty="0" err="1">
                <a:ea typeface="+mn-lt"/>
                <a:cs typeface="+mn-lt"/>
              </a:rPr>
              <a:t>λεί</a:t>
            </a:r>
            <a:r>
              <a:rPr lang="en-US" dirty="0">
                <a:ea typeface="+mn-lt"/>
                <a:cs typeface="+mn-lt"/>
              </a:rPr>
              <a:t>α</a:t>
            </a:r>
            <a:r>
              <a:rPr lang="en-US" dirty="0" err="1">
                <a:ea typeface="+mn-lt"/>
                <a:cs typeface="+mn-lt"/>
              </a:rPr>
              <a:t>νσης</a:t>
            </a:r>
            <a:r>
              <a:rPr lang="en-US" dirty="0">
                <a:ea typeface="+mn-lt"/>
                <a:cs typeface="+mn-lt"/>
              </a:rPr>
              <a:t>, αφα</a:t>
            </a:r>
            <a:r>
              <a:rPr lang="en-US" dirty="0" err="1">
                <a:ea typeface="+mn-lt"/>
                <a:cs typeface="+mn-lt"/>
              </a:rPr>
              <a:t>ίρεσης</a:t>
            </a:r>
            <a:r>
              <a:rPr lang="en-US" dirty="0">
                <a:ea typeface="+mn-lt"/>
                <a:cs typeface="+mn-lt"/>
              </a:rPr>
              <a:t> </a:t>
            </a:r>
            <a:r>
              <a:rPr lang="en-US" dirty="0" err="1">
                <a:ea typeface="+mn-lt"/>
                <a:cs typeface="+mn-lt"/>
              </a:rPr>
              <a:t>γρεζιών</a:t>
            </a:r>
            <a:r>
              <a:rPr lang="en-US" dirty="0">
                <a:ea typeface="+mn-lt"/>
                <a:cs typeface="+mn-lt"/>
              </a:rPr>
              <a:t> (όπ</a:t>
            </a:r>
            <a:r>
              <a:rPr lang="en-US" dirty="0" err="1">
                <a:ea typeface="+mn-lt"/>
                <a:cs typeface="+mn-lt"/>
              </a:rPr>
              <a:t>ως</a:t>
            </a:r>
            <a:r>
              <a:rPr lang="en-US" dirty="0">
                <a:ea typeface="+mn-lt"/>
                <a:cs typeface="+mn-lt"/>
              </a:rPr>
              <a:t> </a:t>
            </a:r>
            <a:r>
              <a:rPr lang="en-US" dirty="0" err="1">
                <a:ea typeface="+mn-lt"/>
                <a:cs typeface="+mn-lt"/>
              </a:rPr>
              <a:t>δίσκοι</a:t>
            </a:r>
            <a:r>
              <a:rPr lang="en-US" dirty="0">
                <a:ea typeface="+mn-lt"/>
                <a:cs typeface="+mn-lt"/>
              </a:rPr>
              <a:t>, π</a:t>
            </a:r>
            <a:r>
              <a:rPr lang="en-US" dirty="0" err="1">
                <a:ea typeface="+mn-lt"/>
                <a:cs typeface="+mn-lt"/>
              </a:rPr>
              <a:t>εριστρεφόμενοι</a:t>
            </a:r>
            <a:r>
              <a:rPr lang="en-US" dirty="0">
                <a:ea typeface="+mn-lt"/>
                <a:cs typeface="+mn-lt"/>
              </a:rPr>
              <a:t> </a:t>
            </a:r>
            <a:r>
              <a:rPr lang="en-US" dirty="0" err="1">
                <a:ea typeface="+mn-lt"/>
                <a:cs typeface="+mn-lt"/>
              </a:rPr>
              <a:t>μύλοι</a:t>
            </a:r>
            <a:r>
              <a:rPr lang="en-US" dirty="0">
                <a:ea typeface="+mn-lt"/>
                <a:cs typeface="+mn-lt"/>
              </a:rPr>
              <a:t>, αφα</a:t>
            </a:r>
            <a:r>
              <a:rPr lang="en-US" dirty="0" err="1">
                <a:ea typeface="+mn-lt"/>
                <a:cs typeface="+mn-lt"/>
              </a:rPr>
              <a:t>ίρεσης</a:t>
            </a:r>
            <a:r>
              <a:rPr lang="en-US" dirty="0">
                <a:ea typeface="+mn-lt"/>
                <a:cs typeface="+mn-lt"/>
              </a:rPr>
              <a:t> </a:t>
            </a:r>
            <a:r>
              <a:rPr lang="en-US" dirty="0" err="1">
                <a:ea typeface="+mn-lt"/>
                <a:cs typeface="+mn-lt"/>
              </a:rPr>
              <a:t>σκόνης</a:t>
            </a:r>
            <a:r>
              <a:rPr lang="en-US" dirty="0">
                <a:ea typeface="+mn-lt"/>
                <a:cs typeface="+mn-lt"/>
              </a:rPr>
              <a:t> </a:t>
            </a:r>
            <a:r>
              <a:rPr lang="en-US" dirty="0" err="1">
                <a:ea typeface="+mn-lt"/>
                <a:cs typeface="+mn-lt"/>
              </a:rPr>
              <a:t>κλ</a:t>
            </a:r>
            <a:r>
              <a:rPr lang="en-US" dirty="0">
                <a:ea typeface="+mn-lt"/>
                <a:cs typeface="+mn-lt"/>
              </a:rPr>
              <a:t>π.) και αρπ</a:t>
            </a:r>
            <a:r>
              <a:rPr lang="en-US" dirty="0" err="1">
                <a:ea typeface="+mn-lt"/>
                <a:cs typeface="+mn-lt"/>
              </a:rPr>
              <a:t>άγες</a:t>
            </a:r>
            <a:r>
              <a:rPr lang="en-US" dirty="0">
                <a:ea typeface="+mn-lt"/>
                <a:cs typeface="+mn-lt"/>
              </a:rPr>
              <a:t> (</a:t>
            </a:r>
            <a:r>
              <a:rPr lang="en-US" dirty="0" err="1">
                <a:ea typeface="+mn-lt"/>
                <a:cs typeface="+mn-lt"/>
              </a:rPr>
              <a:t>συσκευές</a:t>
            </a:r>
            <a:r>
              <a:rPr lang="en-US" dirty="0">
                <a:ea typeface="+mn-lt"/>
                <a:cs typeface="+mn-lt"/>
              </a:rPr>
              <a:t> π</a:t>
            </a:r>
            <a:r>
              <a:rPr lang="en-US" dirty="0" err="1">
                <a:ea typeface="+mn-lt"/>
                <a:cs typeface="+mn-lt"/>
              </a:rPr>
              <a:t>ου</a:t>
            </a:r>
            <a:r>
              <a:rPr lang="en-US" dirty="0">
                <a:ea typeface="+mn-lt"/>
                <a:cs typeface="+mn-lt"/>
              </a:rPr>
              <a:t> μπ</a:t>
            </a:r>
            <a:r>
              <a:rPr lang="en-US" dirty="0" err="1">
                <a:ea typeface="+mn-lt"/>
                <a:cs typeface="+mn-lt"/>
              </a:rPr>
              <a:t>ορεί</a:t>
            </a:r>
            <a:r>
              <a:rPr lang="en-US" dirty="0">
                <a:ea typeface="+mn-lt"/>
                <a:cs typeface="+mn-lt"/>
              </a:rPr>
              <a:t> να «π</a:t>
            </a:r>
            <a:r>
              <a:rPr lang="en-US" dirty="0" err="1">
                <a:ea typeface="+mn-lt"/>
                <a:cs typeface="+mn-lt"/>
              </a:rPr>
              <a:t>ιάσουν</a:t>
            </a:r>
            <a:r>
              <a:rPr lang="en-US" dirty="0">
                <a:ea typeface="+mn-lt"/>
                <a:cs typeface="+mn-lt"/>
              </a:rPr>
              <a:t>» </a:t>
            </a:r>
            <a:r>
              <a:rPr lang="en-US" dirty="0" err="1">
                <a:ea typeface="+mn-lt"/>
                <a:cs typeface="+mn-lt"/>
              </a:rPr>
              <a:t>έν</a:t>
            </a:r>
            <a:r>
              <a:rPr lang="en-US" dirty="0">
                <a:ea typeface="+mn-lt"/>
                <a:cs typeface="+mn-lt"/>
              </a:rPr>
              <a:t>α α</a:t>
            </a:r>
            <a:r>
              <a:rPr lang="en-US" dirty="0" err="1">
                <a:ea typeface="+mn-lt"/>
                <a:cs typeface="+mn-lt"/>
              </a:rPr>
              <a:t>ντικείμενο</a:t>
            </a:r>
            <a:r>
              <a:rPr lang="en-US" dirty="0">
                <a:ea typeface="+mn-lt"/>
                <a:cs typeface="+mn-lt"/>
              </a:rPr>
              <a:t>, </a:t>
            </a:r>
            <a:r>
              <a:rPr lang="en-US" dirty="0" err="1">
                <a:ea typeface="+mn-lt"/>
                <a:cs typeface="+mn-lt"/>
              </a:rPr>
              <a:t>συνήθως</a:t>
            </a:r>
            <a:r>
              <a:rPr lang="en-US" dirty="0">
                <a:ea typeface="+mn-lt"/>
                <a:cs typeface="+mn-lt"/>
              </a:rPr>
              <a:t> </a:t>
            </a:r>
            <a:r>
              <a:rPr lang="en-US" dirty="0" err="1">
                <a:ea typeface="+mn-lt"/>
                <a:cs typeface="+mn-lt"/>
              </a:rPr>
              <a:t>είν</a:t>
            </a:r>
            <a:r>
              <a:rPr lang="en-US" dirty="0">
                <a:ea typeface="+mn-lt"/>
                <a:cs typeface="+mn-lt"/>
              </a:rPr>
              <a:t>αι </a:t>
            </a:r>
            <a:r>
              <a:rPr lang="en-US" dirty="0" err="1">
                <a:ea typeface="+mn-lt"/>
                <a:cs typeface="+mn-lt"/>
              </a:rPr>
              <a:t>ηλεκτρομηχ</a:t>
            </a:r>
            <a:r>
              <a:rPr lang="en-US" dirty="0">
                <a:ea typeface="+mn-lt"/>
                <a:cs typeface="+mn-lt"/>
              </a:rPr>
              <a:t>α</a:t>
            </a:r>
            <a:r>
              <a:rPr lang="en-US" dirty="0" err="1">
                <a:ea typeface="+mn-lt"/>
                <a:cs typeface="+mn-lt"/>
              </a:rPr>
              <a:t>νικά</a:t>
            </a:r>
            <a:r>
              <a:rPr lang="en-US" dirty="0">
                <a:ea typeface="+mn-lt"/>
                <a:cs typeface="+mn-lt"/>
              </a:rPr>
              <a:t> ή </a:t>
            </a:r>
            <a:r>
              <a:rPr lang="en-US" dirty="0" err="1">
                <a:ea typeface="+mn-lt"/>
                <a:cs typeface="+mn-lt"/>
              </a:rPr>
              <a:t>συμ</a:t>
            </a:r>
            <a:r>
              <a:rPr lang="en-US" dirty="0">
                <a:ea typeface="+mn-lt"/>
                <a:cs typeface="+mn-lt"/>
              </a:rPr>
              <a:t>π</a:t>
            </a:r>
            <a:r>
              <a:rPr lang="en-US" dirty="0" err="1">
                <a:ea typeface="+mn-lt"/>
                <a:cs typeface="+mn-lt"/>
              </a:rPr>
              <a:t>ιεσμένου</a:t>
            </a:r>
            <a:r>
              <a:rPr lang="en-US" dirty="0">
                <a:ea typeface="+mn-lt"/>
                <a:cs typeface="+mn-lt"/>
              </a:rPr>
              <a:t> α</a:t>
            </a:r>
            <a:r>
              <a:rPr lang="en-US" dirty="0" err="1">
                <a:ea typeface="+mn-lt"/>
                <a:cs typeface="+mn-lt"/>
              </a:rPr>
              <a:t>έρ</a:t>
            </a:r>
            <a:r>
              <a:rPr lang="en-US" dirty="0">
                <a:ea typeface="+mn-lt"/>
                <a:cs typeface="+mn-lt"/>
              </a:rPr>
              <a:t>α). </a:t>
            </a:r>
            <a:r>
              <a:rPr lang="en-US" dirty="0" err="1">
                <a:ea typeface="+mn-lt"/>
                <a:cs typeface="+mn-lt"/>
              </a:rPr>
              <a:t>Άλλος</a:t>
            </a:r>
            <a:r>
              <a:rPr lang="en-US" dirty="0">
                <a:ea typeface="+mn-lt"/>
                <a:cs typeface="+mn-lt"/>
              </a:rPr>
              <a:t> </a:t>
            </a:r>
            <a:r>
              <a:rPr lang="en-US" dirty="0" err="1">
                <a:ea typeface="+mn-lt"/>
                <a:cs typeface="+mn-lt"/>
              </a:rPr>
              <a:t>έν</a:t>
            </a:r>
            <a:r>
              <a:rPr lang="en-US" dirty="0">
                <a:ea typeface="+mn-lt"/>
                <a:cs typeface="+mn-lt"/>
              </a:rPr>
              <a:t>ας </a:t>
            </a:r>
            <a:r>
              <a:rPr lang="en-US" dirty="0" err="1">
                <a:ea typeface="+mn-lt"/>
                <a:cs typeface="+mn-lt"/>
              </a:rPr>
              <a:t>τρό</a:t>
            </a:r>
            <a:r>
              <a:rPr lang="en-US" dirty="0">
                <a:ea typeface="+mn-lt"/>
                <a:cs typeface="+mn-lt"/>
              </a:rPr>
              <a:t>π</a:t>
            </a:r>
            <a:r>
              <a:rPr lang="en-US" dirty="0" err="1">
                <a:ea typeface="+mn-lt"/>
                <a:cs typeface="+mn-lt"/>
              </a:rPr>
              <a:t>ος</a:t>
            </a:r>
            <a:r>
              <a:rPr lang="en-US" dirty="0">
                <a:ea typeface="+mn-lt"/>
                <a:cs typeface="+mn-lt"/>
              </a:rPr>
              <a:t> «πια</a:t>
            </a:r>
            <a:r>
              <a:rPr lang="en-US" dirty="0" err="1">
                <a:ea typeface="+mn-lt"/>
                <a:cs typeface="+mn-lt"/>
              </a:rPr>
              <a:t>σίμ</a:t>
            </a:r>
            <a:r>
              <a:rPr lang="en-US" dirty="0">
                <a:ea typeface="+mn-lt"/>
                <a:cs typeface="+mn-lt"/>
              </a:rPr>
              <a:t>α</a:t>
            </a:r>
            <a:r>
              <a:rPr lang="en-US" dirty="0" err="1">
                <a:ea typeface="+mn-lt"/>
                <a:cs typeface="+mn-lt"/>
              </a:rPr>
              <a:t>τος</a:t>
            </a:r>
            <a:r>
              <a:rPr lang="en-US" dirty="0">
                <a:ea typeface="+mn-lt"/>
                <a:cs typeface="+mn-lt"/>
              </a:rPr>
              <a:t>» πρα</a:t>
            </a:r>
            <a:r>
              <a:rPr lang="en-US" dirty="0" err="1">
                <a:ea typeface="+mn-lt"/>
                <a:cs typeface="+mn-lt"/>
              </a:rPr>
              <a:t>γμάτων</a:t>
            </a:r>
            <a:r>
              <a:rPr lang="en-US" dirty="0">
                <a:ea typeface="+mn-lt"/>
                <a:cs typeface="+mn-lt"/>
              </a:rPr>
              <a:t> </a:t>
            </a:r>
            <a:r>
              <a:rPr lang="en-US" dirty="0" err="1">
                <a:ea typeface="+mn-lt"/>
                <a:cs typeface="+mn-lt"/>
              </a:rPr>
              <a:t>είν</a:t>
            </a:r>
            <a:r>
              <a:rPr lang="en-US" dirty="0">
                <a:ea typeface="+mn-lt"/>
                <a:cs typeface="+mn-lt"/>
              </a:rPr>
              <a:t>αι </a:t>
            </a:r>
            <a:r>
              <a:rPr lang="en-US" dirty="0" err="1">
                <a:ea typeface="+mn-lt"/>
                <a:cs typeface="+mn-lt"/>
              </a:rPr>
              <a:t>με</a:t>
            </a:r>
            <a:r>
              <a:rPr lang="en-US" dirty="0">
                <a:ea typeface="+mn-lt"/>
                <a:cs typeface="+mn-lt"/>
              </a:rPr>
              <a:t> </a:t>
            </a:r>
            <a:r>
              <a:rPr lang="en-US" dirty="0" err="1">
                <a:ea typeface="+mn-lt"/>
                <a:cs typeface="+mn-lt"/>
              </a:rPr>
              <a:t>τον</a:t>
            </a:r>
            <a:r>
              <a:rPr lang="en-US" dirty="0">
                <a:ea typeface="+mn-lt"/>
                <a:cs typeface="+mn-lt"/>
              </a:rPr>
              <a:t> </a:t>
            </a:r>
            <a:r>
              <a:rPr lang="en-US" dirty="0" err="1">
                <a:ea typeface="+mn-lt"/>
                <a:cs typeface="+mn-lt"/>
              </a:rPr>
              <a:t>τρό</a:t>
            </a:r>
            <a:r>
              <a:rPr lang="en-US" dirty="0">
                <a:ea typeface="+mn-lt"/>
                <a:cs typeface="+mn-lt"/>
              </a:rPr>
              <a:t>πο </a:t>
            </a:r>
            <a:r>
              <a:rPr lang="en-US" dirty="0" err="1">
                <a:ea typeface="+mn-lt"/>
                <a:cs typeface="+mn-lt"/>
              </a:rPr>
              <a:t>της</a:t>
            </a:r>
            <a:r>
              <a:rPr lang="en-US" dirty="0">
                <a:ea typeface="+mn-lt"/>
                <a:cs typeface="+mn-lt"/>
              </a:rPr>
              <a:t> </a:t>
            </a:r>
            <a:r>
              <a:rPr lang="en-US" dirty="0" err="1">
                <a:ea typeface="+mn-lt"/>
                <a:cs typeface="+mn-lt"/>
              </a:rPr>
              <a:t>ηλεκτρικής</a:t>
            </a:r>
            <a:r>
              <a:rPr lang="en-US" dirty="0">
                <a:ea typeface="+mn-lt"/>
                <a:cs typeface="+mn-lt"/>
              </a:rPr>
              <a:t> </a:t>
            </a:r>
            <a:r>
              <a:rPr lang="en-US" dirty="0" err="1">
                <a:ea typeface="+mn-lt"/>
                <a:cs typeface="+mn-lt"/>
              </a:rPr>
              <a:t>σκού</a:t>
            </a:r>
            <a:r>
              <a:rPr lang="en-US" dirty="0">
                <a:ea typeface="+mn-lt"/>
                <a:cs typeface="+mn-lt"/>
              </a:rPr>
              <a:t>πας (</a:t>
            </a:r>
            <a:r>
              <a:rPr lang="en-US" dirty="0" err="1">
                <a:ea typeface="+mn-lt"/>
                <a:cs typeface="+mn-lt"/>
              </a:rPr>
              <a:t>κενό</a:t>
            </a:r>
            <a:r>
              <a:rPr lang="en-US" dirty="0">
                <a:ea typeface="+mn-lt"/>
                <a:cs typeface="+mn-lt"/>
              </a:rPr>
              <a:t> α</a:t>
            </a:r>
            <a:r>
              <a:rPr lang="en-US" dirty="0" err="1">
                <a:ea typeface="+mn-lt"/>
                <a:cs typeface="+mn-lt"/>
              </a:rPr>
              <a:t>έρος</a:t>
            </a:r>
            <a:r>
              <a:rPr lang="en-US" dirty="0">
                <a:ea typeface="+mn-lt"/>
                <a:cs typeface="+mn-lt"/>
              </a:rPr>
              <a:t>). Τα π</a:t>
            </a:r>
            <a:r>
              <a:rPr lang="en-US" dirty="0" err="1">
                <a:ea typeface="+mn-lt"/>
                <a:cs typeface="+mn-lt"/>
              </a:rPr>
              <a:t>εριφερει</a:t>
            </a:r>
            <a:r>
              <a:rPr lang="en-US" dirty="0">
                <a:ea typeface="+mn-lt"/>
                <a:cs typeface="+mn-lt"/>
              </a:rPr>
              <a:t>α</a:t>
            </a:r>
            <a:r>
              <a:rPr lang="en-US" dirty="0" err="1">
                <a:ea typeface="+mn-lt"/>
                <a:cs typeface="+mn-lt"/>
              </a:rPr>
              <a:t>κά</a:t>
            </a:r>
            <a:r>
              <a:rPr lang="en-US" dirty="0">
                <a:ea typeface="+mn-lt"/>
                <a:cs typeface="+mn-lt"/>
              </a:rPr>
              <a:t> </a:t>
            </a:r>
            <a:r>
              <a:rPr lang="en-US" dirty="0" err="1">
                <a:ea typeface="+mn-lt"/>
                <a:cs typeface="+mn-lt"/>
              </a:rPr>
              <a:t>στο</a:t>
            </a:r>
            <a:r>
              <a:rPr lang="en-US" dirty="0">
                <a:ea typeface="+mn-lt"/>
                <a:cs typeface="+mn-lt"/>
              </a:rPr>
              <a:t> </a:t>
            </a:r>
            <a:r>
              <a:rPr lang="en-US" dirty="0" err="1">
                <a:ea typeface="+mn-lt"/>
                <a:cs typeface="+mn-lt"/>
              </a:rPr>
              <a:t>τέλος</a:t>
            </a:r>
            <a:r>
              <a:rPr lang="en-US" dirty="0">
                <a:ea typeface="+mn-lt"/>
                <a:cs typeface="+mn-lt"/>
              </a:rPr>
              <a:t> </a:t>
            </a:r>
            <a:r>
              <a:rPr lang="en-US" dirty="0" err="1">
                <a:ea typeface="+mn-lt"/>
                <a:cs typeface="+mn-lt"/>
              </a:rPr>
              <a:t>της</a:t>
            </a:r>
            <a:r>
              <a:rPr lang="en-US" dirty="0">
                <a:ea typeface="+mn-lt"/>
                <a:cs typeface="+mn-lt"/>
              </a:rPr>
              <a:t> </a:t>
            </a:r>
            <a:r>
              <a:rPr lang="en-US" dirty="0" err="1">
                <a:ea typeface="+mn-lt"/>
                <a:cs typeface="+mn-lt"/>
              </a:rPr>
              <a:t>δι</a:t>
            </a:r>
            <a:r>
              <a:rPr lang="en-US" dirty="0">
                <a:ea typeface="+mn-lt"/>
                <a:cs typeface="+mn-lt"/>
              </a:rPr>
              <a:t>α</a:t>
            </a:r>
            <a:r>
              <a:rPr lang="en-US" dirty="0" err="1">
                <a:ea typeface="+mn-lt"/>
                <a:cs typeface="+mn-lt"/>
              </a:rPr>
              <a:t>δρομής</a:t>
            </a:r>
            <a:r>
              <a:rPr lang="en-US" dirty="0">
                <a:ea typeface="+mn-lt"/>
                <a:cs typeface="+mn-lt"/>
              </a:rPr>
              <a:t> </a:t>
            </a:r>
            <a:r>
              <a:rPr lang="en-US" dirty="0" err="1">
                <a:ea typeface="+mn-lt"/>
                <a:cs typeface="+mn-lt"/>
              </a:rPr>
              <a:t>είν</a:t>
            </a:r>
            <a:r>
              <a:rPr lang="en-US" dirty="0">
                <a:ea typeface="+mn-lt"/>
                <a:cs typeface="+mn-lt"/>
              </a:rPr>
              <a:t>αι </a:t>
            </a:r>
            <a:r>
              <a:rPr lang="en-US" dirty="0" err="1">
                <a:ea typeface="+mn-lt"/>
                <a:cs typeface="+mn-lt"/>
              </a:rPr>
              <a:t>συχνά</a:t>
            </a:r>
            <a:r>
              <a:rPr lang="en-US" dirty="0">
                <a:ea typeface="+mn-lt"/>
                <a:cs typeface="+mn-lt"/>
              </a:rPr>
              <a:t> π</a:t>
            </a:r>
            <a:r>
              <a:rPr lang="en-US" dirty="0" err="1">
                <a:ea typeface="+mn-lt"/>
                <a:cs typeface="+mn-lt"/>
              </a:rPr>
              <a:t>ερί</a:t>
            </a:r>
            <a:r>
              <a:rPr lang="en-US" dirty="0">
                <a:ea typeface="+mn-lt"/>
                <a:cs typeface="+mn-lt"/>
              </a:rPr>
              <a:t>π</a:t>
            </a:r>
            <a:r>
              <a:rPr lang="en-US" dirty="0" err="1">
                <a:ea typeface="+mn-lt"/>
                <a:cs typeface="+mn-lt"/>
              </a:rPr>
              <a:t>λοκ</a:t>
            </a:r>
            <a:r>
              <a:rPr lang="en-US" dirty="0">
                <a:ea typeface="+mn-lt"/>
                <a:cs typeface="+mn-lt"/>
              </a:rPr>
              <a:t>α, κατα</a:t>
            </a:r>
            <a:r>
              <a:rPr lang="en-US" dirty="0" err="1">
                <a:ea typeface="+mn-lt"/>
                <a:cs typeface="+mn-lt"/>
              </a:rPr>
              <a:t>σκευ</a:t>
            </a:r>
            <a:r>
              <a:rPr lang="en-US" dirty="0">
                <a:ea typeface="+mn-lt"/>
                <a:cs typeface="+mn-lt"/>
              </a:rPr>
              <a:t>α</a:t>
            </a:r>
            <a:r>
              <a:rPr lang="en-US" dirty="0" err="1">
                <a:ea typeface="+mn-lt"/>
                <a:cs typeface="+mn-lt"/>
              </a:rPr>
              <a:t>σμέν</a:t>
            </a:r>
            <a:r>
              <a:rPr lang="en-US" dirty="0">
                <a:ea typeface="+mn-lt"/>
                <a:cs typeface="+mn-lt"/>
              </a:rPr>
              <a:t>α να τα</a:t>
            </a:r>
            <a:r>
              <a:rPr lang="en-US" dirty="0" err="1">
                <a:ea typeface="+mn-lt"/>
                <a:cs typeface="+mn-lt"/>
              </a:rPr>
              <a:t>ιριάζουν</a:t>
            </a:r>
            <a:r>
              <a:rPr lang="en-US" dirty="0">
                <a:ea typeface="+mn-lt"/>
                <a:cs typeface="+mn-lt"/>
              </a:rPr>
              <a:t> </a:t>
            </a:r>
            <a:r>
              <a:rPr lang="en-US" dirty="0" err="1">
                <a:ea typeface="+mn-lt"/>
                <a:cs typeface="+mn-lt"/>
              </a:rPr>
              <a:t>στο</a:t>
            </a:r>
            <a:r>
              <a:rPr lang="en-US" dirty="0">
                <a:ea typeface="+mn-lt"/>
                <a:cs typeface="+mn-lt"/>
              </a:rPr>
              <a:t> </a:t>
            </a:r>
            <a:r>
              <a:rPr lang="en-US" dirty="0" err="1">
                <a:ea typeface="+mn-lt"/>
                <a:cs typeface="+mn-lt"/>
              </a:rPr>
              <a:t>εκάστοτε</a:t>
            </a:r>
            <a:r>
              <a:rPr lang="en-US" dirty="0">
                <a:ea typeface="+mn-lt"/>
                <a:cs typeface="+mn-lt"/>
              </a:rPr>
              <a:t> α</a:t>
            </a:r>
            <a:r>
              <a:rPr lang="en-US" dirty="0" err="1">
                <a:ea typeface="+mn-lt"/>
                <a:cs typeface="+mn-lt"/>
              </a:rPr>
              <a:t>ντικείμενο</a:t>
            </a:r>
            <a:r>
              <a:rPr lang="en-US" dirty="0">
                <a:ea typeface="+mn-lt"/>
                <a:cs typeface="+mn-lt"/>
              </a:rPr>
              <a:t> και </a:t>
            </a:r>
            <a:r>
              <a:rPr lang="en-US" dirty="0" err="1">
                <a:ea typeface="+mn-lt"/>
                <a:cs typeface="+mn-lt"/>
              </a:rPr>
              <a:t>συχνά</a:t>
            </a:r>
            <a:r>
              <a:rPr lang="en-US" dirty="0">
                <a:ea typeface="+mn-lt"/>
                <a:cs typeface="+mn-lt"/>
              </a:rPr>
              <a:t> </a:t>
            </a:r>
            <a:r>
              <a:rPr lang="en-US" dirty="0" err="1">
                <a:ea typeface="+mn-lt"/>
                <a:cs typeface="+mn-lt"/>
              </a:rPr>
              <a:t>ικ</a:t>
            </a:r>
            <a:r>
              <a:rPr lang="en-US" dirty="0">
                <a:ea typeface="+mn-lt"/>
                <a:cs typeface="+mn-lt"/>
              </a:rPr>
              <a:t>α</a:t>
            </a:r>
            <a:r>
              <a:rPr lang="en-US" dirty="0" err="1">
                <a:ea typeface="+mn-lt"/>
                <a:cs typeface="+mn-lt"/>
              </a:rPr>
              <a:t>νά</a:t>
            </a:r>
            <a:r>
              <a:rPr lang="en-US" dirty="0">
                <a:ea typeface="+mn-lt"/>
                <a:cs typeface="+mn-lt"/>
              </a:rPr>
              <a:t> να </a:t>
            </a:r>
            <a:r>
              <a:rPr lang="en-US" dirty="0" err="1">
                <a:ea typeface="+mn-lt"/>
                <a:cs typeface="+mn-lt"/>
              </a:rPr>
              <a:t>χειρίζοντ</a:t>
            </a:r>
            <a:r>
              <a:rPr lang="en-US" dirty="0">
                <a:ea typeface="+mn-lt"/>
                <a:cs typeface="+mn-lt"/>
              </a:rPr>
              <a:t>αι </a:t>
            </a:r>
            <a:r>
              <a:rPr lang="en-US" dirty="0" err="1">
                <a:ea typeface="+mn-lt"/>
                <a:cs typeface="+mn-lt"/>
              </a:rPr>
              <a:t>μι</a:t>
            </a:r>
            <a:r>
              <a:rPr lang="en-US" dirty="0">
                <a:ea typeface="+mn-lt"/>
                <a:cs typeface="+mn-lt"/>
              </a:rPr>
              <a:t>α </a:t>
            </a:r>
            <a:r>
              <a:rPr lang="en-US" dirty="0" err="1">
                <a:ea typeface="+mn-lt"/>
                <a:cs typeface="+mn-lt"/>
              </a:rPr>
              <a:t>σειρά</a:t>
            </a:r>
            <a:r>
              <a:rPr lang="en-US" dirty="0">
                <a:ea typeface="+mn-lt"/>
                <a:cs typeface="+mn-lt"/>
              </a:rPr>
              <a:t> α</a:t>
            </a:r>
            <a:r>
              <a:rPr lang="en-US" dirty="0" err="1">
                <a:ea typeface="+mn-lt"/>
                <a:cs typeface="+mn-lt"/>
              </a:rPr>
              <a:t>ντικειμένων</a:t>
            </a:r>
            <a:r>
              <a:rPr lang="en-US" dirty="0">
                <a:ea typeface="+mn-lt"/>
                <a:cs typeface="+mn-lt"/>
              </a:rPr>
              <a:t> </a:t>
            </a:r>
            <a:r>
              <a:rPr lang="en-US" dirty="0" err="1">
                <a:ea typeface="+mn-lt"/>
                <a:cs typeface="+mn-lt"/>
              </a:rPr>
              <a:t>κάθε</a:t>
            </a:r>
            <a:r>
              <a:rPr lang="en-US" dirty="0">
                <a:ea typeface="+mn-lt"/>
                <a:cs typeface="+mn-lt"/>
              </a:rPr>
              <a:t> </a:t>
            </a:r>
            <a:r>
              <a:rPr lang="en-US" dirty="0" err="1">
                <a:ea typeface="+mn-lt"/>
                <a:cs typeface="+mn-lt"/>
              </a:rPr>
              <a:t>φορά</a:t>
            </a:r>
            <a:r>
              <a:rPr lang="en-US" dirty="0">
                <a:ea typeface="+mn-lt"/>
                <a:cs typeface="+mn-lt"/>
              </a:rPr>
              <a:t>. Μπ</a:t>
            </a:r>
            <a:r>
              <a:rPr lang="en-US" dirty="0" err="1">
                <a:ea typeface="+mn-lt"/>
                <a:cs typeface="+mn-lt"/>
              </a:rPr>
              <a:t>ορεί</a:t>
            </a:r>
            <a:r>
              <a:rPr lang="en-US" dirty="0">
                <a:ea typeface="+mn-lt"/>
                <a:cs typeface="+mn-lt"/>
              </a:rPr>
              <a:t> να </a:t>
            </a:r>
            <a:r>
              <a:rPr lang="en-US" dirty="0" err="1">
                <a:ea typeface="+mn-lt"/>
                <a:cs typeface="+mn-lt"/>
              </a:rPr>
              <a:t>χρησιμο</a:t>
            </a:r>
            <a:r>
              <a:rPr lang="en-US" dirty="0">
                <a:ea typeface="+mn-lt"/>
                <a:cs typeface="+mn-lt"/>
              </a:rPr>
              <a:t>π</a:t>
            </a:r>
            <a:r>
              <a:rPr lang="en-US" dirty="0" err="1">
                <a:ea typeface="+mn-lt"/>
                <a:cs typeface="+mn-lt"/>
              </a:rPr>
              <a:t>οιούν</a:t>
            </a:r>
            <a:r>
              <a:rPr lang="en-US" dirty="0">
                <a:ea typeface="+mn-lt"/>
                <a:cs typeface="+mn-lt"/>
              </a:rPr>
              <a:t> </a:t>
            </a:r>
            <a:r>
              <a:rPr lang="en-US" dirty="0" err="1">
                <a:ea typeface="+mn-lt"/>
                <a:cs typeface="+mn-lt"/>
              </a:rPr>
              <a:t>διάφορους</a:t>
            </a:r>
            <a:r>
              <a:rPr lang="en-US" dirty="0">
                <a:ea typeface="+mn-lt"/>
                <a:cs typeface="+mn-lt"/>
              </a:rPr>
              <a:t> α</a:t>
            </a:r>
            <a:r>
              <a:rPr lang="en-US" dirty="0" err="1">
                <a:ea typeface="+mn-lt"/>
                <a:cs typeface="+mn-lt"/>
              </a:rPr>
              <a:t>ισθητήρες</a:t>
            </a:r>
            <a:r>
              <a:rPr lang="en-US" dirty="0">
                <a:ea typeface="+mn-lt"/>
                <a:cs typeface="+mn-lt"/>
              </a:rPr>
              <a:t> </a:t>
            </a:r>
            <a:r>
              <a:rPr lang="en-US" dirty="0" err="1">
                <a:ea typeface="+mn-lt"/>
                <a:cs typeface="+mn-lt"/>
              </a:rPr>
              <a:t>γι</a:t>
            </a:r>
            <a:r>
              <a:rPr lang="en-US" dirty="0">
                <a:ea typeface="+mn-lt"/>
                <a:cs typeface="+mn-lt"/>
              </a:rPr>
              <a:t>α να β</a:t>
            </a:r>
            <a:r>
              <a:rPr lang="en-US" dirty="0" err="1">
                <a:ea typeface="+mn-lt"/>
                <a:cs typeface="+mn-lt"/>
              </a:rPr>
              <a:t>οηθήσουν</a:t>
            </a:r>
            <a:r>
              <a:rPr lang="en-US" dirty="0">
                <a:ea typeface="+mn-lt"/>
                <a:cs typeface="+mn-lt"/>
              </a:rPr>
              <a:t> τα </a:t>
            </a:r>
            <a:r>
              <a:rPr lang="en-US" dirty="0" err="1">
                <a:ea typeface="+mn-lt"/>
                <a:cs typeface="+mn-lt"/>
              </a:rPr>
              <a:t>συστήμ</a:t>
            </a:r>
            <a:r>
              <a:rPr lang="en-US" dirty="0">
                <a:ea typeface="+mn-lt"/>
                <a:cs typeface="+mn-lt"/>
              </a:rPr>
              <a:t>ατα </a:t>
            </a:r>
            <a:r>
              <a:rPr lang="en-US" dirty="0" err="1">
                <a:ea typeface="+mn-lt"/>
                <a:cs typeface="+mn-lt"/>
              </a:rPr>
              <a:t>των</a:t>
            </a:r>
            <a:r>
              <a:rPr lang="en-US" dirty="0">
                <a:ea typeface="+mn-lt"/>
                <a:cs typeface="+mn-lt"/>
              </a:rPr>
              <a:t> </a:t>
            </a:r>
            <a:r>
              <a:rPr lang="en-US" dirty="0" err="1">
                <a:ea typeface="+mn-lt"/>
                <a:cs typeface="+mn-lt"/>
              </a:rPr>
              <a:t>ρομ</a:t>
            </a:r>
            <a:r>
              <a:rPr lang="en-US" dirty="0">
                <a:ea typeface="+mn-lt"/>
                <a:cs typeface="+mn-lt"/>
              </a:rPr>
              <a:t>π</a:t>
            </a:r>
            <a:r>
              <a:rPr lang="en-US" dirty="0" err="1">
                <a:ea typeface="+mn-lt"/>
                <a:cs typeface="+mn-lt"/>
              </a:rPr>
              <a:t>ότ</a:t>
            </a:r>
            <a:r>
              <a:rPr lang="en-US" dirty="0">
                <a:ea typeface="+mn-lt"/>
                <a:cs typeface="+mn-lt"/>
              </a:rPr>
              <a:t> </a:t>
            </a:r>
            <a:r>
              <a:rPr lang="en-US" dirty="0" err="1">
                <a:ea typeface="+mn-lt"/>
                <a:cs typeface="+mn-lt"/>
              </a:rPr>
              <a:t>γι</a:t>
            </a:r>
            <a:r>
              <a:rPr lang="en-US" dirty="0">
                <a:ea typeface="+mn-lt"/>
                <a:cs typeface="+mn-lt"/>
              </a:rPr>
              <a:t>α </a:t>
            </a:r>
            <a:r>
              <a:rPr lang="en-US" dirty="0" err="1">
                <a:ea typeface="+mn-lt"/>
                <a:cs typeface="+mn-lt"/>
              </a:rPr>
              <a:t>τον</a:t>
            </a:r>
            <a:r>
              <a:rPr lang="en-US" dirty="0">
                <a:ea typeface="+mn-lt"/>
                <a:cs typeface="+mn-lt"/>
              </a:rPr>
              <a:t> </a:t>
            </a:r>
            <a:r>
              <a:rPr lang="en-US" dirty="0" err="1">
                <a:ea typeface="+mn-lt"/>
                <a:cs typeface="+mn-lt"/>
              </a:rPr>
              <a:t>εντο</a:t>
            </a:r>
            <a:r>
              <a:rPr lang="en-US" dirty="0">
                <a:ea typeface="+mn-lt"/>
                <a:cs typeface="+mn-lt"/>
              </a:rPr>
              <a:t>π</a:t>
            </a:r>
            <a:r>
              <a:rPr lang="en-US" dirty="0" err="1">
                <a:ea typeface="+mn-lt"/>
                <a:cs typeface="+mn-lt"/>
              </a:rPr>
              <a:t>ισμό</a:t>
            </a:r>
            <a:r>
              <a:rPr lang="en-US" dirty="0">
                <a:ea typeface="+mn-lt"/>
                <a:cs typeface="+mn-lt"/>
              </a:rPr>
              <a:t>, </a:t>
            </a:r>
            <a:r>
              <a:rPr lang="en-US" dirty="0" err="1">
                <a:ea typeface="+mn-lt"/>
                <a:cs typeface="+mn-lt"/>
              </a:rPr>
              <a:t>το</a:t>
            </a:r>
            <a:r>
              <a:rPr lang="en-US" dirty="0">
                <a:ea typeface="+mn-lt"/>
                <a:cs typeface="+mn-lt"/>
              </a:rPr>
              <a:t> </a:t>
            </a:r>
            <a:r>
              <a:rPr lang="en-US" dirty="0" err="1">
                <a:ea typeface="+mn-lt"/>
                <a:cs typeface="+mn-lt"/>
              </a:rPr>
              <a:t>χειρισμό</a:t>
            </a:r>
            <a:r>
              <a:rPr lang="en-US" dirty="0">
                <a:ea typeface="+mn-lt"/>
                <a:cs typeface="+mn-lt"/>
              </a:rPr>
              <a:t>, και </a:t>
            </a:r>
            <a:r>
              <a:rPr lang="en-US" dirty="0" err="1">
                <a:ea typeface="+mn-lt"/>
                <a:cs typeface="+mn-lt"/>
              </a:rPr>
              <a:t>την</a:t>
            </a:r>
            <a:r>
              <a:rPr lang="en-US" dirty="0">
                <a:ea typeface="+mn-lt"/>
                <a:cs typeface="+mn-lt"/>
              </a:rPr>
              <a:t> </a:t>
            </a:r>
            <a:r>
              <a:rPr lang="en-US" dirty="0" err="1">
                <a:ea typeface="+mn-lt"/>
                <a:cs typeface="+mn-lt"/>
              </a:rPr>
              <a:t>το</a:t>
            </a:r>
            <a:r>
              <a:rPr lang="en-US" dirty="0">
                <a:ea typeface="+mn-lt"/>
                <a:cs typeface="+mn-lt"/>
              </a:rPr>
              <a:t>π</a:t>
            </a:r>
            <a:r>
              <a:rPr lang="en-US" dirty="0" err="1">
                <a:ea typeface="+mn-lt"/>
                <a:cs typeface="+mn-lt"/>
              </a:rPr>
              <a:t>οθέτηση</a:t>
            </a:r>
            <a:r>
              <a:rPr lang="en-US" dirty="0">
                <a:ea typeface="+mn-lt"/>
                <a:cs typeface="+mn-lt"/>
              </a:rPr>
              <a:t> </a:t>
            </a:r>
            <a:r>
              <a:rPr lang="en-US" dirty="0" err="1">
                <a:ea typeface="+mn-lt"/>
                <a:cs typeface="+mn-lt"/>
              </a:rPr>
              <a:t>των</a:t>
            </a:r>
            <a:r>
              <a:rPr lang="en-US" dirty="0">
                <a:ea typeface="+mn-lt"/>
                <a:cs typeface="+mn-lt"/>
              </a:rPr>
              <a:t> π</a:t>
            </a:r>
            <a:r>
              <a:rPr lang="en-US" dirty="0" err="1">
                <a:ea typeface="+mn-lt"/>
                <a:cs typeface="+mn-lt"/>
              </a:rPr>
              <a:t>ροϊόντων</a:t>
            </a:r>
            <a:r>
              <a:rPr lang="en-US" dirty="0">
                <a:ea typeface="+mn-lt"/>
                <a:cs typeface="+mn-lt"/>
              </a:rPr>
              <a:t>.</a:t>
            </a:r>
          </a:p>
        </p:txBody>
      </p:sp>
      <p:sp>
        <p:nvSpPr>
          <p:cNvPr id="5" name="Rectangle: Rounded Corners 4">
            <a:extLst>
              <a:ext uri="{FF2B5EF4-FFF2-40B4-BE49-F238E27FC236}">
                <a16:creationId xmlns:a16="http://schemas.microsoft.com/office/drawing/2014/main" id="{F51C0F8A-59A3-D497-96F3-6CFA571210F2}"/>
              </a:ext>
            </a:extLst>
          </p:cNvPr>
          <p:cNvSpPr/>
          <p:nvPr/>
        </p:nvSpPr>
        <p:spPr>
          <a:xfrm>
            <a:off x="3960518" y="658518"/>
            <a:ext cx="4064000" cy="75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3A51485-7981-E445-0270-A6B6356991F5}"/>
              </a:ext>
            </a:extLst>
          </p:cNvPr>
          <p:cNvSpPr/>
          <p:nvPr/>
        </p:nvSpPr>
        <p:spPr>
          <a:xfrm>
            <a:off x="3960518" y="206962"/>
            <a:ext cx="4064000" cy="75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0AC208F3-836C-FE1F-40E2-E42317DEC135}"/>
              </a:ext>
            </a:extLst>
          </p:cNvPr>
          <p:cNvSpPr/>
          <p:nvPr/>
        </p:nvSpPr>
        <p:spPr>
          <a:xfrm>
            <a:off x="2314222" y="1768593"/>
            <a:ext cx="28222" cy="3922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1335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4"/>
                                        </p:tgtEl>
                                        <p:attrNameLst>
                                          <p:attrName>stroke.color</p:attrName>
                                        </p:attrNameLst>
                                      </p:cBhvr>
                                      <p:to>
                                        <a:schemeClr val="accent2"/>
                                      </p:to>
                                    </p:animClr>
                                    <p:set>
                                      <p:cBhvr>
                                        <p:cTn id="7" dur="2000" fill="hold"/>
                                        <p:tgtEl>
                                          <p:spTgt spid="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ΒιομηχανικΑ ρομπΟτ </vt:lpstr>
      <vt:lpstr>Τα είδη των βιομηχανικών ρομπότ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308</cp:revision>
  <dcterms:created xsi:type="dcterms:W3CDTF">2023-01-12T14:09:25Z</dcterms:created>
  <dcterms:modified xsi:type="dcterms:W3CDTF">2023-01-12T15:52:17Z</dcterms:modified>
</cp:coreProperties>
</file>