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9.xml" ContentType="application/vnd.openxmlformats-officedocument.themeOverride+xml"/>
  <Override PartName="/ppt/notesSlides/notesSlide13.xml" ContentType="application/vnd.openxmlformats-officedocument.presentationml.notesSlide+xml"/>
  <Override PartName="/ppt/theme/themeOverride10.xml" ContentType="application/vnd.openxmlformats-officedocument.themeOverride+xml"/>
  <Override PartName="/ppt/notesSlides/notesSlide14.xml" ContentType="application/vnd.openxmlformats-officedocument.presentationml.notesSlide+xml"/>
  <Override PartName="/ppt/theme/themeOverride11.xml" ContentType="application/vnd.openxmlformats-officedocument.themeOverride+xml"/>
  <Override PartName="/ppt/notesSlides/notesSlide15.xml" ContentType="application/vnd.openxmlformats-officedocument.presentationml.notesSlide+xml"/>
  <Override PartName="/ppt/theme/themeOverride12.xml" ContentType="application/vnd.openxmlformats-officedocument.themeOverride+xml"/>
  <Override PartName="/ppt/notesSlides/notesSlide16.xml" ContentType="application/vnd.openxmlformats-officedocument.presentationml.notesSlide+xml"/>
  <Override PartName="/ppt/theme/themeOverride13.xml" ContentType="application/vnd.openxmlformats-officedocument.themeOverride+xml"/>
  <Override PartName="/ppt/notesSlides/notesSlide17.xml" ContentType="application/vnd.openxmlformats-officedocument.presentationml.notesSlide+xml"/>
  <Override PartName="/ppt/theme/themeOverride14.xml" ContentType="application/vnd.openxmlformats-officedocument.themeOverride+xml"/>
  <Override PartName="/ppt/notesSlides/notesSlide18.xml" ContentType="application/vnd.openxmlformats-officedocument.presentationml.notesSlide+xml"/>
  <Override PartName="/ppt/theme/themeOverride15.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6.xml" ContentType="application/vnd.openxmlformats-officedocument.themeOverride+xml"/>
  <Override PartName="/ppt/notesSlides/notesSlide22.xml" ContentType="application/vnd.openxmlformats-officedocument.presentationml.notesSlide+xml"/>
  <Override PartName="/ppt/theme/themeOverride17.xml" ContentType="application/vnd.openxmlformats-officedocument.themeOverride+xml"/>
  <Override PartName="/ppt/notesSlides/notesSlide23.xml" ContentType="application/vnd.openxmlformats-officedocument.presentationml.notesSlide+xml"/>
  <Override PartName="/ppt/theme/themeOverride18.xml" ContentType="application/vnd.openxmlformats-officedocument.themeOverride+xml"/>
  <Override PartName="/ppt/notesSlides/notesSlide24.xml" ContentType="application/vnd.openxmlformats-officedocument.presentationml.notesSlide+xml"/>
  <Override PartName="/ppt/tags/tag2.xml" ContentType="application/vnd.openxmlformats-officedocument.presentationml.tags+xml"/>
  <Override PartName="/ppt/notesSlides/notesSlide25.xml" ContentType="application/vnd.openxmlformats-officedocument.presentationml.notesSlide+xml"/>
  <Override PartName="/ppt/theme/themeOverride19.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heme/themeOverride20.xml" ContentType="application/vnd.openxmlformats-officedocument.themeOverr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3" r:id="rId2"/>
  </p:sldMasterIdLst>
  <p:notesMasterIdLst>
    <p:notesMasterId r:id="rId31"/>
  </p:notesMasterIdLst>
  <p:handoutMasterIdLst>
    <p:handoutMasterId r:id="rId32"/>
  </p:handoutMasterIdLst>
  <p:sldIdLst>
    <p:sldId id="256" r:id="rId3"/>
    <p:sldId id="257" r:id="rId4"/>
    <p:sldId id="258" r:id="rId5"/>
    <p:sldId id="262" r:id="rId6"/>
    <p:sldId id="288" r:id="rId7"/>
    <p:sldId id="289" r:id="rId8"/>
    <p:sldId id="304" r:id="rId9"/>
    <p:sldId id="303" r:id="rId10"/>
    <p:sldId id="293" r:id="rId11"/>
    <p:sldId id="261" r:id="rId12"/>
    <p:sldId id="305" r:id="rId13"/>
    <p:sldId id="306" r:id="rId14"/>
    <p:sldId id="295" r:id="rId15"/>
    <p:sldId id="296" r:id="rId16"/>
    <p:sldId id="297" r:id="rId17"/>
    <p:sldId id="287" r:id="rId18"/>
    <p:sldId id="291" r:id="rId19"/>
    <p:sldId id="290" r:id="rId20"/>
    <p:sldId id="292" r:id="rId21"/>
    <p:sldId id="307" r:id="rId22"/>
    <p:sldId id="308" r:id="rId23"/>
    <p:sldId id="300" r:id="rId24"/>
    <p:sldId id="301" r:id="rId25"/>
    <p:sldId id="270" r:id="rId26"/>
    <p:sldId id="285" r:id="rId27"/>
    <p:sldId id="302" r:id="rId28"/>
    <p:sldId id="264" r:id="rId29"/>
    <p:sldId id="278" r:id="rId30"/>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46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26" autoAdjust="0"/>
    <p:restoredTop sz="94638" autoAdjust="0"/>
  </p:normalViewPr>
  <p:slideViewPr>
    <p:cSldViewPr snapToGrid="0" showGuides="1">
      <p:cViewPr varScale="1">
        <p:scale>
          <a:sx n="74" d="100"/>
          <a:sy n="74" d="100"/>
        </p:scale>
        <p:origin x="102"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79" d="100"/>
          <a:sy n="79" d="100"/>
        </p:scale>
        <p:origin x="319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50D61D-ADA3-4C29-9647-D3B6B8DB67A0}" type="datetimeFigureOut">
              <a:rPr lang="zh-CN" altLang="en-US" smtClean="0"/>
              <a:t>2022/6/10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83963C-A384-48D3-A492-32E266CF186D}" type="slidenum">
              <a:rPr lang="zh-CN" altLang="en-US" smtClean="0"/>
              <a:t>‹#›</a:t>
            </a:fld>
            <a:endParaRPr lang="zh-CN" altLang="en-US"/>
          </a:p>
        </p:txBody>
      </p:sp>
    </p:spTree>
    <p:extLst>
      <p:ext uri="{BB962C8B-B14F-4D97-AF65-F5344CB8AC3E}">
        <p14:creationId xmlns:p14="http://schemas.microsoft.com/office/powerpoint/2010/main" val="1656478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EAFEA-06DE-43F2-B19F-0D70EFA87ECD}" type="datetimeFigureOut">
              <a:rPr lang="zh-CN" altLang="en-US" smtClean="0"/>
              <a:t>2022/6/10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6C26D-4144-4DDB-A4AB-CB4CB4E07959}" type="slidenum">
              <a:rPr lang="zh-CN" altLang="en-US" smtClean="0"/>
              <a:t>‹#›</a:t>
            </a:fld>
            <a:endParaRPr lang="zh-CN" altLang="en-US"/>
          </a:p>
        </p:txBody>
      </p:sp>
    </p:spTree>
    <p:extLst>
      <p:ext uri="{BB962C8B-B14F-4D97-AF65-F5344CB8AC3E}">
        <p14:creationId xmlns:p14="http://schemas.microsoft.com/office/powerpoint/2010/main" val="240818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6C26D-4144-4DDB-A4AB-CB4CB4E07959}" type="slidenum">
              <a:rPr lang="zh-CN" altLang="en-US" smtClean="0"/>
              <a:t>1</a:t>
            </a:fld>
            <a:endParaRPr lang="zh-CN" altLang="en-US"/>
          </a:p>
        </p:txBody>
      </p:sp>
    </p:spTree>
    <p:extLst>
      <p:ext uri="{BB962C8B-B14F-4D97-AF65-F5344CB8AC3E}">
        <p14:creationId xmlns:p14="http://schemas.microsoft.com/office/powerpoint/2010/main" val="3400847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56569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44072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75083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94769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00248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69285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6C26D-4144-4DDB-A4AB-CB4CB4E07959}" type="slidenum">
              <a:rPr lang="zh-CN" altLang="en-US" smtClean="0"/>
              <a:t>16</a:t>
            </a:fld>
            <a:endParaRPr lang="zh-CN" altLang="en-US"/>
          </a:p>
        </p:txBody>
      </p:sp>
    </p:spTree>
    <p:extLst>
      <p:ext uri="{BB962C8B-B14F-4D97-AF65-F5344CB8AC3E}">
        <p14:creationId xmlns:p14="http://schemas.microsoft.com/office/powerpoint/2010/main" val="2775665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41936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5651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03230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6C26D-4144-4DDB-A4AB-CB4CB4E07959}" type="slidenum">
              <a:rPr lang="zh-CN" altLang="en-US" smtClean="0"/>
              <a:t>2</a:t>
            </a:fld>
            <a:endParaRPr lang="zh-CN" altLang="en-US"/>
          </a:p>
        </p:txBody>
      </p:sp>
    </p:spTree>
    <p:extLst>
      <p:ext uri="{BB962C8B-B14F-4D97-AF65-F5344CB8AC3E}">
        <p14:creationId xmlns:p14="http://schemas.microsoft.com/office/powerpoint/2010/main" val="24249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05947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47270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78152C-88DB-40D8-8B94-A0F67FA0304A}"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6C26D-4144-4DDB-A4AB-CB4CB4E07959}" type="slidenum">
              <a:rPr lang="zh-CN" altLang="en-US" smtClean="0"/>
              <a:t>28</a:t>
            </a:fld>
            <a:endParaRPr lang="zh-CN" altLang="en-US"/>
          </a:p>
        </p:txBody>
      </p:sp>
    </p:spTree>
    <p:extLst>
      <p:ext uri="{BB962C8B-B14F-4D97-AF65-F5344CB8AC3E}">
        <p14:creationId xmlns:p14="http://schemas.microsoft.com/office/powerpoint/2010/main" val="885143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6C26D-4144-4DDB-A4AB-CB4CB4E07959}" type="slidenum">
              <a:rPr lang="zh-CN" altLang="en-US" smtClean="0"/>
              <a:t>3</a:t>
            </a:fld>
            <a:endParaRPr lang="zh-CN" altLang="en-US"/>
          </a:p>
        </p:txBody>
      </p:sp>
    </p:spTree>
    <p:extLst>
      <p:ext uri="{BB962C8B-B14F-4D97-AF65-F5344CB8AC3E}">
        <p14:creationId xmlns:p14="http://schemas.microsoft.com/office/powerpoint/2010/main" val="2458371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6C26D-4144-4DDB-A4AB-CB4CB4E07959}" type="slidenum">
              <a:rPr lang="zh-CN" altLang="en-US" smtClean="0"/>
              <a:t>4</a:t>
            </a:fld>
            <a:endParaRPr lang="zh-CN" altLang="en-US"/>
          </a:p>
        </p:txBody>
      </p:sp>
    </p:spTree>
    <p:extLst>
      <p:ext uri="{BB962C8B-B14F-4D97-AF65-F5344CB8AC3E}">
        <p14:creationId xmlns:p14="http://schemas.microsoft.com/office/powerpoint/2010/main" val="2625554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89294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43307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45480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73606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36C26D-4144-4DDB-A4AB-CB4CB4E0795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583714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l="6149" t="7378" r="16913" b="7193"/>
          <a:stretch/>
        </p:blipFill>
        <p:spPr>
          <a:xfrm>
            <a:off x="0" y="6350"/>
            <a:ext cx="12192000" cy="6857999"/>
          </a:xfrm>
          <a:custGeom>
            <a:avLst/>
            <a:gdLst>
              <a:gd name="connsiteX0" fmla="*/ 0 w 12192000"/>
              <a:gd name="connsiteY0" fmla="*/ 0 h 6727369"/>
              <a:gd name="connsiteX1" fmla="*/ 12192000 w 12192000"/>
              <a:gd name="connsiteY1" fmla="*/ 0 h 6727369"/>
              <a:gd name="connsiteX2" fmla="*/ 12192000 w 12192000"/>
              <a:gd name="connsiteY2" fmla="*/ 6727369 h 6727369"/>
              <a:gd name="connsiteX3" fmla="*/ 0 w 12192000"/>
              <a:gd name="connsiteY3" fmla="*/ 6727369 h 6727369"/>
            </a:gdLst>
            <a:ahLst/>
            <a:cxnLst>
              <a:cxn ang="0">
                <a:pos x="connsiteX0" y="connsiteY0"/>
              </a:cxn>
              <a:cxn ang="0">
                <a:pos x="connsiteX1" y="connsiteY1"/>
              </a:cxn>
              <a:cxn ang="0">
                <a:pos x="connsiteX2" y="connsiteY2"/>
              </a:cxn>
              <a:cxn ang="0">
                <a:pos x="connsiteX3" y="connsiteY3"/>
              </a:cxn>
            </a:cxnLst>
            <a:rect l="l" t="t" r="r" b="b"/>
            <a:pathLst>
              <a:path w="12192000" h="6727369">
                <a:moveTo>
                  <a:pt x="0" y="0"/>
                </a:moveTo>
                <a:lnTo>
                  <a:pt x="12192000" y="0"/>
                </a:lnTo>
                <a:lnTo>
                  <a:pt x="12192000" y="6727369"/>
                </a:lnTo>
                <a:lnTo>
                  <a:pt x="0" y="6727369"/>
                </a:lnTo>
                <a:close/>
              </a:path>
            </a:pathLst>
          </a:custGeom>
        </p:spPr>
      </p:pic>
    </p:spTree>
    <p:extLst>
      <p:ext uri="{BB962C8B-B14F-4D97-AF65-F5344CB8AC3E}">
        <p14:creationId xmlns:p14="http://schemas.microsoft.com/office/powerpoint/2010/main" val="183859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2044294" y="1970954"/>
            <a:ext cx="1791436" cy="1791436"/>
          </a:xfrm>
          <a:custGeom>
            <a:avLst/>
            <a:gdLst>
              <a:gd name="connsiteX0" fmla="*/ 895718 w 1791436"/>
              <a:gd name="connsiteY0" fmla="*/ 0 h 1791436"/>
              <a:gd name="connsiteX1" fmla="*/ 1791436 w 1791436"/>
              <a:gd name="connsiteY1" fmla="*/ 895718 h 1791436"/>
              <a:gd name="connsiteX2" fmla="*/ 895718 w 1791436"/>
              <a:gd name="connsiteY2" fmla="*/ 1791436 h 1791436"/>
              <a:gd name="connsiteX3" fmla="*/ 0 w 1791436"/>
              <a:gd name="connsiteY3" fmla="*/ 895718 h 1791436"/>
              <a:gd name="connsiteX4" fmla="*/ 895718 w 1791436"/>
              <a:gd name="connsiteY4" fmla="*/ 0 h 1791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436" h="1791436">
                <a:moveTo>
                  <a:pt x="895718" y="0"/>
                </a:moveTo>
                <a:cubicBezTo>
                  <a:pt x="1390409" y="0"/>
                  <a:pt x="1791436" y="401027"/>
                  <a:pt x="1791436" y="895718"/>
                </a:cubicBezTo>
                <a:cubicBezTo>
                  <a:pt x="1791436" y="1390409"/>
                  <a:pt x="1390409" y="1791436"/>
                  <a:pt x="895718" y="1791436"/>
                </a:cubicBezTo>
                <a:cubicBezTo>
                  <a:pt x="401027" y="1791436"/>
                  <a:pt x="0" y="1390409"/>
                  <a:pt x="0" y="895718"/>
                </a:cubicBezTo>
                <a:cubicBezTo>
                  <a:pt x="0" y="401027"/>
                  <a:pt x="401027" y="0"/>
                  <a:pt x="895718" y="0"/>
                </a:cubicBezTo>
                <a:close/>
              </a:path>
            </a:pathLst>
          </a:custGeom>
          <a:solidFill>
            <a:schemeClr val="accent5"/>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
        <p:nvSpPr>
          <p:cNvPr id="12" name="图片占位符 11"/>
          <p:cNvSpPr>
            <a:spLocks noGrp="1"/>
          </p:cNvSpPr>
          <p:nvPr>
            <p:ph type="pic" sz="quarter" idx="11"/>
          </p:nvPr>
        </p:nvSpPr>
        <p:spPr>
          <a:xfrm>
            <a:off x="5200282" y="1970954"/>
            <a:ext cx="1791436" cy="1791436"/>
          </a:xfrm>
          <a:custGeom>
            <a:avLst/>
            <a:gdLst>
              <a:gd name="connsiteX0" fmla="*/ 895718 w 1791436"/>
              <a:gd name="connsiteY0" fmla="*/ 0 h 1791436"/>
              <a:gd name="connsiteX1" fmla="*/ 1791436 w 1791436"/>
              <a:gd name="connsiteY1" fmla="*/ 895718 h 1791436"/>
              <a:gd name="connsiteX2" fmla="*/ 895718 w 1791436"/>
              <a:gd name="connsiteY2" fmla="*/ 1791436 h 1791436"/>
              <a:gd name="connsiteX3" fmla="*/ 0 w 1791436"/>
              <a:gd name="connsiteY3" fmla="*/ 895718 h 1791436"/>
              <a:gd name="connsiteX4" fmla="*/ 895718 w 1791436"/>
              <a:gd name="connsiteY4" fmla="*/ 0 h 1791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436" h="1791436">
                <a:moveTo>
                  <a:pt x="895718" y="0"/>
                </a:moveTo>
                <a:cubicBezTo>
                  <a:pt x="1390409" y="0"/>
                  <a:pt x="1791436" y="401027"/>
                  <a:pt x="1791436" y="895718"/>
                </a:cubicBezTo>
                <a:cubicBezTo>
                  <a:pt x="1791436" y="1390409"/>
                  <a:pt x="1390409" y="1791436"/>
                  <a:pt x="895718" y="1791436"/>
                </a:cubicBezTo>
                <a:cubicBezTo>
                  <a:pt x="401027" y="1791436"/>
                  <a:pt x="0" y="1390409"/>
                  <a:pt x="0" y="895718"/>
                </a:cubicBezTo>
                <a:cubicBezTo>
                  <a:pt x="0" y="401027"/>
                  <a:pt x="401027" y="0"/>
                  <a:pt x="895718" y="0"/>
                </a:cubicBezTo>
                <a:close/>
              </a:path>
            </a:pathLst>
          </a:custGeom>
          <a:solidFill>
            <a:schemeClr val="accent5"/>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
        <p:nvSpPr>
          <p:cNvPr id="13" name="图片占位符 12"/>
          <p:cNvSpPr>
            <a:spLocks noGrp="1"/>
          </p:cNvSpPr>
          <p:nvPr>
            <p:ph type="pic" sz="quarter" idx="12"/>
          </p:nvPr>
        </p:nvSpPr>
        <p:spPr>
          <a:xfrm>
            <a:off x="8356270" y="1970954"/>
            <a:ext cx="1791436" cy="1791436"/>
          </a:xfrm>
          <a:custGeom>
            <a:avLst/>
            <a:gdLst>
              <a:gd name="connsiteX0" fmla="*/ 895718 w 1791436"/>
              <a:gd name="connsiteY0" fmla="*/ 0 h 1791436"/>
              <a:gd name="connsiteX1" fmla="*/ 1791436 w 1791436"/>
              <a:gd name="connsiteY1" fmla="*/ 895718 h 1791436"/>
              <a:gd name="connsiteX2" fmla="*/ 895718 w 1791436"/>
              <a:gd name="connsiteY2" fmla="*/ 1791436 h 1791436"/>
              <a:gd name="connsiteX3" fmla="*/ 0 w 1791436"/>
              <a:gd name="connsiteY3" fmla="*/ 895718 h 1791436"/>
              <a:gd name="connsiteX4" fmla="*/ 895718 w 1791436"/>
              <a:gd name="connsiteY4" fmla="*/ 0 h 1791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436" h="1791436">
                <a:moveTo>
                  <a:pt x="895718" y="0"/>
                </a:moveTo>
                <a:cubicBezTo>
                  <a:pt x="1390409" y="0"/>
                  <a:pt x="1791436" y="401027"/>
                  <a:pt x="1791436" y="895718"/>
                </a:cubicBezTo>
                <a:cubicBezTo>
                  <a:pt x="1791436" y="1390409"/>
                  <a:pt x="1390409" y="1791436"/>
                  <a:pt x="895718" y="1791436"/>
                </a:cubicBezTo>
                <a:cubicBezTo>
                  <a:pt x="401027" y="1791436"/>
                  <a:pt x="0" y="1390409"/>
                  <a:pt x="0" y="895718"/>
                </a:cubicBezTo>
                <a:cubicBezTo>
                  <a:pt x="0" y="401027"/>
                  <a:pt x="401027" y="0"/>
                  <a:pt x="895718" y="0"/>
                </a:cubicBezTo>
                <a:close/>
              </a:path>
            </a:pathLst>
          </a:custGeom>
          <a:solidFill>
            <a:schemeClr val="accent5"/>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398872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l="6149" t="7378" r="16913" b="7193"/>
          <a:stretch>
            <a:fillRect/>
          </a:stretch>
        </p:blipFill>
        <p:spPr>
          <a:xfrm>
            <a:off x="0" y="6350"/>
            <a:ext cx="12192000" cy="6857999"/>
          </a:xfrm>
          <a:custGeom>
            <a:avLst/>
            <a:gdLst>
              <a:gd name="connsiteX0" fmla="*/ 0 w 12192000"/>
              <a:gd name="connsiteY0" fmla="*/ 0 h 6727369"/>
              <a:gd name="connsiteX1" fmla="*/ 12192000 w 12192000"/>
              <a:gd name="connsiteY1" fmla="*/ 0 h 6727369"/>
              <a:gd name="connsiteX2" fmla="*/ 12192000 w 12192000"/>
              <a:gd name="connsiteY2" fmla="*/ 6727369 h 6727369"/>
              <a:gd name="connsiteX3" fmla="*/ 0 w 12192000"/>
              <a:gd name="connsiteY3" fmla="*/ 6727369 h 6727369"/>
            </a:gdLst>
            <a:ahLst/>
            <a:cxnLst>
              <a:cxn ang="0">
                <a:pos x="connsiteX0" y="connsiteY0"/>
              </a:cxn>
              <a:cxn ang="0">
                <a:pos x="connsiteX1" y="connsiteY1"/>
              </a:cxn>
              <a:cxn ang="0">
                <a:pos x="connsiteX2" y="connsiteY2"/>
              </a:cxn>
              <a:cxn ang="0">
                <a:pos x="connsiteX3" y="connsiteY3"/>
              </a:cxn>
            </a:cxnLst>
            <a:rect l="l" t="t" r="r" b="b"/>
            <a:pathLst>
              <a:path w="12192000" h="6727369">
                <a:moveTo>
                  <a:pt x="0" y="0"/>
                </a:moveTo>
                <a:lnTo>
                  <a:pt x="12192000" y="0"/>
                </a:lnTo>
                <a:lnTo>
                  <a:pt x="12192000" y="6727369"/>
                </a:lnTo>
                <a:lnTo>
                  <a:pt x="0" y="6727369"/>
                </a:lnTo>
                <a:close/>
              </a:path>
            </a:pathLst>
          </a:custGeom>
        </p:spPr>
      </p:pic>
    </p:spTree>
    <p:extLst>
      <p:ext uri="{BB962C8B-B14F-4D97-AF65-F5344CB8AC3E}">
        <p14:creationId xmlns:p14="http://schemas.microsoft.com/office/powerpoint/2010/main" val="1550265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srcRect l="6149" t="7378" r="16913" b="7193"/>
          <a:stretch>
            <a:fillRect/>
          </a:stretch>
        </p:blipFill>
        <p:spPr>
          <a:xfrm flipH="1" flipV="1">
            <a:off x="0" y="6350"/>
            <a:ext cx="12192000" cy="6857999"/>
          </a:xfrm>
          <a:custGeom>
            <a:avLst/>
            <a:gdLst>
              <a:gd name="connsiteX0" fmla="*/ 0 w 12192000"/>
              <a:gd name="connsiteY0" fmla="*/ 0 h 6727369"/>
              <a:gd name="connsiteX1" fmla="*/ 12192000 w 12192000"/>
              <a:gd name="connsiteY1" fmla="*/ 0 h 6727369"/>
              <a:gd name="connsiteX2" fmla="*/ 12192000 w 12192000"/>
              <a:gd name="connsiteY2" fmla="*/ 6727369 h 6727369"/>
              <a:gd name="connsiteX3" fmla="*/ 0 w 12192000"/>
              <a:gd name="connsiteY3" fmla="*/ 6727369 h 6727369"/>
            </a:gdLst>
            <a:ahLst/>
            <a:cxnLst>
              <a:cxn ang="0">
                <a:pos x="connsiteX0" y="connsiteY0"/>
              </a:cxn>
              <a:cxn ang="0">
                <a:pos x="connsiteX1" y="connsiteY1"/>
              </a:cxn>
              <a:cxn ang="0">
                <a:pos x="connsiteX2" y="connsiteY2"/>
              </a:cxn>
              <a:cxn ang="0">
                <a:pos x="connsiteX3" y="connsiteY3"/>
              </a:cxn>
            </a:cxnLst>
            <a:rect l="l" t="t" r="r" b="b"/>
            <a:pathLst>
              <a:path w="12192000" h="6727369">
                <a:moveTo>
                  <a:pt x="0" y="0"/>
                </a:moveTo>
                <a:lnTo>
                  <a:pt x="12192000" y="0"/>
                </a:lnTo>
                <a:lnTo>
                  <a:pt x="12192000" y="6727369"/>
                </a:lnTo>
                <a:lnTo>
                  <a:pt x="0" y="6727369"/>
                </a:lnTo>
                <a:close/>
              </a:path>
            </a:pathLst>
          </a:custGeom>
        </p:spPr>
      </p:pic>
    </p:spTree>
    <p:extLst>
      <p:ext uri="{BB962C8B-B14F-4D97-AF65-F5344CB8AC3E}">
        <p14:creationId xmlns:p14="http://schemas.microsoft.com/office/powerpoint/2010/main" val="1684935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9653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2023591" y="2149232"/>
            <a:ext cx="3849722" cy="2293494"/>
          </a:xfrm>
          <a:custGeom>
            <a:avLst/>
            <a:gdLst>
              <a:gd name="connsiteX0" fmla="*/ 0 w 3849722"/>
              <a:gd name="connsiteY0" fmla="*/ 0 h 2293494"/>
              <a:gd name="connsiteX1" fmla="*/ 3849722 w 3849722"/>
              <a:gd name="connsiteY1" fmla="*/ 0 h 2293494"/>
              <a:gd name="connsiteX2" fmla="*/ 3849722 w 3849722"/>
              <a:gd name="connsiteY2" fmla="*/ 2293494 h 2293494"/>
              <a:gd name="connsiteX3" fmla="*/ 0 w 3849722"/>
              <a:gd name="connsiteY3" fmla="*/ 2293494 h 2293494"/>
            </a:gdLst>
            <a:ahLst/>
            <a:cxnLst>
              <a:cxn ang="0">
                <a:pos x="connsiteX0" y="connsiteY0"/>
              </a:cxn>
              <a:cxn ang="0">
                <a:pos x="connsiteX1" y="connsiteY1"/>
              </a:cxn>
              <a:cxn ang="0">
                <a:pos x="connsiteX2" y="connsiteY2"/>
              </a:cxn>
              <a:cxn ang="0">
                <a:pos x="connsiteX3" y="connsiteY3"/>
              </a:cxn>
            </a:cxnLst>
            <a:rect l="l" t="t" r="r" b="b"/>
            <a:pathLst>
              <a:path w="3849722" h="2293494">
                <a:moveTo>
                  <a:pt x="0" y="0"/>
                </a:moveTo>
                <a:lnTo>
                  <a:pt x="3849722" y="0"/>
                </a:lnTo>
                <a:lnTo>
                  <a:pt x="3849722" y="2293494"/>
                </a:lnTo>
                <a:lnTo>
                  <a:pt x="0" y="229349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504284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28751" y="2138537"/>
            <a:ext cx="1716447" cy="1284660"/>
          </a:xfrm>
          <a:custGeom>
            <a:avLst/>
            <a:gdLst>
              <a:gd name="connsiteX0" fmla="*/ 0 w 1716447"/>
              <a:gd name="connsiteY0" fmla="*/ 0 h 1284660"/>
              <a:gd name="connsiteX1" fmla="*/ 1716447 w 1716447"/>
              <a:gd name="connsiteY1" fmla="*/ 0 h 1284660"/>
              <a:gd name="connsiteX2" fmla="*/ 1716447 w 1716447"/>
              <a:gd name="connsiteY2" fmla="*/ 1284660 h 1284660"/>
              <a:gd name="connsiteX3" fmla="*/ 0 w 1716447"/>
              <a:gd name="connsiteY3" fmla="*/ 1284660 h 1284660"/>
            </a:gdLst>
            <a:ahLst/>
            <a:cxnLst>
              <a:cxn ang="0">
                <a:pos x="connsiteX0" y="connsiteY0"/>
              </a:cxn>
              <a:cxn ang="0">
                <a:pos x="connsiteX1" y="connsiteY1"/>
              </a:cxn>
              <a:cxn ang="0">
                <a:pos x="connsiteX2" y="connsiteY2"/>
              </a:cxn>
              <a:cxn ang="0">
                <a:pos x="connsiteX3" y="connsiteY3"/>
              </a:cxn>
            </a:cxnLst>
            <a:rect l="l" t="t" r="r" b="b"/>
            <a:pathLst>
              <a:path w="1716447" h="1284660">
                <a:moveTo>
                  <a:pt x="0" y="0"/>
                </a:moveTo>
                <a:lnTo>
                  <a:pt x="1716447" y="0"/>
                </a:lnTo>
                <a:lnTo>
                  <a:pt x="1716447" y="1284660"/>
                </a:lnTo>
                <a:lnTo>
                  <a:pt x="0" y="1284660"/>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1428751" y="4072953"/>
            <a:ext cx="1716447" cy="1284660"/>
          </a:xfrm>
          <a:custGeom>
            <a:avLst/>
            <a:gdLst>
              <a:gd name="connsiteX0" fmla="*/ 0 w 1716447"/>
              <a:gd name="connsiteY0" fmla="*/ 0 h 1284660"/>
              <a:gd name="connsiteX1" fmla="*/ 1716447 w 1716447"/>
              <a:gd name="connsiteY1" fmla="*/ 0 h 1284660"/>
              <a:gd name="connsiteX2" fmla="*/ 1716447 w 1716447"/>
              <a:gd name="connsiteY2" fmla="*/ 1284660 h 1284660"/>
              <a:gd name="connsiteX3" fmla="*/ 0 w 1716447"/>
              <a:gd name="connsiteY3" fmla="*/ 1284660 h 1284660"/>
            </a:gdLst>
            <a:ahLst/>
            <a:cxnLst>
              <a:cxn ang="0">
                <a:pos x="connsiteX0" y="connsiteY0"/>
              </a:cxn>
              <a:cxn ang="0">
                <a:pos x="connsiteX1" y="connsiteY1"/>
              </a:cxn>
              <a:cxn ang="0">
                <a:pos x="connsiteX2" y="connsiteY2"/>
              </a:cxn>
              <a:cxn ang="0">
                <a:pos x="connsiteX3" y="connsiteY3"/>
              </a:cxn>
            </a:cxnLst>
            <a:rect l="l" t="t" r="r" b="b"/>
            <a:pathLst>
              <a:path w="1716447" h="1284660">
                <a:moveTo>
                  <a:pt x="0" y="0"/>
                </a:moveTo>
                <a:lnTo>
                  <a:pt x="1716447" y="0"/>
                </a:lnTo>
                <a:lnTo>
                  <a:pt x="1716447" y="1284660"/>
                </a:lnTo>
                <a:lnTo>
                  <a:pt x="0" y="1284660"/>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456004" y="2138537"/>
            <a:ext cx="1716447" cy="1284660"/>
          </a:xfrm>
          <a:custGeom>
            <a:avLst/>
            <a:gdLst>
              <a:gd name="connsiteX0" fmla="*/ 0 w 1716447"/>
              <a:gd name="connsiteY0" fmla="*/ 0 h 1284660"/>
              <a:gd name="connsiteX1" fmla="*/ 1716447 w 1716447"/>
              <a:gd name="connsiteY1" fmla="*/ 0 h 1284660"/>
              <a:gd name="connsiteX2" fmla="*/ 1716447 w 1716447"/>
              <a:gd name="connsiteY2" fmla="*/ 1284660 h 1284660"/>
              <a:gd name="connsiteX3" fmla="*/ 0 w 1716447"/>
              <a:gd name="connsiteY3" fmla="*/ 1284660 h 1284660"/>
            </a:gdLst>
            <a:ahLst/>
            <a:cxnLst>
              <a:cxn ang="0">
                <a:pos x="connsiteX0" y="connsiteY0"/>
              </a:cxn>
              <a:cxn ang="0">
                <a:pos x="connsiteX1" y="connsiteY1"/>
              </a:cxn>
              <a:cxn ang="0">
                <a:pos x="connsiteX2" y="connsiteY2"/>
              </a:cxn>
              <a:cxn ang="0">
                <a:pos x="connsiteX3" y="connsiteY3"/>
              </a:cxn>
            </a:cxnLst>
            <a:rect l="l" t="t" r="r" b="b"/>
            <a:pathLst>
              <a:path w="1716447" h="1284660">
                <a:moveTo>
                  <a:pt x="0" y="0"/>
                </a:moveTo>
                <a:lnTo>
                  <a:pt x="1716447" y="0"/>
                </a:lnTo>
                <a:lnTo>
                  <a:pt x="1716447" y="1284660"/>
                </a:lnTo>
                <a:lnTo>
                  <a:pt x="0" y="1284660"/>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456004" y="4072953"/>
            <a:ext cx="1716447" cy="1284660"/>
          </a:xfrm>
          <a:custGeom>
            <a:avLst/>
            <a:gdLst>
              <a:gd name="connsiteX0" fmla="*/ 0 w 1716447"/>
              <a:gd name="connsiteY0" fmla="*/ 0 h 1284660"/>
              <a:gd name="connsiteX1" fmla="*/ 1716447 w 1716447"/>
              <a:gd name="connsiteY1" fmla="*/ 0 h 1284660"/>
              <a:gd name="connsiteX2" fmla="*/ 1716447 w 1716447"/>
              <a:gd name="connsiteY2" fmla="*/ 1284660 h 1284660"/>
              <a:gd name="connsiteX3" fmla="*/ 0 w 1716447"/>
              <a:gd name="connsiteY3" fmla="*/ 1284660 h 1284660"/>
            </a:gdLst>
            <a:ahLst/>
            <a:cxnLst>
              <a:cxn ang="0">
                <a:pos x="connsiteX0" y="connsiteY0"/>
              </a:cxn>
              <a:cxn ang="0">
                <a:pos x="connsiteX1" y="connsiteY1"/>
              </a:cxn>
              <a:cxn ang="0">
                <a:pos x="connsiteX2" y="connsiteY2"/>
              </a:cxn>
              <a:cxn ang="0">
                <a:pos x="connsiteX3" y="connsiteY3"/>
              </a:cxn>
            </a:cxnLst>
            <a:rect l="l" t="t" r="r" b="b"/>
            <a:pathLst>
              <a:path w="1716447" h="1284660">
                <a:moveTo>
                  <a:pt x="0" y="0"/>
                </a:moveTo>
                <a:lnTo>
                  <a:pt x="1716447" y="0"/>
                </a:lnTo>
                <a:lnTo>
                  <a:pt x="1716447" y="1284660"/>
                </a:lnTo>
                <a:lnTo>
                  <a:pt x="0" y="128466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093182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511053" y="2393525"/>
            <a:ext cx="3852280" cy="2792002"/>
          </a:xfrm>
          <a:custGeom>
            <a:avLst/>
            <a:gdLst>
              <a:gd name="connsiteX0" fmla="*/ 0 w 3852280"/>
              <a:gd name="connsiteY0" fmla="*/ 0 h 2792002"/>
              <a:gd name="connsiteX1" fmla="*/ 3852280 w 3852280"/>
              <a:gd name="connsiteY1" fmla="*/ 0 h 2792002"/>
              <a:gd name="connsiteX2" fmla="*/ 3852280 w 3852280"/>
              <a:gd name="connsiteY2" fmla="*/ 2792002 h 2792002"/>
              <a:gd name="connsiteX3" fmla="*/ 0 w 3852280"/>
              <a:gd name="connsiteY3" fmla="*/ 2792002 h 2792002"/>
            </a:gdLst>
            <a:ahLst/>
            <a:cxnLst>
              <a:cxn ang="0">
                <a:pos x="connsiteX0" y="connsiteY0"/>
              </a:cxn>
              <a:cxn ang="0">
                <a:pos x="connsiteX1" y="connsiteY1"/>
              </a:cxn>
              <a:cxn ang="0">
                <a:pos x="connsiteX2" y="connsiteY2"/>
              </a:cxn>
              <a:cxn ang="0">
                <a:pos x="connsiteX3" y="connsiteY3"/>
              </a:cxn>
            </a:cxnLst>
            <a:rect l="l" t="t" r="r" b="b"/>
            <a:pathLst>
              <a:path w="3852280" h="2792002">
                <a:moveTo>
                  <a:pt x="0" y="0"/>
                </a:moveTo>
                <a:lnTo>
                  <a:pt x="3852280" y="0"/>
                </a:lnTo>
                <a:lnTo>
                  <a:pt x="3852280" y="2792002"/>
                </a:lnTo>
                <a:lnTo>
                  <a:pt x="0" y="2792002"/>
                </a:lnTo>
                <a:close/>
              </a:path>
            </a:pathLst>
          </a:custGeom>
          <a:ln w="28575">
            <a:solidFill>
              <a:schemeClr val="accent5"/>
            </a:solidFill>
          </a:ln>
        </p:spPr>
        <p:txBody>
          <a:bodyPr wrap="square">
            <a:noAutofit/>
          </a:bodyPr>
          <a:lstStyle/>
          <a:p>
            <a:endParaRPr lang="zh-CN" altLang="en-US" dirty="0"/>
          </a:p>
        </p:txBody>
      </p:sp>
      <p:sp>
        <p:nvSpPr>
          <p:cNvPr id="13" name="图片占位符 12"/>
          <p:cNvSpPr>
            <a:spLocks noGrp="1"/>
          </p:cNvSpPr>
          <p:nvPr>
            <p:ph type="pic" sz="quarter" idx="11"/>
          </p:nvPr>
        </p:nvSpPr>
        <p:spPr>
          <a:xfrm>
            <a:off x="5716499" y="4133861"/>
            <a:ext cx="1451041" cy="1051665"/>
          </a:xfrm>
          <a:custGeom>
            <a:avLst/>
            <a:gdLst>
              <a:gd name="connsiteX0" fmla="*/ 0 w 1451041"/>
              <a:gd name="connsiteY0" fmla="*/ 0 h 1051665"/>
              <a:gd name="connsiteX1" fmla="*/ 1451041 w 1451041"/>
              <a:gd name="connsiteY1" fmla="*/ 0 h 1051665"/>
              <a:gd name="connsiteX2" fmla="*/ 1451041 w 1451041"/>
              <a:gd name="connsiteY2" fmla="*/ 1051665 h 1051665"/>
              <a:gd name="connsiteX3" fmla="*/ 0 w 1451041"/>
              <a:gd name="connsiteY3" fmla="*/ 1051665 h 1051665"/>
            </a:gdLst>
            <a:ahLst/>
            <a:cxnLst>
              <a:cxn ang="0">
                <a:pos x="connsiteX0" y="connsiteY0"/>
              </a:cxn>
              <a:cxn ang="0">
                <a:pos x="connsiteX1" y="connsiteY1"/>
              </a:cxn>
              <a:cxn ang="0">
                <a:pos x="connsiteX2" y="connsiteY2"/>
              </a:cxn>
              <a:cxn ang="0">
                <a:pos x="connsiteX3" y="connsiteY3"/>
              </a:cxn>
            </a:cxnLst>
            <a:rect l="l" t="t" r="r" b="b"/>
            <a:pathLst>
              <a:path w="1451041" h="1051665">
                <a:moveTo>
                  <a:pt x="0" y="0"/>
                </a:moveTo>
                <a:lnTo>
                  <a:pt x="1451041" y="0"/>
                </a:lnTo>
                <a:lnTo>
                  <a:pt x="1451041" y="1051665"/>
                </a:lnTo>
                <a:lnTo>
                  <a:pt x="0" y="1051665"/>
                </a:lnTo>
                <a:close/>
              </a:path>
            </a:pathLst>
          </a:custGeom>
          <a:ln w="28575">
            <a:solidFill>
              <a:schemeClr val="accent5"/>
            </a:solidFill>
          </a:ln>
        </p:spPr>
        <p:txBody>
          <a:bodyPr wrap="square">
            <a:noAutofit/>
          </a:bodyPr>
          <a:lstStyle/>
          <a:p>
            <a:endParaRPr lang="zh-CN" altLang="en-US" dirty="0"/>
          </a:p>
        </p:txBody>
      </p:sp>
      <p:sp>
        <p:nvSpPr>
          <p:cNvPr id="14" name="图片占位符 13"/>
          <p:cNvSpPr>
            <a:spLocks noGrp="1"/>
          </p:cNvSpPr>
          <p:nvPr>
            <p:ph type="pic" sz="quarter" idx="12"/>
          </p:nvPr>
        </p:nvSpPr>
        <p:spPr>
          <a:xfrm>
            <a:off x="7520705" y="4133861"/>
            <a:ext cx="1451041" cy="1051665"/>
          </a:xfrm>
          <a:custGeom>
            <a:avLst/>
            <a:gdLst>
              <a:gd name="connsiteX0" fmla="*/ 0 w 1451041"/>
              <a:gd name="connsiteY0" fmla="*/ 0 h 1051665"/>
              <a:gd name="connsiteX1" fmla="*/ 1451041 w 1451041"/>
              <a:gd name="connsiteY1" fmla="*/ 0 h 1051665"/>
              <a:gd name="connsiteX2" fmla="*/ 1451041 w 1451041"/>
              <a:gd name="connsiteY2" fmla="*/ 1051665 h 1051665"/>
              <a:gd name="connsiteX3" fmla="*/ 0 w 1451041"/>
              <a:gd name="connsiteY3" fmla="*/ 1051665 h 1051665"/>
            </a:gdLst>
            <a:ahLst/>
            <a:cxnLst>
              <a:cxn ang="0">
                <a:pos x="connsiteX0" y="connsiteY0"/>
              </a:cxn>
              <a:cxn ang="0">
                <a:pos x="connsiteX1" y="connsiteY1"/>
              </a:cxn>
              <a:cxn ang="0">
                <a:pos x="connsiteX2" y="connsiteY2"/>
              </a:cxn>
              <a:cxn ang="0">
                <a:pos x="connsiteX3" y="connsiteY3"/>
              </a:cxn>
            </a:cxnLst>
            <a:rect l="l" t="t" r="r" b="b"/>
            <a:pathLst>
              <a:path w="1451041" h="1051665">
                <a:moveTo>
                  <a:pt x="0" y="0"/>
                </a:moveTo>
                <a:lnTo>
                  <a:pt x="1451041" y="0"/>
                </a:lnTo>
                <a:lnTo>
                  <a:pt x="1451041" y="1051665"/>
                </a:lnTo>
                <a:lnTo>
                  <a:pt x="0" y="1051665"/>
                </a:lnTo>
                <a:close/>
              </a:path>
            </a:pathLst>
          </a:custGeom>
          <a:ln w="28575">
            <a:solidFill>
              <a:schemeClr val="accent5"/>
            </a:solidFill>
          </a:ln>
        </p:spPr>
        <p:txBody>
          <a:bodyPr wrap="square">
            <a:noAutofit/>
          </a:bodyPr>
          <a:lstStyle/>
          <a:p>
            <a:endParaRPr lang="zh-CN" altLang="en-US" dirty="0"/>
          </a:p>
        </p:txBody>
      </p:sp>
      <p:sp>
        <p:nvSpPr>
          <p:cNvPr id="15" name="图片占位符 14"/>
          <p:cNvSpPr>
            <a:spLocks noGrp="1"/>
          </p:cNvSpPr>
          <p:nvPr>
            <p:ph type="pic" sz="quarter" idx="13"/>
          </p:nvPr>
        </p:nvSpPr>
        <p:spPr>
          <a:xfrm>
            <a:off x="9324910" y="4133861"/>
            <a:ext cx="1451041" cy="1051665"/>
          </a:xfrm>
          <a:custGeom>
            <a:avLst/>
            <a:gdLst>
              <a:gd name="connsiteX0" fmla="*/ 0 w 1451041"/>
              <a:gd name="connsiteY0" fmla="*/ 0 h 1051665"/>
              <a:gd name="connsiteX1" fmla="*/ 1451041 w 1451041"/>
              <a:gd name="connsiteY1" fmla="*/ 0 h 1051665"/>
              <a:gd name="connsiteX2" fmla="*/ 1451041 w 1451041"/>
              <a:gd name="connsiteY2" fmla="*/ 1051665 h 1051665"/>
              <a:gd name="connsiteX3" fmla="*/ 0 w 1451041"/>
              <a:gd name="connsiteY3" fmla="*/ 1051665 h 1051665"/>
            </a:gdLst>
            <a:ahLst/>
            <a:cxnLst>
              <a:cxn ang="0">
                <a:pos x="connsiteX0" y="connsiteY0"/>
              </a:cxn>
              <a:cxn ang="0">
                <a:pos x="connsiteX1" y="connsiteY1"/>
              </a:cxn>
              <a:cxn ang="0">
                <a:pos x="connsiteX2" y="connsiteY2"/>
              </a:cxn>
              <a:cxn ang="0">
                <a:pos x="connsiteX3" y="connsiteY3"/>
              </a:cxn>
            </a:cxnLst>
            <a:rect l="l" t="t" r="r" b="b"/>
            <a:pathLst>
              <a:path w="1451041" h="1051665">
                <a:moveTo>
                  <a:pt x="0" y="0"/>
                </a:moveTo>
                <a:lnTo>
                  <a:pt x="1451041" y="0"/>
                </a:lnTo>
                <a:lnTo>
                  <a:pt x="1451041" y="1051665"/>
                </a:lnTo>
                <a:lnTo>
                  <a:pt x="0" y="1051665"/>
                </a:lnTo>
                <a:close/>
              </a:path>
            </a:pathLst>
          </a:custGeom>
          <a:ln w="28575">
            <a:solidFill>
              <a:schemeClr val="accent5"/>
            </a:solidFill>
          </a:ln>
        </p:spPr>
        <p:txBody>
          <a:bodyPr wrap="square">
            <a:noAutofit/>
          </a:bodyPr>
          <a:lstStyle/>
          <a:p>
            <a:endParaRPr lang="zh-CN" altLang="en-US"/>
          </a:p>
        </p:txBody>
      </p:sp>
    </p:spTree>
    <p:extLst>
      <p:ext uri="{BB962C8B-B14F-4D97-AF65-F5344CB8AC3E}">
        <p14:creationId xmlns:p14="http://schemas.microsoft.com/office/powerpoint/2010/main" val="424134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1416050" y="2042341"/>
            <a:ext cx="2159000" cy="1986731"/>
          </a:xfrm>
          <a:custGeom>
            <a:avLst/>
            <a:gdLst>
              <a:gd name="connsiteX0" fmla="*/ 0 w 2159000"/>
              <a:gd name="connsiteY0" fmla="*/ 0 h 1986731"/>
              <a:gd name="connsiteX1" fmla="*/ 2159000 w 2159000"/>
              <a:gd name="connsiteY1" fmla="*/ 0 h 1986731"/>
              <a:gd name="connsiteX2" fmla="*/ 2159000 w 2159000"/>
              <a:gd name="connsiteY2" fmla="*/ 1986731 h 1986731"/>
              <a:gd name="connsiteX3" fmla="*/ 0 w 2159000"/>
              <a:gd name="connsiteY3" fmla="*/ 1986731 h 1986731"/>
            </a:gdLst>
            <a:ahLst/>
            <a:cxnLst>
              <a:cxn ang="0">
                <a:pos x="connsiteX0" y="connsiteY0"/>
              </a:cxn>
              <a:cxn ang="0">
                <a:pos x="connsiteX1" y="connsiteY1"/>
              </a:cxn>
              <a:cxn ang="0">
                <a:pos x="connsiteX2" y="connsiteY2"/>
              </a:cxn>
              <a:cxn ang="0">
                <a:pos x="connsiteX3" y="connsiteY3"/>
              </a:cxn>
            </a:cxnLst>
            <a:rect l="l" t="t" r="r" b="b"/>
            <a:pathLst>
              <a:path w="2159000" h="1986731">
                <a:moveTo>
                  <a:pt x="0" y="0"/>
                </a:moveTo>
                <a:lnTo>
                  <a:pt x="2159000" y="0"/>
                </a:lnTo>
                <a:lnTo>
                  <a:pt x="2159000" y="1986731"/>
                </a:lnTo>
                <a:lnTo>
                  <a:pt x="0" y="1986731"/>
                </a:lnTo>
                <a:close/>
              </a:path>
            </a:pathLst>
          </a:custGeom>
          <a:solidFill>
            <a:schemeClr val="accent5"/>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
        <p:nvSpPr>
          <p:cNvPr id="14" name="图片占位符 13"/>
          <p:cNvSpPr>
            <a:spLocks noGrp="1"/>
          </p:cNvSpPr>
          <p:nvPr>
            <p:ph type="pic" sz="quarter" idx="11"/>
          </p:nvPr>
        </p:nvSpPr>
        <p:spPr>
          <a:xfrm>
            <a:off x="3816350" y="2042341"/>
            <a:ext cx="2159000" cy="1986731"/>
          </a:xfrm>
          <a:custGeom>
            <a:avLst/>
            <a:gdLst>
              <a:gd name="connsiteX0" fmla="*/ 0 w 2159000"/>
              <a:gd name="connsiteY0" fmla="*/ 0 h 1986731"/>
              <a:gd name="connsiteX1" fmla="*/ 2159000 w 2159000"/>
              <a:gd name="connsiteY1" fmla="*/ 0 h 1986731"/>
              <a:gd name="connsiteX2" fmla="*/ 2159000 w 2159000"/>
              <a:gd name="connsiteY2" fmla="*/ 1986731 h 1986731"/>
              <a:gd name="connsiteX3" fmla="*/ 0 w 2159000"/>
              <a:gd name="connsiteY3" fmla="*/ 1986731 h 1986731"/>
            </a:gdLst>
            <a:ahLst/>
            <a:cxnLst>
              <a:cxn ang="0">
                <a:pos x="connsiteX0" y="connsiteY0"/>
              </a:cxn>
              <a:cxn ang="0">
                <a:pos x="connsiteX1" y="connsiteY1"/>
              </a:cxn>
              <a:cxn ang="0">
                <a:pos x="connsiteX2" y="connsiteY2"/>
              </a:cxn>
              <a:cxn ang="0">
                <a:pos x="connsiteX3" y="connsiteY3"/>
              </a:cxn>
            </a:cxnLst>
            <a:rect l="l" t="t" r="r" b="b"/>
            <a:pathLst>
              <a:path w="2159000" h="1986731">
                <a:moveTo>
                  <a:pt x="0" y="0"/>
                </a:moveTo>
                <a:lnTo>
                  <a:pt x="2159000" y="0"/>
                </a:lnTo>
                <a:lnTo>
                  <a:pt x="2159000" y="1986731"/>
                </a:lnTo>
                <a:lnTo>
                  <a:pt x="0" y="1986731"/>
                </a:lnTo>
                <a:close/>
              </a:path>
            </a:pathLst>
          </a:custGeom>
          <a:solidFill>
            <a:schemeClr val="accent5"/>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
        <p:nvSpPr>
          <p:cNvPr id="15" name="图片占位符 14"/>
          <p:cNvSpPr>
            <a:spLocks noGrp="1"/>
          </p:cNvSpPr>
          <p:nvPr>
            <p:ph type="pic" sz="quarter" idx="12"/>
          </p:nvPr>
        </p:nvSpPr>
        <p:spPr>
          <a:xfrm>
            <a:off x="6216650" y="2042341"/>
            <a:ext cx="2159000" cy="1986731"/>
          </a:xfrm>
          <a:custGeom>
            <a:avLst/>
            <a:gdLst>
              <a:gd name="connsiteX0" fmla="*/ 0 w 2159000"/>
              <a:gd name="connsiteY0" fmla="*/ 0 h 1986731"/>
              <a:gd name="connsiteX1" fmla="*/ 2159000 w 2159000"/>
              <a:gd name="connsiteY1" fmla="*/ 0 h 1986731"/>
              <a:gd name="connsiteX2" fmla="*/ 2159000 w 2159000"/>
              <a:gd name="connsiteY2" fmla="*/ 1986731 h 1986731"/>
              <a:gd name="connsiteX3" fmla="*/ 0 w 2159000"/>
              <a:gd name="connsiteY3" fmla="*/ 1986731 h 1986731"/>
            </a:gdLst>
            <a:ahLst/>
            <a:cxnLst>
              <a:cxn ang="0">
                <a:pos x="connsiteX0" y="connsiteY0"/>
              </a:cxn>
              <a:cxn ang="0">
                <a:pos x="connsiteX1" y="connsiteY1"/>
              </a:cxn>
              <a:cxn ang="0">
                <a:pos x="connsiteX2" y="connsiteY2"/>
              </a:cxn>
              <a:cxn ang="0">
                <a:pos x="connsiteX3" y="connsiteY3"/>
              </a:cxn>
            </a:cxnLst>
            <a:rect l="l" t="t" r="r" b="b"/>
            <a:pathLst>
              <a:path w="2159000" h="1986731">
                <a:moveTo>
                  <a:pt x="0" y="0"/>
                </a:moveTo>
                <a:lnTo>
                  <a:pt x="2159000" y="0"/>
                </a:lnTo>
                <a:lnTo>
                  <a:pt x="2159000" y="1986731"/>
                </a:lnTo>
                <a:lnTo>
                  <a:pt x="0" y="1986731"/>
                </a:lnTo>
                <a:close/>
              </a:path>
            </a:pathLst>
          </a:custGeom>
          <a:solidFill>
            <a:schemeClr val="accent5"/>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
        <p:nvSpPr>
          <p:cNvPr id="16" name="图片占位符 15"/>
          <p:cNvSpPr>
            <a:spLocks noGrp="1"/>
          </p:cNvSpPr>
          <p:nvPr>
            <p:ph type="pic" sz="quarter" idx="13"/>
          </p:nvPr>
        </p:nvSpPr>
        <p:spPr>
          <a:xfrm>
            <a:off x="8616950" y="2042341"/>
            <a:ext cx="2159000" cy="1986731"/>
          </a:xfrm>
          <a:custGeom>
            <a:avLst/>
            <a:gdLst>
              <a:gd name="connsiteX0" fmla="*/ 0 w 2159000"/>
              <a:gd name="connsiteY0" fmla="*/ 0 h 1986731"/>
              <a:gd name="connsiteX1" fmla="*/ 2159000 w 2159000"/>
              <a:gd name="connsiteY1" fmla="*/ 0 h 1986731"/>
              <a:gd name="connsiteX2" fmla="*/ 2159000 w 2159000"/>
              <a:gd name="connsiteY2" fmla="*/ 1986731 h 1986731"/>
              <a:gd name="connsiteX3" fmla="*/ 0 w 2159000"/>
              <a:gd name="connsiteY3" fmla="*/ 1986731 h 1986731"/>
            </a:gdLst>
            <a:ahLst/>
            <a:cxnLst>
              <a:cxn ang="0">
                <a:pos x="connsiteX0" y="connsiteY0"/>
              </a:cxn>
              <a:cxn ang="0">
                <a:pos x="connsiteX1" y="connsiteY1"/>
              </a:cxn>
              <a:cxn ang="0">
                <a:pos x="connsiteX2" y="connsiteY2"/>
              </a:cxn>
              <a:cxn ang="0">
                <a:pos x="connsiteX3" y="connsiteY3"/>
              </a:cxn>
            </a:cxnLst>
            <a:rect l="l" t="t" r="r" b="b"/>
            <a:pathLst>
              <a:path w="2159000" h="1986731">
                <a:moveTo>
                  <a:pt x="0" y="0"/>
                </a:moveTo>
                <a:lnTo>
                  <a:pt x="2159000" y="0"/>
                </a:lnTo>
                <a:lnTo>
                  <a:pt x="2159000" y="1986731"/>
                </a:lnTo>
                <a:lnTo>
                  <a:pt x="0" y="1986731"/>
                </a:lnTo>
                <a:close/>
              </a:path>
            </a:pathLst>
          </a:custGeom>
          <a:solidFill>
            <a:schemeClr val="accent5"/>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1404944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6836227" y="1603221"/>
            <a:ext cx="3939723" cy="4156384"/>
          </a:xfrm>
          <a:custGeom>
            <a:avLst/>
            <a:gdLst>
              <a:gd name="connsiteX0" fmla="*/ 0 w 3939723"/>
              <a:gd name="connsiteY0" fmla="*/ 0 h 4156384"/>
              <a:gd name="connsiteX1" fmla="*/ 3939723 w 3939723"/>
              <a:gd name="connsiteY1" fmla="*/ 0 h 4156384"/>
              <a:gd name="connsiteX2" fmla="*/ 3939723 w 3939723"/>
              <a:gd name="connsiteY2" fmla="*/ 4156384 h 4156384"/>
              <a:gd name="connsiteX3" fmla="*/ 0 w 3939723"/>
              <a:gd name="connsiteY3" fmla="*/ 4156384 h 4156384"/>
            </a:gdLst>
            <a:ahLst/>
            <a:cxnLst>
              <a:cxn ang="0">
                <a:pos x="connsiteX0" y="connsiteY0"/>
              </a:cxn>
              <a:cxn ang="0">
                <a:pos x="connsiteX1" y="connsiteY1"/>
              </a:cxn>
              <a:cxn ang="0">
                <a:pos x="connsiteX2" y="connsiteY2"/>
              </a:cxn>
              <a:cxn ang="0">
                <a:pos x="connsiteX3" y="connsiteY3"/>
              </a:cxn>
            </a:cxnLst>
            <a:rect l="l" t="t" r="r" b="b"/>
            <a:pathLst>
              <a:path w="3939723" h="4156384">
                <a:moveTo>
                  <a:pt x="0" y="0"/>
                </a:moveTo>
                <a:lnTo>
                  <a:pt x="3939723" y="0"/>
                </a:lnTo>
                <a:lnTo>
                  <a:pt x="3939723" y="4156384"/>
                </a:lnTo>
                <a:lnTo>
                  <a:pt x="0" y="4156384"/>
                </a:lnTo>
                <a:close/>
              </a:path>
            </a:pathLst>
          </a:custGeom>
          <a:solidFill>
            <a:schemeClr val="accent5"/>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725792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792944" y="2589477"/>
            <a:ext cx="3675660" cy="2308990"/>
          </a:xfrm>
          <a:custGeom>
            <a:avLst/>
            <a:gdLst>
              <a:gd name="connsiteX0" fmla="*/ 0 w 3675660"/>
              <a:gd name="connsiteY0" fmla="*/ 0 h 2308990"/>
              <a:gd name="connsiteX1" fmla="*/ 3675660 w 3675660"/>
              <a:gd name="connsiteY1" fmla="*/ 0 h 2308990"/>
              <a:gd name="connsiteX2" fmla="*/ 3675660 w 3675660"/>
              <a:gd name="connsiteY2" fmla="*/ 2308990 h 2308990"/>
              <a:gd name="connsiteX3" fmla="*/ 0 w 3675660"/>
              <a:gd name="connsiteY3" fmla="*/ 2308990 h 2308990"/>
            </a:gdLst>
            <a:ahLst/>
            <a:cxnLst>
              <a:cxn ang="0">
                <a:pos x="connsiteX0" y="connsiteY0"/>
              </a:cxn>
              <a:cxn ang="0">
                <a:pos x="connsiteX1" y="connsiteY1"/>
              </a:cxn>
              <a:cxn ang="0">
                <a:pos x="connsiteX2" y="connsiteY2"/>
              </a:cxn>
              <a:cxn ang="0">
                <a:pos x="connsiteX3" y="connsiteY3"/>
              </a:cxn>
            </a:cxnLst>
            <a:rect l="l" t="t" r="r" b="b"/>
            <a:pathLst>
              <a:path w="3675660" h="2308990">
                <a:moveTo>
                  <a:pt x="0" y="0"/>
                </a:moveTo>
                <a:lnTo>
                  <a:pt x="3675660" y="0"/>
                </a:lnTo>
                <a:lnTo>
                  <a:pt x="3675660" y="2308990"/>
                </a:lnTo>
                <a:lnTo>
                  <a:pt x="0" y="230899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53669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srcRect l="6149" t="7378" r="16913" b="7193"/>
          <a:stretch/>
        </p:blipFill>
        <p:spPr>
          <a:xfrm flipH="1" flipV="1">
            <a:off x="0" y="6350"/>
            <a:ext cx="12192000" cy="6857999"/>
          </a:xfrm>
          <a:custGeom>
            <a:avLst/>
            <a:gdLst>
              <a:gd name="connsiteX0" fmla="*/ 0 w 12192000"/>
              <a:gd name="connsiteY0" fmla="*/ 0 h 6727369"/>
              <a:gd name="connsiteX1" fmla="*/ 12192000 w 12192000"/>
              <a:gd name="connsiteY1" fmla="*/ 0 h 6727369"/>
              <a:gd name="connsiteX2" fmla="*/ 12192000 w 12192000"/>
              <a:gd name="connsiteY2" fmla="*/ 6727369 h 6727369"/>
              <a:gd name="connsiteX3" fmla="*/ 0 w 12192000"/>
              <a:gd name="connsiteY3" fmla="*/ 6727369 h 6727369"/>
            </a:gdLst>
            <a:ahLst/>
            <a:cxnLst>
              <a:cxn ang="0">
                <a:pos x="connsiteX0" y="connsiteY0"/>
              </a:cxn>
              <a:cxn ang="0">
                <a:pos x="connsiteX1" y="connsiteY1"/>
              </a:cxn>
              <a:cxn ang="0">
                <a:pos x="connsiteX2" y="connsiteY2"/>
              </a:cxn>
              <a:cxn ang="0">
                <a:pos x="connsiteX3" y="connsiteY3"/>
              </a:cxn>
            </a:cxnLst>
            <a:rect l="l" t="t" r="r" b="b"/>
            <a:pathLst>
              <a:path w="12192000" h="6727369">
                <a:moveTo>
                  <a:pt x="0" y="0"/>
                </a:moveTo>
                <a:lnTo>
                  <a:pt x="12192000" y="0"/>
                </a:lnTo>
                <a:lnTo>
                  <a:pt x="12192000" y="6727369"/>
                </a:lnTo>
                <a:lnTo>
                  <a:pt x="0" y="6727369"/>
                </a:lnTo>
                <a:close/>
              </a:path>
            </a:pathLst>
          </a:custGeom>
        </p:spPr>
      </p:pic>
    </p:spTree>
    <p:extLst>
      <p:ext uri="{BB962C8B-B14F-4D97-AF65-F5344CB8AC3E}">
        <p14:creationId xmlns:p14="http://schemas.microsoft.com/office/powerpoint/2010/main" val="37922008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2044294" y="1970954"/>
            <a:ext cx="1791436" cy="1791436"/>
          </a:xfrm>
          <a:custGeom>
            <a:avLst/>
            <a:gdLst>
              <a:gd name="connsiteX0" fmla="*/ 895718 w 1791436"/>
              <a:gd name="connsiteY0" fmla="*/ 0 h 1791436"/>
              <a:gd name="connsiteX1" fmla="*/ 1791436 w 1791436"/>
              <a:gd name="connsiteY1" fmla="*/ 895718 h 1791436"/>
              <a:gd name="connsiteX2" fmla="*/ 895718 w 1791436"/>
              <a:gd name="connsiteY2" fmla="*/ 1791436 h 1791436"/>
              <a:gd name="connsiteX3" fmla="*/ 0 w 1791436"/>
              <a:gd name="connsiteY3" fmla="*/ 895718 h 1791436"/>
              <a:gd name="connsiteX4" fmla="*/ 895718 w 1791436"/>
              <a:gd name="connsiteY4" fmla="*/ 0 h 1791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436" h="1791436">
                <a:moveTo>
                  <a:pt x="895718" y="0"/>
                </a:moveTo>
                <a:cubicBezTo>
                  <a:pt x="1390409" y="0"/>
                  <a:pt x="1791436" y="401027"/>
                  <a:pt x="1791436" y="895718"/>
                </a:cubicBezTo>
                <a:cubicBezTo>
                  <a:pt x="1791436" y="1390409"/>
                  <a:pt x="1390409" y="1791436"/>
                  <a:pt x="895718" y="1791436"/>
                </a:cubicBezTo>
                <a:cubicBezTo>
                  <a:pt x="401027" y="1791436"/>
                  <a:pt x="0" y="1390409"/>
                  <a:pt x="0" y="895718"/>
                </a:cubicBezTo>
                <a:cubicBezTo>
                  <a:pt x="0" y="401027"/>
                  <a:pt x="401027" y="0"/>
                  <a:pt x="895718" y="0"/>
                </a:cubicBezTo>
                <a:close/>
              </a:path>
            </a:pathLst>
          </a:custGeom>
          <a:solidFill>
            <a:schemeClr val="accent5"/>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
        <p:nvSpPr>
          <p:cNvPr id="12" name="图片占位符 11"/>
          <p:cNvSpPr>
            <a:spLocks noGrp="1"/>
          </p:cNvSpPr>
          <p:nvPr>
            <p:ph type="pic" sz="quarter" idx="11"/>
          </p:nvPr>
        </p:nvSpPr>
        <p:spPr>
          <a:xfrm>
            <a:off x="5200282" y="1970954"/>
            <a:ext cx="1791436" cy="1791436"/>
          </a:xfrm>
          <a:custGeom>
            <a:avLst/>
            <a:gdLst>
              <a:gd name="connsiteX0" fmla="*/ 895718 w 1791436"/>
              <a:gd name="connsiteY0" fmla="*/ 0 h 1791436"/>
              <a:gd name="connsiteX1" fmla="*/ 1791436 w 1791436"/>
              <a:gd name="connsiteY1" fmla="*/ 895718 h 1791436"/>
              <a:gd name="connsiteX2" fmla="*/ 895718 w 1791436"/>
              <a:gd name="connsiteY2" fmla="*/ 1791436 h 1791436"/>
              <a:gd name="connsiteX3" fmla="*/ 0 w 1791436"/>
              <a:gd name="connsiteY3" fmla="*/ 895718 h 1791436"/>
              <a:gd name="connsiteX4" fmla="*/ 895718 w 1791436"/>
              <a:gd name="connsiteY4" fmla="*/ 0 h 1791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436" h="1791436">
                <a:moveTo>
                  <a:pt x="895718" y="0"/>
                </a:moveTo>
                <a:cubicBezTo>
                  <a:pt x="1390409" y="0"/>
                  <a:pt x="1791436" y="401027"/>
                  <a:pt x="1791436" y="895718"/>
                </a:cubicBezTo>
                <a:cubicBezTo>
                  <a:pt x="1791436" y="1390409"/>
                  <a:pt x="1390409" y="1791436"/>
                  <a:pt x="895718" y="1791436"/>
                </a:cubicBezTo>
                <a:cubicBezTo>
                  <a:pt x="401027" y="1791436"/>
                  <a:pt x="0" y="1390409"/>
                  <a:pt x="0" y="895718"/>
                </a:cubicBezTo>
                <a:cubicBezTo>
                  <a:pt x="0" y="401027"/>
                  <a:pt x="401027" y="0"/>
                  <a:pt x="895718" y="0"/>
                </a:cubicBezTo>
                <a:close/>
              </a:path>
            </a:pathLst>
          </a:custGeom>
          <a:solidFill>
            <a:schemeClr val="accent5"/>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
        <p:nvSpPr>
          <p:cNvPr id="13" name="图片占位符 12"/>
          <p:cNvSpPr>
            <a:spLocks noGrp="1"/>
          </p:cNvSpPr>
          <p:nvPr>
            <p:ph type="pic" sz="quarter" idx="12"/>
          </p:nvPr>
        </p:nvSpPr>
        <p:spPr>
          <a:xfrm>
            <a:off x="8356270" y="1970954"/>
            <a:ext cx="1791436" cy="1791436"/>
          </a:xfrm>
          <a:custGeom>
            <a:avLst/>
            <a:gdLst>
              <a:gd name="connsiteX0" fmla="*/ 895718 w 1791436"/>
              <a:gd name="connsiteY0" fmla="*/ 0 h 1791436"/>
              <a:gd name="connsiteX1" fmla="*/ 1791436 w 1791436"/>
              <a:gd name="connsiteY1" fmla="*/ 895718 h 1791436"/>
              <a:gd name="connsiteX2" fmla="*/ 895718 w 1791436"/>
              <a:gd name="connsiteY2" fmla="*/ 1791436 h 1791436"/>
              <a:gd name="connsiteX3" fmla="*/ 0 w 1791436"/>
              <a:gd name="connsiteY3" fmla="*/ 895718 h 1791436"/>
              <a:gd name="connsiteX4" fmla="*/ 895718 w 1791436"/>
              <a:gd name="connsiteY4" fmla="*/ 0 h 1791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436" h="1791436">
                <a:moveTo>
                  <a:pt x="895718" y="0"/>
                </a:moveTo>
                <a:cubicBezTo>
                  <a:pt x="1390409" y="0"/>
                  <a:pt x="1791436" y="401027"/>
                  <a:pt x="1791436" y="895718"/>
                </a:cubicBezTo>
                <a:cubicBezTo>
                  <a:pt x="1791436" y="1390409"/>
                  <a:pt x="1390409" y="1791436"/>
                  <a:pt x="895718" y="1791436"/>
                </a:cubicBezTo>
                <a:cubicBezTo>
                  <a:pt x="401027" y="1791436"/>
                  <a:pt x="0" y="1390409"/>
                  <a:pt x="0" y="895718"/>
                </a:cubicBezTo>
                <a:cubicBezTo>
                  <a:pt x="0" y="401027"/>
                  <a:pt x="401027" y="0"/>
                  <a:pt x="895718" y="0"/>
                </a:cubicBezTo>
                <a:close/>
              </a:path>
            </a:pathLst>
          </a:custGeom>
          <a:solidFill>
            <a:schemeClr val="accent5"/>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138983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90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2023591" y="2149232"/>
            <a:ext cx="3849722" cy="2293494"/>
          </a:xfrm>
          <a:custGeom>
            <a:avLst/>
            <a:gdLst>
              <a:gd name="connsiteX0" fmla="*/ 0 w 3849722"/>
              <a:gd name="connsiteY0" fmla="*/ 0 h 2293494"/>
              <a:gd name="connsiteX1" fmla="*/ 3849722 w 3849722"/>
              <a:gd name="connsiteY1" fmla="*/ 0 h 2293494"/>
              <a:gd name="connsiteX2" fmla="*/ 3849722 w 3849722"/>
              <a:gd name="connsiteY2" fmla="*/ 2293494 h 2293494"/>
              <a:gd name="connsiteX3" fmla="*/ 0 w 3849722"/>
              <a:gd name="connsiteY3" fmla="*/ 2293494 h 2293494"/>
            </a:gdLst>
            <a:ahLst/>
            <a:cxnLst>
              <a:cxn ang="0">
                <a:pos x="connsiteX0" y="connsiteY0"/>
              </a:cxn>
              <a:cxn ang="0">
                <a:pos x="connsiteX1" y="connsiteY1"/>
              </a:cxn>
              <a:cxn ang="0">
                <a:pos x="connsiteX2" y="connsiteY2"/>
              </a:cxn>
              <a:cxn ang="0">
                <a:pos x="connsiteX3" y="connsiteY3"/>
              </a:cxn>
            </a:cxnLst>
            <a:rect l="l" t="t" r="r" b="b"/>
            <a:pathLst>
              <a:path w="3849722" h="2293494">
                <a:moveTo>
                  <a:pt x="0" y="0"/>
                </a:moveTo>
                <a:lnTo>
                  <a:pt x="3849722" y="0"/>
                </a:lnTo>
                <a:lnTo>
                  <a:pt x="3849722" y="2293494"/>
                </a:lnTo>
                <a:lnTo>
                  <a:pt x="0" y="229349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0211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28751" y="2138537"/>
            <a:ext cx="1716447" cy="1284660"/>
          </a:xfrm>
          <a:custGeom>
            <a:avLst/>
            <a:gdLst>
              <a:gd name="connsiteX0" fmla="*/ 0 w 1716447"/>
              <a:gd name="connsiteY0" fmla="*/ 0 h 1284660"/>
              <a:gd name="connsiteX1" fmla="*/ 1716447 w 1716447"/>
              <a:gd name="connsiteY1" fmla="*/ 0 h 1284660"/>
              <a:gd name="connsiteX2" fmla="*/ 1716447 w 1716447"/>
              <a:gd name="connsiteY2" fmla="*/ 1284660 h 1284660"/>
              <a:gd name="connsiteX3" fmla="*/ 0 w 1716447"/>
              <a:gd name="connsiteY3" fmla="*/ 1284660 h 1284660"/>
            </a:gdLst>
            <a:ahLst/>
            <a:cxnLst>
              <a:cxn ang="0">
                <a:pos x="connsiteX0" y="connsiteY0"/>
              </a:cxn>
              <a:cxn ang="0">
                <a:pos x="connsiteX1" y="connsiteY1"/>
              </a:cxn>
              <a:cxn ang="0">
                <a:pos x="connsiteX2" y="connsiteY2"/>
              </a:cxn>
              <a:cxn ang="0">
                <a:pos x="connsiteX3" y="connsiteY3"/>
              </a:cxn>
            </a:cxnLst>
            <a:rect l="l" t="t" r="r" b="b"/>
            <a:pathLst>
              <a:path w="1716447" h="1284660">
                <a:moveTo>
                  <a:pt x="0" y="0"/>
                </a:moveTo>
                <a:lnTo>
                  <a:pt x="1716447" y="0"/>
                </a:lnTo>
                <a:lnTo>
                  <a:pt x="1716447" y="1284660"/>
                </a:lnTo>
                <a:lnTo>
                  <a:pt x="0" y="1284660"/>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1428751" y="4072953"/>
            <a:ext cx="1716447" cy="1284660"/>
          </a:xfrm>
          <a:custGeom>
            <a:avLst/>
            <a:gdLst>
              <a:gd name="connsiteX0" fmla="*/ 0 w 1716447"/>
              <a:gd name="connsiteY0" fmla="*/ 0 h 1284660"/>
              <a:gd name="connsiteX1" fmla="*/ 1716447 w 1716447"/>
              <a:gd name="connsiteY1" fmla="*/ 0 h 1284660"/>
              <a:gd name="connsiteX2" fmla="*/ 1716447 w 1716447"/>
              <a:gd name="connsiteY2" fmla="*/ 1284660 h 1284660"/>
              <a:gd name="connsiteX3" fmla="*/ 0 w 1716447"/>
              <a:gd name="connsiteY3" fmla="*/ 1284660 h 1284660"/>
            </a:gdLst>
            <a:ahLst/>
            <a:cxnLst>
              <a:cxn ang="0">
                <a:pos x="connsiteX0" y="connsiteY0"/>
              </a:cxn>
              <a:cxn ang="0">
                <a:pos x="connsiteX1" y="connsiteY1"/>
              </a:cxn>
              <a:cxn ang="0">
                <a:pos x="connsiteX2" y="connsiteY2"/>
              </a:cxn>
              <a:cxn ang="0">
                <a:pos x="connsiteX3" y="connsiteY3"/>
              </a:cxn>
            </a:cxnLst>
            <a:rect l="l" t="t" r="r" b="b"/>
            <a:pathLst>
              <a:path w="1716447" h="1284660">
                <a:moveTo>
                  <a:pt x="0" y="0"/>
                </a:moveTo>
                <a:lnTo>
                  <a:pt x="1716447" y="0"/>
                </a:lnTo>
                <a:lnTo>
                  <a:pt x="1716447" y="1284660"/>
                </a:lnTo>
                <a:lnTo>
                  <a:pt x="0" y="1284660"/>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456004" y="2138537"/>
            <a:ext cx="1716447" cy="1284660"/>
          </a:xfrm>
          <a:custGeom>
            <a:avLst/>
            <a:gdLst>
              <a:gd name="connsiteX0" fmla="*/ 0 w 1716447"/>
              <a:gd name="connsiteY0" fmla="*/ 0 h 1284660"/>
              <a:gd name="connsiteX1" fmla="*/ 1716447 w 1716447"/>
              <a:gd name="connsiteY1" fmla="*/ 0 h 1284660"/>
              <a:gd name="connsiteX2" fmla="*/ 1716447 w 1716447"/>
              <a:gd name="connsiteY2" fmla="*/ 1284660 h 1284660"/>
              <a:gd name="connsiteX3" fmla="*/ 0 w 1716447"/>
              <a:gd name="connsiteY3" fmla="*/ 1284660 h 1284660"/>
            </a:gdLst>
            <a:ahLst/>
            <a:cxnLst>
              <a:cxn ang="0">
                <a:pos x="connsiteX0" y="connsiteY0"/>
              </a:cxn>
              <a:cxn ang="0">
                <a:pos x="connsiteX1" y="connsiteY1"/>
              </a:cxn>
              <a:cxn ang="0">
                <a:pos x="connsiteX2" y="connsiteY2"/>
              </a:cxn>
              <a:cxn ang="0">
                <a:pos x="connsiteX3" y="connsiteY3"/>
              </a:cxn>
            </a:cxnLst>
            <a:rect l="l" t="t" r="r" b="b"/>
            <a:pathLst>
              <a:path w="1716447" h="1284660">
                <a:moveTo>
                  <a:pt x="0" y="0"/>
                </a:moveTo>
                <a:lnTo>
                  <a:pt x="1716447" y="0"/>
                </a:lnTo>
                <a:lnTo>
                  <a:pt x="1716447" y="1284660"/>
                </a:lnTo>
                <a:lnTo>
                  <a:pt x="0" y="1284660"/>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456004" y="4072953"/>
            <a:ext cx="1716447" cy="1284660"/>
          </a:xfrm>
          <a:custGeom>
            <a:avLst/>
            <a:gdLst>
              <a:gd name="connsiteX0" fmla="*/ 0 w 1716447"/>
              <a:gd name="connsiteY0" fmla="*/ 0 h 1284660"/>
              <a:gd name="connsiteX1" fmla="*/ 1716447 w 1716447"/>
              <a:gd name="connsiteY1" fmla="*/ 0 h 1284660"/>
              <a:gd name="connsiteX2" fmla="*/ 1716447 w 1716447"/>
              <a:gd name="connsiteY2" fmla="*/ 1284660 h 1284660"/>
              <a:gd name="connsiteX3" fmla="*/ 0 w 1716447"/>
              <a:gd name="connsiteY3" fmla="*/ 1284660 h 1284660"/>
            </a:gdLst>
            <a:ahLst/>
            <a:cxnLst>
              <a:cxn ang="0">
                <a:pos x="connsiteX0" y="connsiteY0"/>
              </a:cxn>
              <a:cxn ang="0">
                <a:pos x="connsiteX1" y="connsiteY1"/>
              </a:cxn>
              <a:cxn ang="0">
                <a:pos x="connsiteX2" y="connsiteY2"/>
              </a:cxn>
              <a:cxn ang="0">
                <a:pos x="connsiteX3" y="connsiteY3"/>
              </a:cxn>
            </a:cxnLst>
            <a:rect l="l" t="t" r="r" b="b"/>
            <a:pathLst>
              <a:path w="1716447" h="1284660">
                <a:moveTo>
                  <a:pt x="0" y="0"/>
                </a:moveTo>
                <a:lnTo>
                  <a:pt x="1716447" y="0"/>
                </a:lnTo>
                <a:lnTo>
                  <a:pt x="1716447" y="1284660"/>
                </a:lnTo>
                <a:lnTo>
                  <a:pt x="0" y="128466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598974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511053" y="2393525"/>
            <a:ext cx="3852280" cy="2792002"/>
          </a:xfrm>
          <a:custGeom>
            <a:avLst/>
            <a:gdLst>
              <a:gd name="connsiteX0" fmla="*/ 0 w 3852280"/>
              <a:gd name="connsiteY0" fmla="*/ 0 h 2792002"/>
              <a:gd name="connsiteX1" fmla="*/ 3852280 w 3852280"/>
              <a:gd name="connsiteY1" fmla="*/ 0 h 2792002"/>
              <a:gd name="connsiteX2" fmla="*/ 3852280 w 3852280"/>
              <a:gd name="connsiteY2" fmla="*/ 2792002 h 2792002"/>
              <a:gd name="connsiteX3" fmla="*/ 0 w 3852280"/>
              <a:gd name="connsiteY3" fmla="*/ 2792002 h 2792002"/>
            </a:gdLst>
            <a:ahLst/>
            <a:cxnLst>
              <a:cxn ang="0">
                <a:pos x="connsiteX0" y="connsiteY0"/>
              </a:cxn>
              <a:cxn ang="0">
                <a:pos x="connsiteX1" y="connsiteY1"/>
              </a:cxn>
              <a:cxn ang="0">
                <a:pos x="connsiteX2" y="connsiteY2"/>
              </a:cxn>
              <a:cxn ang="0">
                <a:pos x="connsiteX3" y="connsiteY3"/>
              </a:cxn>
            </a:cxnLst>
            <a:rect l="l" t="t" r="r" b="b"/>
            <a:pathLst>
              <a:path w="3852280" h="2792002">
                <a:moveTo>
                  <a:pt x="0" y="0"/>
                </a:moveTo>
                <a:lnTo>
                  <a:pt x="3852280" y="0"/>
                </a:lnTo>
                <a:lnTo>
                  <a:pt x="3852280" y="2792002"/>
                </a:lnTo>
                <a:lnTo>
                  <a:pt x="0" y="2792002"/>
                </a:lnTo>
                <a:close/>
              </a:path>
            </a:pathLst>
          </a:custGeom>
          <a:ln w="28575">
            <a:solidFill>
              <a:schemeClr val="accent5"/>
            </a:solidFill>
          </a:ln>
        </p:spPr>
        <p:txBody>
          <a:bodyPr wrap="square">
            <a:noAutofit/>
          </a:bodyPr>
          <a:lstStyle/>
          <a:p>
            <a:endParaRPr lang="zh-CN" altLang="en-US" dirty="0"/>
          </a:p>
        </p:txBody>
      </p:sp>
      <p:sp>
        <p:nvSpPr>
          <p:cNvPr id="13" name="图片占位符 12"/>
          <p:cNvSpPr>
            <a:spLocks noGrp="1"/>
          </p:cNvSpPr>
          <p:nvPr>
            <p:ph type="pic" sz="quarter" idx="11"/>
          </p:nvPr>
        </p:nvSpPr>
        <p:spPr>
          <a:xfrm>
            <a:off x="5716499" y="4133861"/>
            <a:ext cx="1451041" cy="1051665"/>
          </a:xfrm>
          <a:custGeom>
            <a:avLst/>
            <a:gdLst>
              <a:gd name="connsiteX0" fmla="*/ 0 w 1451041"/>
              <a:gd name="connsiteY0" fmla="*/ 0 h 1051665"/>
              <a:gd name="connsiteX1" fmla="*/ 1451041 w 1451041"/>
              <a:gd name="connsiteY1" fmla="*/ 0 h 1051665"/>
              <a:gd name="connsiteX2" fmla="*/ 1451041 w 1451041"/>
              <a:gd name="connsiteY2" fmla="*/ 1051665 h 1051665"/>
              <a:gd name="connsiteX3" fmla="*/ 0 w 1451041"/>
              <a:gd name="connsiteY3" fmla="*/ 1051665 h 1051665"/>
            </a:gdLst>
            <a:ahLst/>
            <a:cxnLst>
              <a:cxn ang="0">
                <a:pos x="connsiteX0" y="connsiteY0"/>
              </a:cxn>
              <a:cxn ang="0">
                <a:pos x="connsiteX1" y="connsiteY1"/>
              </a:cxn>
              <a:cxn ang="0">
                <a:pos x="connsiteX2" y="connsiteY2"/>
              </a:cxn>
              <a:cxn ang="0">
                <a:pos x="connsiteX3" y="connsiteY3"/>
              </a:cxn>
            </a:cxnLst>
            <a:rect l="l" t="t" r="r" b="b"/>
            <a:pathLst>
              <a:path w="1451041" h="1051665">
                <a:moveTo>
                  <a:pt x="0" y="0"/>
                </a:moveTo>
                <a:lnTo>
                  <a:pt x="1451041" y="0"/>
                </a:lnTo>
                <a:lnTo>
                  <a:pt x="1451041" y="1051665"/>
                </a:lnTo>
                <a:lnTo>
                  <a:pt x="0" y="1051665"/>
                </a:lnTo>
                <a:close/>
              </a:path>
            </a:pathLst>
          </a:custGeom>
          <a:ln w="28575">
            <a:solidFill>
              <a:schemeClr val="accent5"/>
            </a:solidFill>
          </a:ln>
        </p:spPr>
        <p:txBody>
          <a:bodyPr wrap="square">
            <a:noAutofit/>
          </a:bodyPr>
          <a:lstStyle/>
          <a:p>
            <a:endParaRPr lang="zh-CN" altLang="en-US" dirty="0"/>
          </a:p>
        </p:txBody>
      </p:sp>
      <p:sp>
        <p:nvSpPr>
          <p:cNvPr id="14" name="图片占位符 13"/>
          <p:cNvSpPr>
            <a:spLocks noGrp="1"/>
          </p:cNvSpPr>
          <p:nvPr>
            <p:ph type="pic" sz="quarter" idx="12"/>
          </p:nvPr>
        </p:nvSpPr>
        <p:spPr>
          <a:xfrm>
            <a:off x="7520705" y="4133861"/>
            <a:ext cx="1451041" cy="1051665"/>
          </a:xfrm>
          <a:custGeom>
            <a:avLst/>
            <a:gdLst>
              <a:gd name="connsiteX0" fmla="*/ 0 w 1451041"/>
              <a:gd name="connsiteY0" fmla="*/ 0 h 1051665"/>
              <a:gd name="connsiteX1" fmla="*/ 1451041 w 1451041"/>
              <a:gd name="connsiteY1" fmla="*/ 0 h 1051665"/>
              <a:gd name="connsiteX2" fmla="*/ 1451041 w 1451041"/>
              <a:gd name="connsiteY2" fmla="*/ 1051665 h 1051665"/>
              <a:gd name="connsiteX3" fmla="*/ 0 w 1451041"/>
              <a:gd name="connsiteY3" fmla="*/ 1051665 h 1051665"/>
            </a:gdLst>
            <a:ahLst/>
            <a:cxnLst>
              <a:cxn ang="0">
                <a:pos x="connsiteX0" y="connsiteY0"/>
              </a:cxn>
              <a:cxn ang="0">
                <a:pos x="connsiteX1" y="connsiteY1"/>
              </a:cxn>
              <a:cxn ang="0">
                <a:pos x="connsiteX2" y="connsiteY2"/>
              </a:cxn>
              <a:cxn ang="0">
                <a:pos x="connsiteX3" y="connsiteY3"/>
              </a:cxn>
            </a:cxnLst>
            <a:rect l="l" t="t" r="r" b="b"/>
            <a:pathLst>
              <a:path w="1451041" h="1051665">
                <a:moveTo>
                  <a:pt x="0" y="0"/>
                </a:moveTo>
                <a:lnTo>
                  <a:pt x="1451041" y="0"/>
                </a:lnTo>
                <a:lnTo>
                  <a:pt x="1451041" y="1051665"/>
                </a:lnTo>
                <a:lnTo>
                  <a:pt x="0" y="1051665"/>
                </a:lnTo>
                <a:close/>
              </a:path>
            </a:pathLst>
          </a:custGeom>
          <a:ln w="28575">
            <a:solidFill>
              <a:schemeClr val="accent5"/>
            </a:solidFill>
          </a:ln>
        </p:spPr>
        <p:txBody>
          <a:bodyPr wrap="square">
            <a:noAutofit/>
          </a:bodyPr>
          <a:lstStyle/>
          <a:p>
            <a:endParaRPr lang="zh-CN" altLang="en-US" dirty="0"/>
          </a:p>
        </p:txBody>
      </p:sp>
      <p:sp>
        <p:nvSpPr>
          <p:cNvPr id="15" name="图片占位符 14"/>
          <p:cNvSpPr>
            <a:spLocks noGrp="1"/>
          </p:cNvSpPr>
          <p:nvPr>
            <p:ph type="pic" sz="quarter" idx="13"/>
          </p:nvPr>
        </p:nvSpPr>
        <p:spPr>
          <a:xfrm>
            <a:off x="9324910" y="4133861"/>
            <a:ext cx="1451041" cy="1051665"/>
          </a:xfrm>
          <a:custGeom>
            <a:avLst/>
            <a:gdLst>
              <a:gd name="connsiteX0" fmla="*/ 0 w 1451041"/>
              <a:gd name="connsiteY0" fmla="*/ 0 h 1051665"/>
              <a:gd name="connsiteX1" fmla="*/ 1451041 w 1451041"/>
              <a:gd name="connsiteY1" fmla="*/ 0 h 1051665"/>
              <a:gd name="connsiteX2" fmla="*/ 1451041 w 1451041"/>
              <a:gd name="connsiteY2" fmla="*/ 1051665 h 1051665"/>
              <a:gd name="connsiteX3" fmla="*/ 0 w 1451041"/>
              <a:gd name="connsiteY3" fmla="*/ 1051665 h 1051665"/>
            </a:gdLst>
            <a:ahLst/>
            <a:cxnLst>
              <a:cxn ang="0">
                <a:pos x="connsiteX0" y="connsiteY0"/>
              </a:cxn>
              <a:cxn ang="0">
                <a:pos x="connsiteX1" y="connsiteY1"/>
              </a:cxn>
              <a:cxn ang="0">
                <a:pos x="connsiteX2" y="connsiteY2"/>
              </a:cxn>
              <a:cxn ang="0">
                <a:pos x="connsiteX3" y="connsiteY3"/>
              </a:cxn>
            </a:cxnLst>
            <a:rect l="l" t="t" r="r" b="b"/>
            <a:pathLst>
              <a:path w="1451041" h="1051665">
                <a:moveTo>
                  <a:pt x="0" y="0"/>
                </a:moveTo>
                <a:lnTo>
                  <a:pt x="1451041" y="0"/>
                </a:lnTo>
                <a:lnTo>
                  <a:pt x="1451041" y="1051665"/>
                </a:lnTo>
                <a:lnTo>
                  <a:pt x="0" y="1051665"/>
                </a:lnTo>
                <a:close/>
              </a:path>
            </a:pathLst>
          </a:custGeom>
          <a:ln w="28575">
            <a:solidFill>
              <a:schemeClr val="accent5"/>
            </a:solidFill>
          </a:ln>
        </p:spPr>
        <p:txBody>
          <a:bodyPr wrap="square">
            <a:noAutofit/>
          </a:bodyPr>
          <a:lstStyle/>
          <a:p>
            <a:endParaRPr lang="zh-CN" altLang="en-US"/>
          </a:p>
        </p:txBody>
      </p:sp>
    </p:spTree>
    <p:extLst>
      <p:ext uri="{BB962C8B-B14F-4D97-AF65-F5344CB8AC3E}">
        <p14:creationId xmlns:p14="http://schemas.microsoft.com/office/powerpoint/2010/main" val="167070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1416050" y="2042341"/>
            <a:ext cx="2159000" cy="1986731"/>
          </a:xfrm>
          <a:custGeom>
            <a:avLst/>
            <a:gdLst>
              <a:gd name="connsiteX0" fmla="*/ 0 w 2159000"/>
              <a:gd name="connsiteY0" fmla="*/ 0 h 1986731"/>
              <a:gd name="connsiteX1" fmla="*/ 2159000 w 2159000"/>
              <a:gd name="connsiteY1" fmla="*/ 0 h 1986731"/>
              <a:gd name="connsiteX2" fmla="*/ 2159000 w 2159000"/>
              <a:gd name="connsiteY2" fmla="*/ 1986731 h 1986731"/>
              <a:gd name="connsiteX3" fmla="*/ 0 w 2159000"/>
              <a:gd name="connsiteY3" fmla="*/ 1986731 h 1986731"/>
            </a:gdLst>
            <a:ahLst/>
            <a:cxnLst>
              <a:cxn ang="0">
                <a:pos x="connsiteX0" y="connsiteY0"/>
              </a:cxn>
              <a:cxn ang="0">
                <a:pos x="connsiteX1" y="connsiteY1"/>
              </a:cxn>
              <a:cxn ang="0">
                <a:pos x="connsiteX2" y="connsiteY2"/>
              </a:cxn>
              <a:cxn ang="0">
                <a:pos x="connsiteX3" y="connsiteY3"/>
              </a:cxn>
            </a:cxnLst>
            <a:rect l="l" t="t" r="r" b="b"/>
            <a:pathLst>
              <a:path w="2159000" h="1986731">
                <a:moveTo>
                  <a:pt x="0" y="0"/>
                </a:moveTo>
                <a:lnTo>
                  <a:pt x="2159000" y="0"/>
                </a:lnTo>
                <a:lnTo>
                  <a:pt x="2159000" y="1986731"/>
                </a:lnTo>
                <a:lnTo>
                  <a:pt x="0" y="1986731"/>
                </a:lnTo>
                <a:close/>
              </a:path>
            </a:pathLst>
          </a:custGeom>
          <a:solidFill>
            <a:schemeClr val="accent5"/>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
        <p:nvSpPr>
          <p:cNvPr id="14" name="图片占位符 13"/>
          <p:cNvSpPr>
            <a:spLocks noGrp="1"/>
          </p:cNvSpPr>
          <p:nvPr>
            <p:ph type="pic" sz="quarter" idx="11"/>
          </p:nvPr>
        </p:nvSpPr>
        <p:spPr>
          <a:xfrm>
            <a:off x="3816350" y="2042341"/>
            <a:ext cx="2159000" cy="1986731"/>
          </a:xfrm>
          <a:custGeom>
            <a:avLst/>
            <a:gdLst>
              <a:gd name="connsiteX0" fmla="*/ 0 w 2159000"/>
              <a:gd name="connsiteY0" fmla="*/ 0 h 1986731"/>
              <a:gd name="connsiteX1" fmla="*/ 2159000 w 2159000"/>
              <a:gd name="connsiteY1" fmla="*/ 0 h 1986731"/>
              <a:gd name="connsiteX2" fmla="*/ 2159000 w 2159000"/>
              <a:gd name="connsiteY2" fmla="*/ 1986731 h 1986731"/>
              <a:gd name="connsiteX3" fmla="*/ 0 w 2159000"/>
              <a:gd name="connsiteY3" fmla="*/ 1986731 h 1986731"/>
            </a:gdLst>
            <a:ahLst/>
            <a:cxnLst>
              <a:cxn ang="0">
                <a:pos x="connsiteX0" y="connsiteY0"/>
              </a:cxn>
              <a:cxn ang="0">
                <a:pos x="connsiteX1" y="connsiteY1"/>
              </a:cxn>
              <a:cxn ang="0">
                <a:pos x="connsiteX2" y="connsiteY2"/>
              </a:cxn>
              <a:cxn ang="0">
                <a:pos x="connsiteX3" y="connsiteY3"/>
              </a:cxn>
            </a:cxnLst>
            <a:rect l="l" t="t" r="r" b="b"/>
            <a:pathLst>
              <a:path w="2159000" h="1986731">
                <a:moveTo>
                  <a:pt x="0" y="0"/>
                </a:moveTo>
                <a:lnTo>
                  <a:pt x="2159000" y="0"/>
                </a:lnTo>
                <a:lnTo>
                  <a:pt x="2159000" y="1986731"/>
                </a:lnTo>
                <a:lnTo>
                  <a:pt x="0" y="1986731"/>
                </a:lnTo>
                <a:close/>
              </a:path>
            </a:pathLst>
          </a:custGeom>
          <a:solidFill>
            <a:schemeClr val="accent5"/>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
        <p:nvSpPr>
          <p:cNvPr id="15" name="图片占位符 14"/>
          <p:cNvSpPr>
            <a:spLocks noGrp="1"/>
          </p:cNvSpPr>
          <p:nvPr>
            <p:ph type="pic" sz="quarter" idx="12"/>
          </p:nvPr>
        </p:nvSpPr>
        <p:spPr>
          <a:xfrm>
            <a:off x="6216650" y="2042341"/>
            <a:ext cx="2159000" cy="1986731"/>
          </a:xfrm>
          <a:custGeom>
            <a:avLst/>
            <a:gdLst>
              <a:gd name="connsiteX0" fmla="*/ 0 w 2159000"/>
              <a:gd name="connsiteY0" fmla="*/ 0 h 1986731"/>
              <a:gd name="connsiteX1" fmla="*/ 2159000 w 2159000"/>
              <a:gd name="connsiteY1" fmla="*/ 0 h 1986731"/>
              <a:gd name="connsiteX2" fmla="*/ 2159000 w 2159000"/>
              <a:gd name="connsiteY2" fmla="*/ 1986731 h 1986731"/>
              <a:gd name="connsiteX3" fmla="*/ 0 w 2159000"/>
              <a:gd name="connsiteY3" fmla="*/ 1986731 h 1986731"/>
            </a:gdLst>
            <a:ahLst/>
            <a:cxnLst>
              <a:cxn ang="0">
                <a:pos x="connsiteX0" y="connsiteY0"/>
              </a:cxn>
              <a:cxn ang="0">
                <a:pos x="connsiteX1" y="connsiteY1"/>
              </a:cxn>
              <a:cxn ang="0">
                <a:pos x="connsiteX2" y="connsiteY2"/>
              </a:cxn>
              <a:cxn ang="0">
                <a:pos x="connsiteX3" y="connsiteY3"/>
              </a:cxn>
            </a:cxnLst>
            <a:rect l="l" t="t" r="r" b="b"/>
            <a:pathLst>
              <a:path w="2159000" h="1986731">
                <a:moveTo>
                  <a:pt x="0" y="0"/>
                </a:moveTo>
                <a:lnTo>
                  <a:pt x="2159000" y="0"/>
                </a:lnTo>
                <a:lnTo>
                  <a:pt x="2159000" y="1986731"/>
                </a:lnTo>
                <a:lnTo>
                  <a:pt x="0" y="1986731"/>
                </a:lnTo>
                <a:close/>
              </a:path>
            </a:pathLst>
          </a:custGeom>
          <a:solidFill>
            <a:schemeClr val="accent5"/>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
        <p:nvSpPr>
          <p:cNvPr id="16" name="图片占位符 15"/>
          <p:cNvSpPr>
            <a:spLocks noGrp="1"/>
          </p:cNvSpPr>
          <p:nvPr>
            <p:ph type="pic" sz="quarter" idx="13"/>
          </p:nvPr>
        </p:nvSpPr>
        <p:spPr>
          <a:xfrm>
            <a:off x="8616950" y="2042341"/>
            <a:ext cx="2159000" cy="1986731"/>
          </a:xfrm>
          <a:custGeom>
            <a:avLst/>
            <a:gdLst>
              <a:gd name="connsiteX0" fmla="*/ 0 w 2159000"/>
              <a:gd name="connsiteY0" fmla="*/ 0 h 1986731"/>
              <a:gd name="connsiteX1" fmla="*/ 2159000 w 2159000"/>
              <a:gd name="connsiteY1" fmla="*/ 0 h 1986731"/>
              <a:gd name="connsiteX2" fmla="*/ 2159000 w 2159000"/>
              <a:gd name="connsiteY2" fmla="*/ 1986731 h 1986731"/>
              <a:gd name="connsiteX3" fmla="*/ 0 w 2159000"/>
              <a:gd name="connsiteY3" fmla="*/ 1986731 h 1986731"/>
            </a:gdLst>
            <a:ahLst/>
            <a:cxnLst>
              <a:cxn ang="0">
                <a:pos x="connsiteX0" y="connsiteY0"/>
              </a:cxn>
              <a:cxn ang="0">
                <a:pos x="connsiteX1" y="connsiteY1"/>
              </a:cxn>
              <a:cxn ang="0">
                <a:pos x="connsiteX2" y="connsiteY2"/>
              </a:cxn>
              <a:cxn ang="0">
                <a:pos x="connsiteX3" y="connsiteY3"/>
              </a:cxn>
            </a:cxnLst>
            <a:rect l="l" t="t" r="r" b="b"/>
            <a:pathLst>
              <a:path w="2159000" h="1986731">
                <a:moveTo>
                  <a:pt x="0" y="0"/>
                </a:moveTo>
                <a:lnTo>
                  <a:pt x="2159000" y="0"/>
                </a:lnTo>
                <a:lnTo>
                  <a:pt x="2159000" y="1986731"/>
                </a:lnTo>
                <a:lnTo>
                  <a:pt x="0" y="1986731"/>
                </a:lnTo>
                <a:close/>
              </a:path>
            </a:pathLst>
          </a:custGeom>
          <a:solidFill>
            <a:schemeClr val="accent5"/>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206656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6836227" y="1603221"/>
            <a:ext cx="3939723" cy="4156384"/>
          </a:xfrm>
          <a:custGeom>
            <a:avLst/>
            <a:gdLst>
              <a:gd name="connsiteX0" fmla="*/ 0 w 3939723"/>
              <a:gd name="connsiteY0" fmla="*/ 0 h 4156384"/>
              <a:gd name="connsiteX1" fmla="*/ 3939723 w 3939723"/>
              <a:gd name="connsiteY1" fmla="*/ 0 h 4156384"/>
              <a:gd name="connsiteX2" fmla="*/ 3939723 w 3939723"/>
              <a:gd name="connsiteY2" fmla="*/ 4156384 h 4156384"/>
              <a:gd name="connsiteX3" fmla="*/ 0 w 3939723"/>
              <a:gd name="connsiteY3" fmla="*/ 4156384 h 4156384"/>
            </a:gdLst>
            <a:ahLst/>
            <a:cxnLst>
              <a:cxn ang="0">
                <a:pos x="connsiteX0" y="connsiteY0"/>
              </a:cxn>
              <a:cxn ang="0">
                <a:pos x="connsiteX1" y="connsiteY1"/>
              </a:cxn>
              <a:cxn ang="0">
                <a:pos x="connsiteX2" y="connsiteY2"/>
              </a:cxn>
              <a:cxn ang="0">
                <a:pos x="connsiteX3" y="connsiteY3"/>
              </a:cxn>
            </a:cxnLst>
            <a:rect l="l" t="t" r="r" b="b"/>
            <a:pathLst>
              <a:path w="3939723" h="4156384">
                <a:moveTo>
                  <a:pt x="0" y="0"/>
                </a:moveTo>
                <a:lnTo>
                  <a:pt x="3939723" y="0"/>
                </a:lnTo>
                <a:lnTo>
                  <a:pt x="3939723" y="4156384"/>
                </a:lnTo>
                <a:lnTo>
                  <a:pt x="0" y="4156384"/>
                </a:lnTo>
                <a:close/>
              </a:path>
            </a:pathLst>
          </a:custGeom>
          <a:solidFill>
            <a:schemeClr val="accent5"/>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85095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792944" y="2589477"/>
            <a:ext cx="3675660" cy="2308990"/>
          </a:xfrm>
          <a:custGeom>
            <a:avLst/>
            <a:gdLst>
              <a:gd name="connsiteX0" fmla="*/ 0 w 3675660"/>
              <a:gd name="connsiteY0" fmla="*/ 0 h 2308990"/>
              <a:gd name="connsiteX1" fmla="*/ 3675660 w 3675660"/>
              <a:gd name="connsiteY1" fmla="*/ 0 h 2308990"/>
              <a:gd name="connsiteX2" fmla="*/ 3675660 w 3675660"/>
              <a:gd name="connsiteY2" fmla="*/ 2308990 h 2308990"/>
              <a:gd name="connsiteX3" fmla="*/ 0 w 3675660"/>
              <a:gd name="connsiteY3" fmla="*/ 2308990 h 2308990"/>
            </a:gdLst>
            <a:ahLst/>
            <a:cxnLst>
              <a:cxn ang="0">
                <a:pos x="connsiteX0" y="connsiteY0"/>
              </a:cxn>
              <a:cxn ang="0">
                <a:pos x="connsiteX1" y="connsiteY1"/>
              </a:cxn>
              <a:cxn ang="0">
                <a:pos x="connsiteX2" y="connsiteY2"/>
              </a:cxn>
              <a:cxn ang="0">
                <a:pos x="connsiteX3" y="connsiteY3"/>
              </a:cxn>
            </a:cxnLst>
            <a:rect l="l" t="t" r="r" b="b"/>
            <a:pathLst>
              <a:path w="3675660" h="2308990">
                <a:moveTo>
                  <a:pt x="0" y="0"/>
                </a:moveTo>
                <a:lnTo>
                  <a:pt x="3675660" y="0"/>
                </a:lnTo>
                <a:lnTo>
                  <a:pt x="3675660" y="2308990"/>
                </a:lnTo>
                <a:lnTo>
                  <a:pt x="0" y="230899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769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17585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62" r:id="rId4"/>
    <p:sldLayoutId id="2147483661" r:id="rId5"/>
    <p:sldLayoutId id="2147483660" r:id="rId6"/>
    <p:sldLayoutId id="2147483659" r:id="rId7"/>
    <p:sldLayoutId id="2147483658" r:id="rId8"/>
    <p:sldLayoutId id="2147483657" r:id="rId9"/>
    <p:sldLayoutId id="214748365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980541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hemeOverride" Target="../theme/themeOverride10.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hemeOverride" Target="../theme/themeOverride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hemeOverride" Target="../theme/themeOverride1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hemeOverride" Target="../theme/themeOverride14.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hemeOverride" Target="../theme/themeOverride15.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hemeOverride" Target="../theme/themeOverride1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themeOverride" Target="../theme/themeOverride17.xml"/><Relationship Id="rId5" Type="http://schemas.openxmlformats.org/officeDocument/2006/relationships/image" Target="../media/image13.jpe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hemeOverride" Target="../theme/themeOverride1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hemeOverride" Target="../theme/themeOverride19.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hemeOverride" Target="../theme/themeOverride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hemeOverride" Target="../theme/themeOverride4.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hemeOverride" Target="../theme/themeOverride5.xml"/><Relationship Id="rId5" Type="http://schemas.openxmlformats.org/officeDocument/2006/relationships/image" Target="../media/image5.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hemeOverride" Target="../theme/themeOverride6.xml"/><Relationship Id="rId5" Type="http://schemas.openxmlformats.org/officeDocument/2006/relationships/image" Target="../media/image6.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淘宝店chenying0907 5"/>
          <p:cNvSpPr txBox="1"/>
          <p:nvPr/>
        </p:nvSpPr>
        <p:spPr>
          <a:xfrm>
            <a:off x="820460" y="5358987"/>
            <a:ext cx="5570724" cy="769441"/>
          </a:xfrm>
          <a:prstGeom prst="rect">
            <a:avLst/>
          </a:prstGeom>
          <a:noFill/>
        </p:spPr>
        <p:txBody>
          <a:bodyPr wrap="square" rtlCol="0">
            <a:spAutoFit/>
            <a:scene3d>
              <a:camera prst="orthographicFront"/>
              <a:lightRig rig="threePt" dir="t"/>
            </a:scene3d>
            <a:sp3d contourW="12700"/>
          </a:bodyPr>
          <a:lstStyle/>
          <a:p>
            <a:r>
              <a:rPr lang="zh-CN" altLang="en-US" sz="4400" dirty="0">
                <a:solidFill>
                  <a:srgbClr val="444343"/>
                </a:solidFill>
                <a:latin typeface="Agency FB" panose="020B0503020202020204" pitchFamily="34" charset="0"/>
              </a:rPr>
              <a:t>升学指南系统</a:t>
            </a:r>
          </a:p>
        </p:txBody>
      </p:sp>
      <p:sp>
        <p:nvSpPr>
          <p:cNvPr id="11" name="淘宝店chenying0907 5"/>
          <p:cNvSpPr txBox="1"/>
          <p:nvPr/>
        </p:nvSpPr>
        <p:spPr>
          <a:xfrm>
            <a:off x="820460" y="4450181"/>
            <a:ext cx="5570724" cy="1015663"/>
          </a:xfrm>
          <a:prstGeom prst="rect">
            <a:avLst/>
          </a:prstGeom>
          <a:noFill/>
        </p:spPr>
        <p:txBody>
          <a:bodyPr wrap="square" rtlCol="0">
            <a:spAutoFit/>
            <a:scene3d>
              <a:camera prst="orthographicFront"/>
              <a:lightRig rig="threePt" dir="t"/>
            </a:scene3d>
            <a:sp3d contourW="12700"/>
          </a:bodyPr>
          <a:lstStyle/>
          <a:p>
            <a:r>
              <a:rPr lang="en-US" altLang="zh-CN" sz="6000" b="1" dirty="0">
                <a:solidFill>
                  <a:schemeClr val="accent5"/>
                </a:solidFill>
                <a:latin typeface="Agency FB" panose="020B0503020202020204" pitchFamily="34" charset="0"/>
              </a:rPr>
              <a:t>J2EE</a:t>
            </a:r>
            <a:endParaRPr lang="zh-CN" altLang="en-US" sz="6000" b="1" dirty="0">
              <a:solidFill>
                <a:schemeClr val="accent5"/>
              </a:solidFill>
              <a:latin typeface="Agency FB" panose="020B0503020202020204" pitchFamily="34" charset="0"/>
            </a:endParaRPr>
          </a:p>
        </p:txBody>
      </p:sp>
      <p:sp>
        <p:nvSpPr>
          <p:cNvPr id="12" name="淘宝店chenying0907 13"/>
          <p:cNvSpPr txBox="1"/>
          <p:nvPr/>
        </p:nvSpPr>
        <p:spPr>
          <a:xfrm>
            <a:off x="820460" y="6127692"/>
            <a:ext cx="5846495" cy="338554"/>
          </a:xfrm>
          <a:prstGeom prst="rect">
            <a:avLst/>
          </a:prstGeom>
          <a:noFill/>
        </p:spPr>
        <p:txBody>
          <a:bodyPr wrap="square" rtlCol="0">
            <a:spAutoFit/>
            <a:scene3d>
              <a:camera prst="orthographicFront"/>
              <a:lightRig rig="threePt" dir="t"/>
            </a:scene3d>
            <a:sp3d contourW="6350"/>
          </a:bodyPr>
          <a:lstStyle/>
          <a:p>
            <a:r>
              <a:rPr lang="zh-CN" altLang="en-US" sz="1600" b="1" dirty="0">
                <a:solidFill>
                  <a:schemeClr val="bg1">
                    <a:lumMod val="75000"/>
                  </a:schemeClr>
                </a:solidFill>
                <a:latin typeface="Agency FB" panose="020B0503020202020204" pitchFamily="34" charset="0"/>
                <a:ea typeface="+mj-ea"/>
              </a:rPr>
              <a:t>韩宇帆  </a:t>
            </a:r>
            <a:r>
              <a:rPr lang="en-US" altLang="zh-CN" sz="1600" b="1" dirty="0">
                <a:solidFill>
                  <a:schemeClr val="bg1">
                    <a:lumMod val="75000"/>
                  </a:schemeClr>
                </a:solidFill>
                <a:latin typeface="Agency FB" panose="020B0503020202020204" pitchFamily="34" charset="0"/>
                <a:ea typeface="+mj-ea"/>
              </a:rPr>
              <a:t>0204213</a:t>
            </a:r>
          </a:p>
        </p:txBody>
      </p:sp>
      <p:pic>
        <p:nvPicPr>
          <p:cNvPr id="5" name="图片 4">
            <a:extLst>
              <a:ext uri="{FF2B5EF4-FFF2-40B4-BE49-F238E27FC236}">
                <a16:creationId xmlns:a16="http://schemas.microsoft.com/office/drawing/2014/main" id="{71A1BD07-9A8E-3694-B68A-C755D393E8EC}"/>
              </a:ext>
            </a:extLst>
          </p:cNvPr>
          <p:cNvPicPr>
            <a:picLocks noChangeAspect="1"/>
          </p:cNvPicPr>
          <p:nvPr/>
        </p:nvPicPr>
        <p:blipFill rotWithShape="1">
          <a:blip r:embed="rId4"/>
          <a:srcRect t="8792" b="-2223"/>
          <a:stretch/>
        </p:blipFill>
        <p:spPr>
          <a:xfrm>
            <a:off x="535959" y="283105"/>
            <a:ext cx="7319163" cy="4273932"/>
          </a:xfrm>
          <a:prstGeom prst="rect">
            <a:avLst/>
          </a:prstGeom>
        </p:spPr>
      </p:pic>
    </p:spTree>
    <p:extLst>
      <p:ext uri="{BB962C8B-B14F-4D97-AF65-F5344CB8AC3E}">
        <p14:creationId xmlns:p14="http://schemas.microsoft.com/office/powerpoint/2010/main" val="391406201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900" decel="100000" fill="hold"/>
                                        <p:tgtEl>
                                          <p:spTgt spid="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randombar(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16049" y="2044893"/>
            <a:ext cx="4490538" cy="1468335"/>
            <a:chOff x="1416049" y="2044893"/>
            <a:chExt cx="4490538" cy="1468335"/>
          </a:xfrm>
        </p:grpSpPr>
        <p:sp>
          <p:nvSpPr>
            <p:cNvPr id="3" name="圆角淘宝店chenying0907 2"/>
            <p:cNvSpPr/>
            <p:nvPr/>
          </p:nvSpPr>
          <p:spPr>
            <a:xfrm>
              <a:off x="1743930" y="2044893"/>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 name="椭圆 3"/>
            <p:cNvSpPr/>
            <p:nvPr/>
          </p:nvSpPr>
          <p:spPr>
            <a:xfrm>
              <a:off x="1416049" y="2444052"/>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椭圆 10"/>
            <p:cNvSpPr/>
            <p:nvPr/>
          </p:nvSpPr>
          <p:spPr>
            <a:xfrm>
              <a:off x="1472062" y="2500065"/>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淘宝店chenying0907 11"/>
            <p:cNvSpPr txBox="1"/>
            <p:nvPr/>
          </p:nvSpPr>
          <p:spPr>
            <a:xfrm>
              <a:off x="1594051" y="2499522"/>
              <a:ext cx="31311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rPr>
                <a:t>1</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51" name="组合 50"/>
            <p:cNvGrpSpPr/>
            <p:nvPr/>
          </p:nvGrpSpPr>
          <p:grpSpPr>
            <a:xfrm>
              <a:off x="2241726" y="2283201"/>
              <a:ext cx="3401837" cy="973293"/>
              <a:chOff x="2167734" y="4856871"/>
              <a:chExt cx="3401837" cy="973293"/>
            </a:xfrm>
          </p:grpSpPr>
          <p:sp>
            <p:nvSpPr>
              <p:cNvPr id="52" name="淘宝店chenying0907 18"/>
              <p:cNvSpPr txBox="1"/>
              <p:nvPr/>
            </p:nvSpPr>
            <p:spPr>
              <a:xfrm>
                <a:off x="2167734" y="4856871"/>
                <a:ext cx="2562812"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1</a:t>
                </a:r>
                <a:r>
                  <a:rPr lang="en-US" altLang="zh-CN" b="1" dirty="0">
                    <a:solidFill>
                      <a:srgbClr val="444343"/>
                    </a:solidFill>
                    <a:latin typeface="Agency FB" panose="020B0503020202020204" pitchFamily="34" charset="0"/>
                    <a:ea typeface="微软雅黑"/>
                  </a:rPr>
                  <a:t>. </a:t>
                </a:r>
                <a:r>
                  <a:rPr lang="zh-CN" altLang="zh-CN" b="1" dirty="0">
                    <a:solidFill>
                      <a:srgbClr val="444343"/>
                    </a:solidFill>
                    <a:latin typeface="Agency FB" panose="020B0503020202020204" pitchFamily="34" charset="0"/>
                    <a:ea typeface="微软雅黑"/>
                  </a:rPr>
                  <a:t>验证码生成</a:t>
                </a:r>
                <a:endParaRPr lang="zh-CN" altLang="en-US" b="1" dirty="0">
                  <a:solidFill>
                    <a:srgbClr val="444343"/>
                  </a:solidFill>
                  <a:latin typeface="Agency FB" panose="020B0503020202020204" pitchFamily="34" charset="0"/>
                  <a:ea typeface="微软雅黑"/>
                </a:endParaRPr>
              </a:p>
            </p:txBody>
          </p:sp>
          <p:sp>
            <p:nvSpPr>
              <p:cNvPr id="53"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77462" y="5188001"/>
                <a:ext cx="3392109" cy="642163"/>
              </a:xfrm>
              <a:prstGeom prst="rect">
                <a:avLst/>
              </a:prstGeom>
            </p:spPr>
            <p:txBody>
              <a:bodyPr wrap="square">
                <a:spAutoFit/>
              </a:bodyPr>
              <a:lstStyle/>
              <a:p>
                <a:pPr marL="342900" lvl="0" indent="-342900" algn="just">
                  <a:lnSpc>
                    <a:spcPct val="125000"/>
                  </a:lnSpc>
                  <a:buFont typeface="+mj-lt"/>
                  <a:buAutoNum type="alphaUcPeriod"/>
                </a:pPr>
                <a:r>
                  <a:rPr lang="zh-CN" altLang="zh-CN" sz="1500" dirty="0">
                    <a:solidFill>
                      <a:srgbClr val="FFFFFF">
                        <a:lumMod val="65000"/>
                      </a:srgbClr>
                    </a:solidFill>
                    <a:latin typeface="Agency FB" panose="020B0503020202020204" pitchFamily="34" charset="0"/>
                    <a:cs typeface="Segoe UI" panose="020B0502040204020203" pitchFamily="34" charset="0"/>
                  </a:rPr>
                  <a:t>验证码图片生成</a:t>
                </a:r>
              </a:p>
              <a:p>
                <a:pPr marL="342900" lvl="0" indent="-342900" algn="just">
                  <a:lnSpc>
                    <a:spcPct val="125000"/>
                  </a:lnSpc>
                  <a:buFont typeface="+mj-lt"/>
                  <a:buAutoNum type="alphaUcPeriod"/>
                </a:pPr>
                <a:r>
                  <a:rPr lang="zh-CN" altLang="zh-CN" sz="1500" dirty="0">
                    <a:solidFill>
                      <a:srgbClr val="FFFFFF">
                        <a:lumMod val="65000"/>
                      </a:srgbClr>
                    </a:solidFill>
                    <a:latin typeface="Agency FB" panose="020B0503020202020204" pitchFamily="34" charset="0"/>
                    <a:cs typeface="Segoe UI" panose="020B0502040204020203" pitchFamily="34" charset="0"/>
                  </a:rPr>
                  <a:t>验证码更新</a:t>
                </a:r>
              </a:p>
            </p:txBody>
          </p:sp>
        </p:grpSp>
      </p:grpSp>
      <p:grpSp>
        <p:nvGrpSpPr>
          <p:cNvPr id="10" name="组合 9"/>
          <p:cNvGrpSpPr/>
          <p:nvPr/>
        </p:nvGrpSpPr>
        <p:grpSpPr>
          <a:xfrm>
            <a:off x="1416049" y="3948025"/>
            <a:ext cx="4490538" cy="1468335"/>
            <a:chOff x="1416049" y="3948025"/>
            <a:chExt cx="4490538" cy="1468335"/>
          </a:xfrm>
        </p:grpSpPr>
        <p:sp>
          <p:nvSpPr>
            <p:cNvPr id="37" name="圆角淘宝店chenying0907 36"/>
            <p:cNvSpPr/>
            <p:nvPr/>
          </p:nvSpPr>
          <p:spPr>
            <a:xfrm>
              <a:off x="1743930" y="3948025"/>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8" name="椭圆 37"/>
            <p:cNvSpPr/>
            <p:nvPr/>
          </p:nvSpPr>
          <p:spPr>
            <a:xfrm>
              <a:off x="1416049" y="4347184"/>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0" name="椭圆 39"/>
            <p:cNvSpPr/>
            <p:nvPr/>
          </p:nvSpPr>
          <p:spPr>
            <a:xfrm>
              <a:off x="1472062" y="4403198"/>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1" name="淘宝店chenying0907 40"/>
            <p:cNvSpPr txBox="1"/>
            <p:nvPr/>
          </p:nvSpPr>
          <p:spPr>
            <a:xfrm>
              <a:off x="1594051" y="4402655"/>
              <a:ext cx="31311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rPr>
                <a:t>3</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54" name="组合 53"/>
            <p:cNvGrpSpPr/>
            <p:nvPr/>
          </p:nvGrpSpPr>
          <p:grpSpPr>
            <a:xfrm>
              <a:off x="2241726" y="4193461"/>
              <a:ext cx="3596366" cy="973293"/>
              <a:chOff x="2167734" y="4856871"/>
              <a:chExt cx="3596366" cy="973293"/>
            </a:xfrm>
          </p:grpSpPr>
          <p:sp>
            <p:nvSpPr>
              <p:cNvPr id="55" name="淘宝店chenying0907 18"/>
              <p:cNvSpPr txBox="1"/>
              <p:nvPr/>
            </p:nvSpPr>
            <p:spPr>
              <a:xfrm>
                <a:off x="2167734" y="4856871"/>
                <a:ext cx="3596366"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3. </a:t>
                </a:r>
                <a:r>
                  <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用户评论</a:t>
                </a:r>
              </a:p>
            </p:txBody>
          </p:sp>
          <p:sp>
            <p:nvSpPr>
              <p:cNvPr id="56"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77462" y="5188001"/>
                <a:ext cx="3392109" cy="642163"/>
              </a:xfrm>
              <a:prstGeom prst="rect">
                <a:avLst/>
              </a:prstGeom>
            </p:spPr>
            <p:txBody>
              <a:bodyPr wrap="square">
                <a:spAutoFit/>
              </a:bodyPr>
              <a:lstStyle/>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评论展示</a:t>
                </a:r>
                <a:endParaRPr lang="en-US" altLang="zh-CN" sz="1500" dirty="0">
                  <a:solidFill>
                    <a:srgbClr val="FFFFFF">
                      <a:lumMod val="65000"/>
                    </a:srgbClr>
                  </a:solidFill>
                  <a:latin typeface="Agency FB" panose="020B0503020202020204" pitchFamily="34" charset="0"/>
                  <a:cs typeface="Segoe UI" panose="020B0502040204020203" pitchFamily="34" charset="0"/>
                </a:endParaRPr>
              </a:p>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用户识别</a:t>
                </a:r>
                <a:endParaRPr lang="zh-CN" altLang="zh-CN" sz="1500" dirty="0">
                  <a:solidFill>
                    <a:srgbClr val="FFFFFF">
                      <a:lumMod val="65000"/>
                    </a:srgbClr>
                  </a:solidFill>
                  <a:latin typeface="Agency FB" panose="020B0503020202020204" pitchFamily="34" charset="0"/>
                  <a:cs typeface="Segoe UI" panose="020B0502040204020203" pitchFamily="34" charset="0"/>
                </a:endParaRPr>
              </a:p>
            </p:txBody>
          </p:sp>
        </p:grpSp>
      </p:grpSp>
      <p:grpSp>
        <p:nvGrpSpPr>
          <p:cNvPr id="9" name="组合 8"/>
          <p:cNvGrpSpPr/>
          <p:nvPr/>
        </p:nvGrpSpPr>
        <p:grpSpPr>
          <a:xfrm>
            <a:off x="6285412" y="2044893"/>
            <a:ext cx="4625324" cy="1496423"/>
            <a:chOff x="6285412" y="2044893"/>
            <a:chExt cx="4625324" cy="1496423"/>
          </a:xfrm>
        </p:grpSpPr>
        <p:sp>
          <p:nvSpPr>
            <p:cNvPr id="30" name="圆角淘宝店chenying0907 29"/>
            <p:cNvSpPr/>
            <p:nvPr/>
          </p:nvSpPr>
          <p:spPr>
            <a:xfrm>
              <a:off x="6613293" y="2044893"/>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1" name="椭圆 30"/>
            <p:cNvSpPr/>
            <p:nvPr/>
          </p:nvSpPr>
          <p:spPr>
            <a:xfrm>
              <a:off x="6285412" y="2444052"/>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3" name="椭圆 32"/>
            <p:cNvSpPr/>
            <p:nvPr/>
          </p:nvSpPr>
          <p:spPr>
            <a:xfrm>
              <a:off x="6341425" y="2500065"/>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4" name="淘宝店chenying0907 33"/>
            <p:cNvSpPr txBox="1"/>
            <p:nvPr/>
          </p:nvSpPr>
          <p:spPr>
            <a:xfrm>
              <a:off x="6443377" y="2499522"/>
              <a:ext cx="31311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rPr>
                <a:t>2</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57" name="组合 56"/>
            <p:cNvGrpSpPr/>
            <p:nvPr/>
          </p:nvGrpSpPr>
          <p:grpSpPr>
            <a:xfrm>
              <a:off x="7142739" y="2283201"/>
              <a:ext cx="3767997" cy="1258115"/>
              <a:chOff x="2167733" y="4856871"/>
              <a:chExt cx="3767997" cy="1258115"/>
            </a:xfrm>
          </p:grpSpPr>
          <p:sp>
            <p:nvSpPr>
              <p:cNvPr id="58" name="淘宝店chenying0907 18"/>
              <p:cNvSpPr txBox="1"/>
              <p:nvPr/>
            </p:nvSpPr>
            <p:spPr>
              <a:xfrm>
                <a:off x="2167733" y="4856871"/>
                <a:ext cx="3767997"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2. </a:t>
                </a:r>
                <a:r>
                  <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用户登录、注册、退出、注销</a:t>
                </a:r>
              </a:p>
            </p:txBody>
          </p:sp>
          <p:sp>
            <p:nvSpPr>
              <p:cNvPr id="59"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77462" y="5188001"/>
                <a:ext cx="3392109" cy="926985"/>
              </a:xfrm>
              <a:prstGeom prst="rect">
                <a:avLst/>
              </a:prstGeom>
            </p:spPr>
            <p:txBody>
              <a:bodyPr wrap="square">
                <a:spAutoFit/>
              </a:bodyPr>
              <a:lstStyle/>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数据校验</a:t>
                </a:r>
                <a:endParaRPr lang="en-US" altLang="zh-CN" sz="1500" dirty="0">
                  <a:solidFill>
                    <a:srgbClr val="FFFFFF">
                      <a:lumMod val="65000"/>
                    </a:srgbClr>
                  </a:solidFill>
                  <a:latin typeface="Agency FB" panose="020B0503020202020204" pitchFamily="34" charset="0"/>
                  <a:cs typeface="Segoe UI" panose="020B0502040204020203" pitchFamily="34" charset="0"/>
                </a:endParaRPr>
              </a:p>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信息提示</a:t>
                </a:r>
                <a:endParaRPr lang="en-US" altLang="zh-CN" sz="1500" dirty="0">
                  <a:solidFill>
                    <a:srgbClr val="FFFFFF">
                      <a:lumMod val="65000"/>
                    </a:srgbClr>
                  </a:solidFill>
                  <a:latin typeface="Agency FB" panose="020B0503020202020204" pitchFamily="34" charset="0"/>
                  <a:cs typeface="Segoe UI" panose="020B0502040204020203" pitchFamily="34" charset="0"/>
                </a:endParaRPr>
              </a:p>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记住密码</a:t>
                </a:r>
                <a:endParaRPr lang="zh-CN" altLang="zh-CN" sz="1500" dirty="0">
                  <a:solidFill>
                    <a:srgbClr val="FFFFFF">
                      <a:lumMod val="65000"/>
                    </a:srgbClr>
                  </a:solidFill>
                  <a:latin typeface="Agency FB" panose="020B0503020202020204" pitchFamily="34" charset="0"/>
                  <a:cs typeface="Segoe UI" panose="020B0502040204020203" pitchFamily="34" charset="0"/>
                </a:endParaRPr>
              </a:p>
            </p:txBody>
          </p:sp>
        </p:grpSp>
      </p:grpSp>
      <p:grpSp>
        <p:nvGrpSpPr>
          <p:cNvPr id="15" name="组合 14"/>
          <p:cNvGrpSpPr/>
          <p:nvPr/>
        </p:nvGrpSpPr>
        <p:grpSpPr>
          <a:xfrm>
            <a:off x="6285412" y="3948025"/>
            <a:ext cx="4490538" cy="1507270"/>
            <a:chOff x="6285412" y="3948025"/>
            <a:chExt cx="4490538" cy="1507270"/>
          </a:xfrm>
        </p:grpSpPr>
        <p:sp>
          <p:nvSpPr>
            <p:cNvPr id="44" name="圆角淘宝店chenying0907 43"/>
            <p:cNvSpPr/>
            <p:nvPr/>
          </p:nvSpPr>
          <p:spPr>
            <a:xfrm>
              <a:off x="6613293" y="3948025"/>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5" name="椭圆 44"/>
            <p:cNvSpPr/>
            <p:nvPr/>
          </p:nvSpPr>
          <p:spPr>
            <a:xfrm>
              <a:off x="6285412" y="4347184"/>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7" name="椭圆 46"/>
            <p:cNvSpPr/>
            <p:nvPr/>
          </p:nvSpPr>
          <p:spPr>
            <a:xfrm>
              <a:off x="6341425" y="4403198"/>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8" name="淘宝店chenying0907 47"/>
            <p:cNvSpPr txBox="1"/>
            <p:nvPr/>
          </p:nvSpPr>
          <p:spPr>
            <a:xfrm>
              <a:off x="6443377" y="4402655"/>
              <a:ext cx="31311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rPr>
                <a:t>4</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60" name="组合 59"/>
            <p:cNvGrpSpPr/>
            <p:nvPr/>
          </p:nvGrpSpPr>
          <p:grpSpPr>
            <a:xfrm>
              <a:off x="7142740" y="4193461"/>
              <a:ext cx="3401837" cy="1261834"/>
              <a:chOff x="2167734" y="4856871"/>
              <a:chExt cx="3401837" cy="1261834"/>
            </a:xfrm>
          </p:grpSpPr>
          <p:sp>
            <p:nvSpPr>
              <p:cNvPr id="61" name="淘宝店chenying0907 18"/>
              <p:cNvSpPr txBox="1"/>
              <p:nvPr/>
            </p:nvSpPr>
            <p:spPr>
              <a:xfrm>
                <a:off x="2167734" y="4856871"/>
                <a:ext cx="1762998"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4. </a:t>
                </a:r>
                <a:r>
                  <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编辑信息</a:t>
                </a:r>
              </a:p>
            </p:txBody>
          </p:sp>
          <p:sp>
            <p:nvSpPr>
              <p:cNvPr id="62"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77462" y="5188001"/>
                <a:ext cx="3392109" cy="930704"/>
              </a:xfrm>
              <a:prstGeom prst="rect">
                <a:avLst/>
              </a:prstGeom>
            </p:spPr>
            <p:txBody>
              <a:bodyPr wrap="square">
                <a:spAutoFit/>
              </a:bodyPr>
              <a:lstStyle/>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修改密码</a:t>
                </a:r>
                <a:endParaRPr lang="en-US" altLang="zh-CN" sz="1500" dirty="0">
                  <a:solidFill>
                    <a:srgbClr val="FFFFFF">
                      <a:lumMod val="65000"/>
                    </a:srgbClr>
                  </a:solidFill>
                  <a:latin typeface="Agency FB" panose="020B0503020202020204" pitchFamily="34" charset="0"/>
                  <a:cs typeface="Segoe UI" panose="020B0502040204020203" pitchFamily="34" charset="0"/>
                </a:endParaRPr>
              </a:p>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编辑个人信息</a:t>
                </a:r>
                <a:endParaRPr lang="en-US" altLang="zh-CN" sz="1500" dirty="0">
                  <a:solidFill>
                    <a:srgbClr val="FFFFFF">
                      <a:lumMod val="65000"/>
                    </a:srgbClr>
                  </a:solidFill>
                  <a:latin typeface="Agency FB" panose="020B0503020202020204" pitchFamily="34" charset="0"/>
                  <a:cs typeface="Segoe UI" panose="020B0502040204020203" pitchFamily="34" charset="0"/>
                </a:endParaRPr>
              </a:p>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数据校验</a:t>
                </a:r>
                <a:endParaRPr lang="zh-CN" altLang="zh-CN" sz="1500" dirty="0">
                  <a:solidFill>
                    <a:srgbClr val="FFFFFF">
                      <a:lumMod val="65000"/>
                    </a:srgbClr>
                  </a:solidFill>
                  <a:latin typeface="Agency FB" panose="020B0503020202020204" pitchFamily="34" charset="0"/>
                  <a:cs typeface="Segoe UI" panose="020B0502040204020203" pitchFamily="34" charset="0"/>
                </a:endParaRPr>
              </a:p>
            </p:txBody>
          </p:sp>
        </p:grpSp>
      </p:grpSp>
      <p:sp>
        <p:nvSpPr>
          <p:cNvPr id="63"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2421849" y="345456"/>
            <a:ext cx="7348301"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rPr>
              <a:t>主要功能描述</a:t>
            </a:r>
          </a:p>
        </p:txBody>
      </p:sp>
      <p:cxnSp>
        <p:nvCxnSpPr>
          <p:cNvPr id="64" name="直接连接符 63"/>
          <p:cNvCxnSpPr>
            <a:cxnSpLocks/>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410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par>
                                <p:cTn id="9" presetID="12" presetClass="entr" presetSubtype="8"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ppt_x</p:attrName>
                                        </p:attrNameLst>
                                      </p:cBhvr>
                                      <p:tavLst>
                                        <p:tav tm="0">
                                          <p:val>
                                            <p:strVal val="#ppt_x-#ppt_w*1.125000"/>
                                          </p:val>
                                        </p:tav>
                                        <p:tav tm="100000">
                                          <p:val>
                                            <p:strVal val="#ppt_x"/>
                                          </p:val>
                                        </p:tav>
                                      </p:tavLst>
                                    </p:anim>
                                    <p:animEffect transition="in" filter="wipe(right)">
                                      <p:cBhvr>
                                        <p:cTn id="12" dur="500"/>
                                        <p:tgtEl>
                                          <p:spTgt spid="9"/>
                                        </p:tgtEl>
                                      </p:cBhvr>
                                    </p:animEffect>
                                  </p:childTnLst>
                                </p:cTn>
                              </p:par>
                              <p:par>
                                <p:cTn id="13" presetID="12" presetClass="entr" presetSubtype="8" fill="hold"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p:tgtEl>
                                          <p:spTgt spid="10"/>
                                        </p:tgtEl>
                                        <p:attrNameLst>
                                          <p:attrName>ppt_x</p:attrName>
                                        </p:attrNameLst>
                                      </p:cBhvr>
                                      <p:tavLst>
                                        <p:tav tm="0">
                                          <p:val>
                                            <p:strVal val="#ppt_x-#ppt_w*1.125000"/>
                                          </p:val>
                                        </p:tav>
                                        <p:tav tm="100000">
                                          <p:val>
                                            <p:strVal val="#ppt_x"/>
                                          </p:val>
                                        </p:tav>
                                      </p:tavLst>
                                    </p:anim>
                                    <p:animEffect transition="in" filter="wipe(right)">
                                      <p:cBhvr>
                                        <p:cTn id="16" dur="500"/>
                                        <p:tgtEl>
                                          <p:spTgt spid="10"/>
                                        </p:tgtEl>
                                      </p:cBhvr>
                                    </p:animEffect>
                                  </p:childTnLst>
                                </p:cTn>
                              </p:par>
                              <p:par>
                                <p:cTn id="17" presetID="12" presetClass="entr" presetSubtype="8" fill="hold" nodeType="withEffect">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p:tgtEl>
                                          <p:spTgt spid="15"/>
                                        </p:tgtEl>
                                        <p:attrNameLst>
                                          <p:attrName>ppt_x</p:attrName>
                                        </p:attrNameLst>
                                      </p:cBhvr>
                                      <p:tavLst>
                                        <p:tav tm="0">
                                          <p:val>
                                            <p:strVal val="#ppt_x-#ppt_w*1.125000"/>
                                          </p:val>
                                        </p:tav>
                                        <p:tav tm="100000">
                                          <p:val>
                                            <p:strVal val="#ppt_x"/>
                                          </p:val>
                                        </p:tav>
                                      </p:tavLst>
                                    </p:anim>
                                    <p:animEffect transition="in" filter="wipe(right)">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16049" y="2044893"/>
            <a:ext cx="4490538" cy="1468335"/>
            <a:chOff x="1416049" y="2044893"/>
            <a:chExt cx="4490538" cy="1468335"/>
          </a:xfrm>
        </p:grpSpPr>
        <p:sp>
          <p:nvSpPr>
            <p:cNvPr id="3" name="圆角淘宝店chenying0907 2"/>
            <p:cNvSpPr/>
            <p:nvPr/>
          </p:nvSpPr>
          <p:spPr>
            <a:xfrm>
              <a:off x="1743930" y="2044893"/>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 name="椭圆 3"/>
            <p:cNvSpPr/>
            <p:nvPr/>
          </p:nvSpPr>
          <p:spPr>
            <a:xfrm>
              <a:off x="1416049" y="2444052"/>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椭圆 10"/>
            <p:cNvSpPr/>
            <p:nvPr/>
          </p:nvSpPr>
          <p:spPr>
            <a:xfrm>
              <a:off x="1472062" y="2500065"/>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淘宝店chenying0907 11"/>
            <p:cNvSpPr txBox="1"/>
            <p:nvPr/>
          </p:nvSpPr>
          <p:spPr>
            <a:xfrm>
              <a:off x="1594051" y="2499522"/>
              <a:ext cx="31311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FF"/>
                  </a:solidFill>
                  <a:latin typeface="Agency FB" panose="020B0503020202020204" pitchFamily="34" charset="0"/>
                  <a:ea typeface="微软雅黑"/>
                </a:rPr>
                <a:t>5</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51" name="组合 50"/>
            <p:cNvGrpSpPr/>
            <p:nvPr/>
          </p:nvGrpSpPr>
          <p:grpSpPr>
            <a:xfrm>
              <a:off x="2241726" y="2283201"/>
              <a:ext cx="3401837" cy="973293"/>
              <a:chOff x="2167734" y="4856871"/>
              <a:chExt cx="3401837" cy="973293"/>
            </a:xfrm>
          </p:grpSpPr>
          <p:sp>
            <p:nvSpPr>
              <p:cNvPr id="52" name="淘宝店chenying0907 18"/>
              <p:cNvSpPr txBox="1"/>
              <p:nvPr/>
            </p:nvSpPr>
            <p:spPr>
              <a:xfrm>
                <a:off x="2167734" y="4856871"/>
                <a:ext cx="2562812"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444343"/>
                    </a:solidFill>
                    <a:latin typeface="Agency FB" panose="020B0503020202020204" pitchFamily="34" charset="0"/>
                    <a:ea typeface="微软雅黑"/>
                  </a:rPr>
                  <a:t>5. </a:t>
                </a:r>
                <a:r>
                  <a:rPr lang="zh-CN" altLang="en-US" b="1" dirty="0">
                    <a:solidFill>
                      <a:srgbClr val="444343"/>
                    </a:solidFill>
                    <a:latin typeface="Agency FB" panose="020B0503020202020204" pitchFamily="34" charset="0"/>
                    <a:ea typeface="微软雅黑"/>
                  </a:rPr>
                  <a:t>登录提示</a:t>
                </a:r>
              </a:p>
            </p:txBody>
          </p:sp>
          <p:sp>
            <p:nvSpPr>
              <p:cNvPr id="53"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77462" y="5188001"/>
                <a:ext cx="3392109" cy="642163"/>
              </a:xfrm>
              <a:prstGeom prst="rect">
                <a:avLst/>
              </a:prstGeom>
            </p:spPr>
            <p:txBody>
              <a:bodyPr wrap="square">
                <a:spAutoFit/>
              </a:bodyPr>
              <a:lstStyle/>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校验用户是否登录</a:t>
                </a:r>
                <a:endParaRPr lang="en-US" altLang="zh-CN" sz="1500" dirty="0">
                  <a:solidFill>
                    <a:srgbClr val="FFFFFF">
                      <a:lumMod val="65000"/>
                    </a:srgbClr>
                  </a:solidFill>
                  <a:latin typeface="Agency FB" panose="020B0503020202020204" pitchFamily="34" charset="0"/>
                  <a:cs typeface="Segoe UI" panose="020B0502040204020203" pitchFamily="34" charset="0"/>
                </a:endParaRPr>
              </a:p>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模态框跳转</a:t>
                </a:r>
                <a:endParaRPr lang="zh-CN" altLang="zh-CN" sz="1500" dirty="0">
                  <a:solidFill>
                    <a:srgbClr val="FFFFFF">
                      <a:lumMod val="65000"/>
                    </a:srgbClr>
                  </a:solidFill>
                  <a:latin typeface="Agency FB" panose="020B0503020202020204" pitchFamily="34" charset="0"/>
                  <a:cs typeface="Segoe UI" panose="020B0502040204020203" pitchFamily="34" charset="0"/>
                </a:endParaRPr>
              </a:p>
            </p:txBody>
          </p:sp>
        </p:grpSp>
      </p:grpSp>
      <p:grpSp>
        <p:nvGrpSpPr>
          <p:cNvPr id="10" name="组合 9"/>
          <p:cNvGrpSpPr/>
          <p:nvPr/>
        </p:nvGrpSpPr>
        <p:grpSpPr>
          <a:xfrm>
            <a:off x="1416049" y="3948025"/>
            <a:ext cx="4490538" cy="1468335"/>
            <a:chOff x="1416049" y="3948025"/>
            <a:chExt cx="4490538" cy="1468335"/>
          </a:xfrm>
        </p:grpSpPr>
        <p:sp>
          <p:nvSpPr>
            <p:cNvPr id="37" name="圆角淘宝店chenying0907 36"/>
            <p:cNvSpPr/>
            <p:nvPr/>
          </p:nvSpPr>
          <p:spPr>
            <a:xfrm>
              <a:off x="1743930" y="3948025"/>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8" name="椭圆 37"/>
            <p:cNvSpPr/>
            <p:nvPr/>
          </p:nvSpPr>
          <p:spPr>
            <a:xfrm>
              <a:off x="1416049" y="4347184"/>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0" name="椭圆 39"/>
            <p:cNvSpPr/>
            <p:nvPr/>
          </p:nvSpPr>
          <p:spPr>
            <a:xfrm>
              <a:off x="1472062" y="4403198"/>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1" name="淘宝店chenying0907 40"/>
            <p:cNvSpPr txBox="1"/>
            <p:nvPr/>
          </p:nvSpPr>
          <p:spPr>
            <a:xfrm>
              <a:off x="1594051" y="4402655"/>
              <a:ext cx="31311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FF"/>
                  </a:solidFill>
                  <a:latin typeface="Agency FB" panose="020B0503020202020204" pitchFamily="34" charset="0"/>
                  <a:ea typeface="微软雅黑"/>
                </a:rPr>
                <a:t>7</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54" name="组合 53"/>
            <p:cNvGrpSpPr/>
            <p:nvPr/>
          </p:nvGrpSpPr>
          <p:grpSpPr>
            <a:xfrm>
              <a:off x="2241726" y="4193461"/>
              <a:ext cx="3596366" cy="684753"/>
              <a:chOff x="2167734" y="4856871"/>
              <a:chExt cx="3596366" cy="684753"/>
            </a:xfrm>
          </p:grpSpPr>
          <p:sp>
            <p:nvSpPr>
              <p:cNvPr id="55" name="淘宝店chenying0907 18"/>
              <p:cNvSpPr txBox="1"/>
              <p:nvPr/>
            </p:nvSpPr>
            <p:spPr>
              <a:xfrm>
                <a:off x="2167734" y="4856871"/>
                <a:ext cx="3596366"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444343"/>
                    </a:solidFill>
                    <a:latin typeface="Agency FB" panose="020B0503020202020204" pitchFamily="34" charset="0"/>
                    <a:ea typeface="微软雅黑"/>
                  </a:rPr>
                  <a:t>7</a:t>
                </a:r>
                <a:r>
                  <a:rPr kumimoji="0" lang="en-US" altLang="zh-CN"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 </a:t>
                </a:r>
                <a:r>
                  <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分页查询</a:t>
                </a:r>
              </a:p>
            </p:txBody>
          </p:sp>
          <p:sp>
            <p:nvSpPr>
              <p:cNvPr id="56"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77462" y="5188001"/>
                <a:ext cx="3392109" cy="353623"/>
              </a:xfrm>
              <a:prstGeom prst="rect">
                <a:avLst/>
              </a:prstGeom>
            </p:spPr>
            <p:txBody>
              <a:bodyPr wrap="square">
                <a:spAutoFit/>
              </a:bodyPr>
              <a:lstStyle/>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时间顺序展示</a:t>
                </a:r>
                <a:endParaRPr lang="en-US" altLang="zh-CN" sz="1500" dirty="0">
                  <a:solidFill>
                    <a:srgbClr val="FFFFFF">
                      <a:lumMod val="65000"/>
                    </a:srgbClr>
                  </a:solidFill>
                  <a:latin typeface="Agency FB" panose="020B0503020202020204" pitchFamily="34" charset="0"/>
                  <a:cs typeface="Segoe UI" panose="020B0502040204020203" pitchFamily="34" charset="0"/>
                </a:endParaRPr>
              </a:p>
            </p:txBody>
          </p:sp>
        </p:grpSp>
      </p:grpSp>
      <p:grpSp>
        <p:nvGrpSpPr>
          <p:cNvPr id="9" name="组合 8"/>
          <p:cNvGrpSpPr/>
          <p:nvPr/>
        </p:nvGrpSpPr>
        <p:grpSpPr>
          <a:xfrm>
            <a:off x="6285412" y="2044893"/>
            <a:ext cx="4625324" cy="1468335"/>
            <a:chOff x="6285412" y="2044893"/>
            <a:chExt cx="4625324" cy="1468335"/>
          </a:xfrm>
        </p:grpSpPr>
        <p:sp>
          <p:nvSpPr>
            <p:cNvPr id="30" name="圆角淘宝店chenying0907 29"/>
            <p:cNvSpPr/>
            <p:nvPr/>
          </p:nvSpPr>
          <p:spPr>
            <a:xfrm>
              <a:off x="6613293" y="2044893"/>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1" name="椭圆 30"/>
            <p:cNvSpPr/>
            <p:nvPr/>
          </p:nvSpPr>
          <p:spPr>
            <a:xfrm>
              <a:off x="6285412" y="2444052"/>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3" name="椭圆 32"/>
            <p:cNvSpPr/>
            <p:nvPr/>
          </p:nvSpPr>
          <p:spPr>
            <a:xfrm>
              <a:off x="6341425" y="2500065"/>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4" name="淘宝店chenying0907 33"/>
            <p:cNvSpPr txBox="1"/>
            <p:nvPr/>
          </p:nvSpPr>
          <p:spPr>
            <a:xfrm>
              <a:off x="6443377" y="2499522"/>
              <a:ext cx="31311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FF"/>
                  </a:solidFill>
                  <a:latin typeface="Agency FB" panose="020B0503020202020204" pitchFamily="34" charset="0"/>
                  <a:ea typeface="微软雅黑"/>
                </a:rPr>
                <a:t>6</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57" name="组合 56"/>
            <p:cNvGrpSpPr/>
            <p:nvPr/>
          </p:nvGrpSpPr>
          <p:grpSpPr>
            <a:xfrm>
              <a:off x="7142739" y="2283201"/>
              <a:ext cx="3767997" cy="973293"/>
              <a:chOff x="2167733" y="4856871"/>
              <a:chExt cx="3767997" cy="973293"/>
            </a:xfrm>
          </p:grpSpPr>
          <p:sp>
            <p:nvSpPr>
              <p:cNvPr id="58" name="淘宝店chenying0907 18"/>
              <p:cNvSpPr txBox="1"/>
              <p:nvPr/>
            </p:nvSpPr>
            <p:spPr>
              <a:xfrm>
                <a:off x="2167733" y="4856871"/>
                <a:ext cx="3767997"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444343"/>
                    </a:solidFill>
                    <a:latin typeface="Agency FB" panose="020B0503020202020204" pitchFamily="34" charset="0"/>
                    <a:ea typeface="微软雅黑"/>
                  </a:rPr>
                  <a:t>6</a:t>
                </a:r>
                <a:r>
                  <a:rPr kumimoji="0" lang="en-US" altLang="zh-CN"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 </a:t>
                </a:r>
                <a:r>
                  <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反馈</a:t>
                </a:r>
              </a:p>
            </p:txBody>
          </p:sp>
          <p:sp>
            <p:nvSpPr>
              <p:cNvPr id="59"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77462" y="5188001"/>
                <a:ext cx="3392109" cy="642163"/>
              </a:xfrm>
              <a:prstGeom prst="rect">
                <a:avLst/>
              </a:prstGeom>
            </p:spPr>
            <p:txBody>
              <a:bodyPr wrap="square">
                <a:spAutoFit/>
              </a:bodyPr>
              <a:lstStyle/>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数据校验</a:t>
                </a:r>
                <a:endParaRPr lang="en-US" altLang="zh-CN" sz="1500" dirty="0">
                  <a:solidFill>
                    <a:srgbClr val="FFFFFF">
                      <a:lumMod val="65000"/>
                    </a:srgbClr>
                  </a:solidFill>
                  <a:latin typeface="Agency FB" panose="020B0503020202020204" pitchFamily="34" charset="0"/>
                  <a:cs typeface="Segoe UI" panose="020B0502040204020203" pitchFamily="34" charset="0"/>
                </a:endParaRPr>
              </a:p>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信息提示</a:t>
                </a:r>
                <a:endParaRPr lang="zh-CN" altLang="zh-CN" sz="1500" dirty="0">
                  <a:solidFill>
                    <a:srgbClr val="FFFFFF">
                      <a:lumMod val="65000"/>
                    </a:srgbClr>
                  </a:solidFill>
                  <a:latin typeface="Agency FB" panose="020B0503020202020204" pitchFamily="34" charset="0"/>
                  <a:cs typeface="Segoe UI" panose="020B0502040204020203" pitchFamily="34" charset="0"/>
                </a:endParaRPr>
              </a:p>
            </p:txBody>
          </p:sp>
        </p:grpSp>
      </p:grpSp>
      <p:grpSp>
        <p:nvGrpSpPr>
          <p:cNvPr id="15" name="组合 14"/>
          <p:cNvGrpSpPr/>
          <p:nvPr/>
        </p:nvGrpSpPr>
        <p:grpSpPr>
          <a:xfrm>
            <a:off x="6285412" y="3948025"/>
            <a:ext cx="4490538" cy="1507270"/>
            <a:chOff x="6285412" y="3948025"/>
            <a:chExt cx="4490538" cy="1507270"/>
          </a:xfrm>
        </p:grpSpPr>
        <p:sp>
          <p:nvSpPr>
            <p:cNvPr id="44" name="圆角淘宝店chenying0907 43"/>
            <p:cNvSpPr/>
            <p:nvPr/>
          </p:nvSpPr>
          <p:spPr>
            <a:xfrm>
              <a:off x="6613293" y="3948025"/>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5" name="椭圆 44"/>
            <p:cNvSpPr/>
            <p:nvPr/>
          </p:nvSpPr>
          <p:spPr>
            <a:xfrm>
              <a:off x="6285412" y="4347184"/>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7" name="椭圆 46"/>
            <p:cNvSpPr/>
            <p:nvPr/>
          </p:nvSpPr>
          <p:spPr>
            <a:xfrm>
              <a:off x="6341425" y="4403198"/>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8" name="淘宝店chenying0907 47"/>
            <p:cNvSpPr txBox="1"/>
            <p:nvPr/>
          </p:nvSpPr>
          <p:spPr>
            <a:xfrm>
              <a:off x="6443377" y="4402655"/>
              <a:ext cx="31311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FF"/>
                  </a:solidFill>
                  <a:latin typeface="Agency FB" panose="020B0503020202020204" pitchFamily="34" charset="0"/>
                  <a:ea typeface="微软雅黑"/>
                </a:rPr>
                <a:t>8</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60" name="组合 59"/>
            <p:cNvGrpSpPr/>
            <p:nvPr/>
          </p:nvGrpSpPr>
          <p:grpSpPr>
            <a:xfrm>
              <a:off x="7142740" y="4193461"/>
              <a:ext cx="3401837" cy="1261834"/>
              <a:chOff x="2167734" y="4856871"/>
              <a:chExt cx="3401837" cy="1261834"/>
            </a:xfrm>
          </p:grpSpPr>
          <p:sp>
            <p:nvSpPr>
              <p:cNvPr id="61" name="淘宝店chenying0907 18"/>
              <p:cNvSpPr txBox="1"/>
              <p:nvPr/>
            </p:nvSpPr>
            <p:spPr>
              <a:xfrm>
                <a:off x="2167734" y="4856871"/>
                <a:ext cx="1762998"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444343"/>
                    </a:solidFill>
                    <a:latin typeface="Agency FB" panose="020B0503020202020204" pitchFamily="34" charset="0"/>
                    <a:ea typeface="微软雅黑"/>
                  </a:rPr>
                  <a:t>8</a:t>
                </a:r>
                <a:r>
                  <a:rPr kumimoji="0" lang="en-US" altLang="zh-CN"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 </a:t>
                </a:r>
                <a:r>
                  <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全局搜索</a:t>
                </a:r>
              </a:p>
            </p:txBody>
          </p:sp>
          <p:sp>
            <p:nvSpPr>
              <p:cNvPr id="62"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77462" y="5188001"/>
                <a:ext cx="3392109" cy="930704"/>
              </a:xfrm>
              <a:prstGeom prst="rect">
                <a:avLst/>
              </a:prstGeom>
            </p:spPr>
            <p:txBody>
              <a:bodyPr wrap="square">
                <a:spAutoFit/>
              </a:bodyPr>
              <a:lstStyle/>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时间顺序展示</a:t>
                </a:r>
                <a:endParaRPr lang="en-US" altLang="zh-CN" sz="1500" dirty="0">
                  <a:solidFill>
                    <a:srgbClr val="FFFFFF">
                      <a:lumMod val="65000"/>
                    </a:srgbClr>
                  </a:solidFill>
                  <a:latin typeface="Agency FB" panose="020B0503020202020204" pitchFamily="34" charset="0"/>
                  <a:cs typeface="Segoe UI" panose="020B0502040204020203" pitchFamily="34" charset="0"/>
                </a:endParaRPr>
              </a:p>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数量统计</a:t>
                </a:r>
                <a:endParaRPr lang="en-US" altLang="zh-CN" sz="1500" dirty="0">
                  <a:solidFill>
                    <a:srgbClr val="FFFFFF">
                      <a:lumMod val="65000"/>
                    </a:srgbClr>
                  </a:solidFill>
                  <a:latin typeface="Agency FB" panose="020B0503020202020204" pitchFamily="34" charset="0"/>
                  <a:cs typeface="Segoe UI" panose="020B0502040204020203" pitchFamily="34" charset="0"/>
                </a:endParaRPr>
              </a:p>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保留查询的字符串</a:t>
                </a:r>
                <a:endParaRPr lang="en-US" altLang="zh-CN" sz="1500" dirty="0">
                  <a:solidFill>
                    <a:srgbClr val="FFFFFF">
                      <a:lumMod val="65000"/>
                    </a:srgbClr>
                  </a:solidFill>
                  <a:latin typeface="Agency FB" panose="020B0503020202020204" pitchFamily="34" charset="0"/>
                  <a:cs typeface="Segoe UI" panose="020B0502040204020203" pitchFamily="34" charset="0"/>
                </a:endParaRPr>
              </a:p>
            </p:txBody>
          </p:sp>
        </p:grpSp>
      </p:grpSp>
      <p:sp>
        <p:nvSpPr>
          <p:cNvPr id="63"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2421849" y="345456"/>
            <a:ext cx="7348301"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rPr>
              <a:t>主要功能描述</a:t>
            </a:r>
          </a:p>
        </p:txBody>
      </p:sp>
      <p:cxnSp>
        <p:nvCxnSpPr>
          <p:cNvPr id="64" name="直接连接符 63"/>
          <p:cNvCxnSpPr>
            <a:cxnSpLocks/>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873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par>
                                <p:cTn id="9" presetID="12" presetClass="entr" presetSubtype="8"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ppt_x</p:attrName>
                                        </p:attrNameLst>
                                      </p:cBhvr>
                                      <p:tavLst>
                                        <p:tav tm="0">
                                          <p:val>
                                            <p:strVal val="#ppt_x-#ppt_w*1.125000"/>
                                          </p:val>
                                        </p:tav>
                                        <p:tav tm="100000">
                                          <p:val>
                                            <p:strVal val="#ppt_x"/>
                                          </p:val>
                                        </p:tav>
                                      </p:tavLst>
                                    </p:anim>
                                    <p:animEffect transition="in" filter="wipe(right)">
                                      <p:cBhvr>
                                        <p:cTn id="12" dur="500"/>
                                        <p:tgtEl>
                                          <p:spTgt spid="9"/>
                                        </p:tgtEl>
                                      </p:cBhvr>
                                    </p:animEffect>
                                  </p:childTnLst>
                                </p:cTn>
                              </p:par>
                              <p:par>
                                <p:cTn id="13" presetID="12" presetClass="entr" presetSubtype="8" fill="hold"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p:tgtEl>
                                          <p:spTgt spid="10"/>
                                        </p:tgtEl>
                                        <p:attrNameLst>
                                          <p:attrName>ppt_x</p:attrName>
                                        </p:attrNameLst>
                                      </p:cBhvr>
                                      <p:tavLst>
                                        <p:tav tm="0">
                                          <p:val>
                                            <p:strVal val="#ppt_x-#ppt_w*1.125000"/>
                                          </p:val>
                                        </p:tav>
                                        <p:tav tm="100000">
                                          <p:val>
                                            <p:strVal val="#ppt_x"/>
                                          </p:val>
                                        </p:tav>
                                      </p:tavLst>
                                    </p:anim>
                                    <p:animEffect transition="in" filter="wipe(right)">
                                      <p:cBhvr>
                                        <p:cTn id="16" dur="500"/>
                                        <p:tgtEl>
                                          <p:spTgt spid="10"/>
                                        </p:tgtEl>
                                      </p:cBhvr>
                                    </p:animEffect>
                                  </p:childTnLst>
                                </p:cTn>
                              </p:par>
                              <p:par>
                                <p:cTn id="17" presetID="12" presetClass="entr" presetSubtype="8" fill="hold" nodeType="withEffect">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p:tgtEl>
                                          <p:spTgt spid="15"/>
                                        </p:tgtEl>
                                        <p:attrNameLst>
                                          <p:attrName>ppt_x</p:attrName>
                                        </p:attrNameLst>
                                      </p:cBhvr>
                                      <p:tavLst>
                                        <p:tav tm="0">
                                          <p:val>
                                            <p:strVal val="#ppt_x-#ppt_w*1.125000"/>
                                          </p:val>
                                        </p:tav>
                                        <p:tav tm="100000">
                                          <p:val>
                                            <p:strVal val="#ppt_x"/>
                                          </p:val>
                                        </p:tav>
                                      </p:tavLst>
                                    </p:anim>
                                    <p:animEffect transition="in" filter="wipe(right)">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16049" y="2044893"/>
            <a:ext cx="4490538" cy="1468335"/>
            <a:chOff x="1416049" y="2044893"/>
            <a:chExt cx="4490538" cy="1468335"/>
          </a:xfrm>
        </p:grpSpPr>
        <p:sp>
          <p:nvSpPr>
            <p:cNvPr id="3" name="圆角淘宝店chenying0907 2"/>
            <p:cNvSpPr/>
            <p:nvPr/>
          </p:nvSpPr>
          <p:spPr>
            <a:xfrm>
              <a:off x="1743930" y="2044893"/>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 name="椭圆 3"/>
            <p:cNvSpPr/>
            <p:nvPr/>
          </p:nvSpPr>
          <p:spPr>
            <a:xfrm>
              <a:off x="1416049" y="2444052"/>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椭圆 10"/>
            <p:cNvSpPr/>
            <p:nvPr/>
          </p:nvSpPr>
          <p:spPr>
            <a:xfrm>
              <a:off x="1472062" y="2500065"/>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淘宝店chenying0907 11"/>
            <p:cNvSpPr txBox="1"/>
            <p:nvPr/>
          </p:nvSpPr>
          <p:spPr>
            <a:xfrm>
              <a:off x="1594051" y="2499522"/>
              <a:ext cx="31311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FF"/>
                  </a:solidFill>
                  <a:latin typeface="Agency FB" panose="020B0503020202020204" pitchFamily="34" charset="0"/>
                  <a:ea typeface="微软雅黑"/>
                </a:rPr>
                <a:t>9</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51" name="组合 50"/>
            <p:cNvGrpSpPr/>
            <p:nvPr/>
          </p:nvGrpSpPr>
          <p:grpSpPr>
            <a:xfrm>
              <a:off x="2241726" y="2283201"/>
              <a:ext cx="3401837" cy="684753"/>
              <a:chOff x="2167734" y="4856871"/>
              <a:chExt cx="3401837" cy="684753"/>
            </a:xfrm>
          </p:grpSpPr>
          <p:sp>
            <p:nvSpPr>
              <p:cNvPr id="52" name="淘宝店chenying0907 18"/>
              <p:cNvSpPr txBox="1"/>
              <p:nvPr/>
            </p:nvSpPr>
            <p:spPr>
              <a:xfrm>
                <a:off x="2167734" y="4856871"/>
                <a:ext cx="2562812"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444343"/>
                    </a:solidFill>
                    <a:latin typeface="Agency FB" panose="020B0503020202020204" pitchFamily="34" charset="0"/>
                    <a:ea typeface="微软雅黑"/>
                  </a:rPr>
                  <a:t>9. </a:t>
                </a:r>
                <a:r>
                  <a:rPr lang="zh-CN" altLang="en-US" b="1" dirty="0">
                    <a:solidFill>
                      <a:srgbClr val="444343"/>
                    </a:solidFill>
                    <a:latin typeface="Agency FB" panose="020B0503020202020204" pitchFamily="34" charset="0"/>
                    <a:ea typeface="微软雅黑"/>
                  </a:rPr>
                  <a:t>最新推荐</a:t>
                </a:r>
              </a:p>
            </p:txBody>
          </p:sp>
          <p:sp>
            <p:nvSpPr>
              <p:cNvPr id="53"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77462" y="5188001"/>
                <a:ext cx="3392109" cy="353623"/>
              </a:xfrm>
              <a:prstGeom prst="rect">
                <a:avLst/>
              </a:prstGeom>
            </p:spPr>
            <p:txBody>
              <a:bodyPr wrap="square">
                <a:spAutoFit/>
              </a:bodyPr>
              <a:lstStyle/>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推荐最新的指南</a:t>
                </a:r>
                <a:endParaRPr lang="en-US" altLang="zh-CN" sz="1500" dirty="0">
                  <a:solidFill>
                    <a:srgbClr val="FFFFFF">
                      <a:lumMod val="65000"/>
                    </a:srgbClr>
                  </a:solidFill>
                  <a:latin typeface="Agency FB" panose="020B0503020202020204" pitchFamily="34" charset="0"/>
                  <a:cs typeface="Segoe UI" panose="020B0502040204020203" pitchFamily="34" charset="0"/>
                </a:endParaRPr>
              </a:p>
            </p:txBody>
          </p:sp>
        </p:grpSp>
      </p:grpSp>
      <p:grpSp>
        <p:nvGrpSpPr>
          <p:cNvPr id="10" name="组合 9"/>
          <p:cNvGrpSpPr/>
          <p:nvPr/>
        </p:nvGrpSpPr>
        <p:grpSpPr>
          <a:xfrm>
            <a:off x="1416049" y="3948025"/>
            <a:ext cx="4490538" cy="1468335"/>
            <a:chOff x="1416049" y="3948025"/>
            <a:chExt cx="4490538" cy="1468335"/>
          </a:xfrm>
        </p:grpSpPr>
        <p:sp>
          <p:nvSpPr>
            <p:cNvPr id="37" name="圆角淘宝店chenying0907 36"/>
            <p:cNvSpPr/>
            <p:nvPr/>
          </p:nvSpPr>
          <p:spPr>
            <a:xfrm>
              <a:off x="1743930" y="3948025"/>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8" name="椭圆 37"/>
            <p:cNvSpPr/>
            <p:nvPr/>
          </p:nvSpPr>
          <p:spPr>
            <a:xfrm>
              <a:off x="1416049" y="4347184"/>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0" name="椭圆 39"/>
            <p:cNvSpPr/>
            <p:nvPr/>
          </p:nvSpPr>
          <p:spPr>
            <a:xfrm>
              <a:off x="1472062" y="4403198"/>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1" name="淘宝店chenying0907 40"/>
            <p:cNvSpPr txBox="1"/>
            <p:nvPr/>
          </p:nvSpPr>
          <p:spPr>
            <a:xfrm>
              <a:off x="1556188" y="4402655"/>
              <a:ext cx="38465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FF"/>
                  </a:solidFill>
                  <a:latin typeface="Agency FB" panose="020B0503020202020204" pitchFamily="34" charset="0"/>
                  <a:ea typeface="微软雅黑"/>
                </a:rPr>
                <a:t>11</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54" name="组合 53"/>
            <p:cNvGrpSpPr/>
            <p:nvPr/>
          </p:nvGrpSpPr>
          <p:grpSpPr>
            <a:xfrm>
              <a:off x="2241726" y="4193461"/>
              <a:ext cx="3596366" cy="973293"/>
              <a:chOff x="2167734" y="4856871"/>
              <a:chExt cx="3596366" cy="973293"/>
            </a:xfrm>
          </p:grpSpPr>
          <p:sp>
            <p:nvSpPr>
              <p:cNvPr id="55" name="淘宝店chenying0907 18"/>
              <p:cNvSpPr txBox="1"/>
              <p:nvPr/>
            </p:nvSpPr>
            <p:spPr>
              <a:xfrm>
                <a:off x="2167734" y="4856871"/>
                <a:ext cx="3596366"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11. </a:t>
                </a:r>
                <a:r>
                  <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购物车设计</a:t>
                </a:r>
              </a:p>
            </p:txBody>
          </p:sp>
          <p:sp>
            <p:nvSpPr>
              <p:cNvPr id="56"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77462" y="5188001"/>
                <a:ext cx="3392109" cy="642163"/>
              </a:xfrm>
              <a:prstGeom prst="rect">
                <a:avLst/>
              </a:prstGeom>
            </p:spPr>
            <p:txBody>
              <a:bodyPr wrap="square">
                <a:spAutoFit/>
              </a:bodyPr>
              <a:lstStyle/>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实时更新</a:t>
                </a:r>
                <a:endParaRPr lang="en-US" altLang="zh-CN" sz="1500" dirty="0">
                  <a:solidFill>
                    <a:srgbClr val="FFFFFF">
                      <a:lumMod val="65000"/>
                    </a:srgbClr>
                  </a:solidFill>
                  <a:latin typeface="Agency FB" panose="020B0503020202020204" pitchFamily="34" charset="0"/>
                  <a:cs typeface="Segoe UI" panose="020B0502040204020203" pitchFamily="34" charset="0"/>
                </a:endParaRPr>
              </a:p>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界面简洁</a:t>
                </a:r>
                <a:endParaRPr lang="zh-CN" altLang="zh-CN" sz="1500" dirty="0">
                  <a:solidFill>
                    <a:srgbClr val="FFFFFF">
                      <a:lumMod val="65000"/>
                    </a:srgbClr>
                  </a:solidFill>
                  <a:latin typeface="Agency FB" panose="020B0503020202020204" pitchFamily="34" charset="0"/>
                  <a:cs typeface="Segoe UI" panose="020B0502040204020203" pitchFamily="34" charset="0"/>
                </a:endParaRPr>
              </a:p>
            </p:txBody>
          </p:sp>
        </p:grpSp>
      </p:grpSp>
      <p:grpSp>
        <p:nvGrpSpPr>
          <p:cNvPr id="9" name="组合 8"/>
          <p:cNvGrpSpPr/>
          <p:nvPr/>
        </p:nvGrpSpPr>
        <p:grpSpPr>
          <a:xfrm>
            <a:off x="6285412" y="2044893"/>
            <a:ext cx="4625324" cy="1468335"/>
            <a:chOff x="6285412" y="2044893"/>
            <a:chExt cx="4625324" cy="1468335"/>
          </a:xfrm>
        </p:grpSpPr>
        <p:sp>
          <p:nvSpPr>
            <p:cNvPr id="30" name="圆角淘宝店chenying0907 29"/>
            <p:cNvSpPr/>
            <p:nvPr/>
          </p:nvSpPr>
          <p:spPr>
            <a:xfrm>
              <a:off x="6613293" y="2044893"/>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1" name="椭圆 30"/>
            <p:cNvSpPr/>
            <p:nvPr/>
          </p:nvSpPr>
          <p:spPr>
            <a:xfrm>
              <a:off x="6285412" y="2444052"/>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3" name="椭圆 32"/>
            <p:cNvSpPr/>
            <p:nvPr/>
          </p:nvSpPr>
          <p:spPr>
            <a:xfrm>
              <a:off x="6341425" y="2500065"/>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4" name="淘宝店chenying0907 33"/>
            <p:cNvSpPr txBox="1"/>
            <p:nvPr/>
          </p:nvSpPr>
          <p:spPr>
            <a:xfrm>
              <a:off x="6285412" y="2499520"/>
              <a:ext cx="599748" cy="523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rPr>
                <a:t>10</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57" name="组合 56"/>
            <p:cNvGrpSpPr/>
            <p:nvPr/>
          </p:nvGrpSpPr>
          <p:grpSpPr>
            <a:xfrm>
              <a:off x="7142739" y="2283201"/>
              <a:ext cx="3767997" cy="985155"/>
              <a:chOff x="2167733" y="4856871"/>
              <a:chExt cx="3767997" cy="985155"/>
            </a:xfrm>
          </p:grpSpPr>
          <p:sp>
            <p:nvSpPr>
              <p:cNvPr id="58" name="淘宝店chenying0907 18"/>
              <p:cNvSpPr txBox="1"/>
              <p:nvPr/>
            </p:nvSpPr>
            <p:spPr>
              <a:xfrm>
                <a:off x="2167733" y="4856871"/>
                <a:ext cx="3767997"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10. </a:t>
                </a:r>
                <a:r>
                  <a:rPr lang="zh-CN" altLang="en-US" b="1" dirty="0">
                    <a:solidFill>
                      <a:srgbClr val="444343"/>
                    </a:solidFill>
                    <a:latin typeface="Agency FB" panose="020B0503020202020204" pitchFamily="34" charset="0"/>
                    <a:ea typeface="微软雅黑"/>
                  </a:rPr>
                  <a:t>完善</a:t>
                </a:r>
                <a:r>
                  <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的页面切换</a:t>
                </a:r>
              </a:p>
            </p:txBody>
          </p:sp>
          <p:sp>
            <p:nvSpPr>
              <p:cNvPr id="59"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77462" y="5188001"/>
                <a:ext cx="3392109" cy="654025"/>
              </a:xfrm>
              <a:prstGeom prst="rect">
                <a:avLst/>
              </a:prstGeom>
            </p:spPr>
            <p:txBody>
              <a:bodyPr wrap="square">
                <a:spAutoFit/>
              </a:bodyPr>
              <a:lstStyle/>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记录上一次页面</a:t>
                </a:r>
                <a:endParaRPr lang="en-US" altLang="zh-CN" sz="1500" dirty="0">
                  <a:solidFill>
                    <a:srgbClr val="FFFFFF">
                      <a:lumMod val="65000"/>
                    </a:srgbClr>
                  </a:solidFill>
                  <a:latin typeface="Agency FB" panose="020B0503020202020204" pitchFamily="34" charset="0"/>
                  <a:cs typeface="Segoe UI" panose="020B0502040204020203" pitchFamily="34" charset="0"/>
                </a:endParaRPr>
              </a:p>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适合访问者的浏览习惯</a:t>
                </a:r>
                <a:endParaRPr lang="zh-CN" altLang="zh-CN" sz="1500" dirty="0">
                  <a:solidFill>
                    <a:srgbClr val="FFFFFF">
                      <a:lumMod val="65000"/>
                    </a:srgbClr>
                  </a:solidFill>
                  <a:latin typeface="Agency FB" panose="020B0503020202020204" pitchFamily="34" charset="0"/>
                  <a:cs typeface="Segoe UI" panose="020B0502040204020203" pitchFamily="34" charset="0"/>
                </a:endParaRPr>
              </a:p>
            </p:txBody>
          </p:sp>
        </p:grpSp>
      </p:grpSp>
      <p:grpSp>
        <p:nvGrpSpPr>
          <p:cNvPr id="15" name="组合 14"/>
          <p:cNvGrpSpPr/>
          <p:nvPr/>
        </p:nvGrpSpPr>
        <p:grpSpPr>
          <a:xfrm>
            <a:off x="6285412" y="3948025"/>
            <a:ext cx="4490538" cy="1468335"/>
            <a:chOff x="6285412" y="3948025"/>
            <a:chExt cx="4490538" cy="1468335"/>
          </a:xfrm>
        </p:grpSpPr>
        <p:sp>
          <p:nvSpPr>
            <p:cNvPr id="44" name="圆角淘宝店chenying0907 43"/>
            <p:cNvSpPr/>
            <p:nvPr/>
          </p:nvSpPr>
          <p:spPr>
            <a:xfrm>
              <a:off x="6613293" y="3948025"/>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5" name="椭圆 44"/>
            <p:cNvSpPr/>
            <p:nvPr/>
          </p:nvSpPr>
          <p:spPr>
            <a:xfrm>
              <a:off x="6285412" y="4347184"/>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7" name="椭圆 46"/>
            <p:cNvSpPr/>
            <p:nvPr/>
          </p:nvSpPr>
          <p:spPr>
            <a:xfrm>
              <a:off x="6341425" y="4403198"/>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8" name="淘宝店chenying0907 47"/>
            <p:cNvSpPr txBox="1"/>
            <p:nvPr/>
          </p:nvSpPr>
          <p:spPr>
            <a:xfrm>
              <a:off x="6388729" y="4402655"/>
              <a:ext cx="44912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FFFFFF"/>
                  </a:solidFill>
                  <a:latin typeface="Agency FB" panose="020B0503020202020204" pitchFamily="34" charset="0"/>
                  <a:ea typeface="微软雅黑"/>
                </a:rPr>
                <a:t>12</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60" name="组合 59"/>
            <p:cNvGrpSpPr/>
            <p:nvPr/>
          </p:nvGrpSpPr>
          <p:grpSpPr>
            <a:xfrm>
              <a:off x="7142740" y="4193461"/>
              <a:ext cx="3401837" cy="973293"/>
              <a:chOff x="2167734" y="4856871"/>
              <a:chExt cx="3401837" cy="973293"/>
            </a:xfrm>
          </p:grpSpPr>
          <p:sp>
            <p:nvSpPr>
              <p:cNvPr id="61" name="淘宝店chenying0907 18"/>
              <p:cNvSpPr txBox="1"/>
              <p:nvPr/>
            </p:nvSpPr>
            <p:spPr>
              <a:xfrm>
                <a:off x="2167734" y="4856871"/>
                <a:ext cx="1762998"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12. </a:t>
                </a:r>
                <a:r>
                  <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数据可视化</a:t>
                </a:r>
              </a:p>
            </p:txBody>
          </p:sp>
          <p:sp>
            <p:nvSpPr>
              <p:cNvPr id="62"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77462" y="5188001"/>
                <a:ext cx="3392109" cy="642163"/>
              </a:xfrm>
              <a:prstGeom prst="rect">
                <a:avLst/>
              </a:prstGeom>
            </p:spPr>
            <p:txBody>
              <a:bodyPr wrap="square">
                <a:spAutoFit/>
              </a:bodyPr>
              <a:lstStyle/>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数据表格化</a:t>
                </a:r>
                <a:endParaRPr lang="en-US" altLang="zh-CN" sz="1500" dirty="0">
                  <a:solidFill>
                    <a:srgbClr val="FFFFFF">
                      <a:lumMod val="65000"/>
                    </a:srgbClr>
                  </a:solidFill>
                  <a:latin typeface="Agency FB" panose="020B0503020202020204" pitchFamily="34" charset="0"/>
                  <a:cs typeface="Segoe UI" panose="020B0502040204020203" pitchFamily="34" charset="0"/>
                </a:endParaRPr>
              </a:p>
              <a:p>
                <a:pPr marL="342900" lvl="0" indent="-342900" algn="just">
                  <a:lnSpc>
                    <a:spcPct val="125000"/>
                  </a:lnSpc>
                  <a:buFont typeface="+mj-lt"/>
                  <a:buAutoNum type="alphaUcPeriod"/>
                </a:pPr>
                <a:r>
                  <a:rPr lang="zh-CN" altLang="en-US" sz="1500" dirty="0">
                    <a:solidFill>
                      <a:srgbClr val="FFFFFF">
                        <a:lumMod val="65000"/>
                      </a:srgbClr>
                    </a:solidFill>
                    <a:latin typeface="Agency FB" panose="020B0503020202020204" pitchFamily="34" charset="0"/>
                    <a:cs typeface="Segoe UI" panose="020B0502040204020203" pitchFamily="34" charset="0"/>
                  </a:rPr>
                  <a:t>利用插件将数据图形化</a:t>
                </a:r>
                <a:endParaRPr lang="en-US" altLang="zh-CN" sz="1500" dirty="0">
                  <a:solidFill>
                    <a:srgbClr val="FFFFFF">
                      <a:lumMod val="65000"/>
                    </a:srgbClr>
                  </a:solidFill>
                  <a:latin typeface="Agency FB" panose="020B0503020202020204" pitchFamily="34" charset="0"/>
                  <a:cs typeface="Segoe UI" panose="020B0502040204020203" pitchFamily="34" charset="0"/>
                </a:endParaRPr>
              </a:p>
            </p:txBody>
          </p:sp>
        </p:grpSp>
      </p:grpSp>
      <p:sp>
        <p:nvSpPr>
          <p:cNvPr id="63"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2421849" y="345456"/>
            <a:ext cx="7348301"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rPr>
              <a:t>主要功能描述</a:t>
            </a:r>
          </a:p>
        </p:txBody>
      </p:sp>
      <p:cxnSp>
        <p:nvCxnSpPr>
          <p:cNvPr id="64" name="直接连接符 63"/>
          <p:cNvCxnSpPr>
            <a:cxnSpLocks/>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460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par>
                                <p:cTn id="9" presetID="12" presetClass="entr" presetSubtype="8"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ppt_x</p:attrName>
                                        </p:attrNameLst>
                                      </p:cBhvr>
                                      <p:tavLst>
                                        <p:tav tm="0">
                                          <p:val>
                                            <p:strVal val="#ppt_x-#ppt_w*1.125000"/>
                                          </p:val>
                                        </p:tav>
                                        <p:tav tm="100000">
                                          <p:val>
                                            <p:strVal val="#ppt_x"/>
                                          </p:val>
                                        </p:tav>
                                      </p:tavLst>
                                    </p:anim>
                                    <p:animEffect transition="in" filter="wipe(right)">
                                      <p:cBhvr>
                                        <p:cTn id="12" dur="500"/>
                                        <p:tgtEl>
                                          <p:spTgt spid="9"/>
                                        </p:tgtEl>
                                      </p:cBhvr>
                                    </p:animEffect>
                                  </p:childTnLst>
                                </p:cTn>
                              </p:par>
                              <p:par>
                                <p:cTn id="13" presetID="12" presetClass="entr" presetSubtype="8" fill="hold"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p:tgtEl>
                                          <p:spTgt spid="10"/>
                                        </p:tgtEl>
                                        <p:attrNameLst>
                                          <p:attrName>ppt_x</p:attrName>
                                        </p:attrNameLst>
                                      </p:cBhvr>
                                      <p:tavLst>
                                        <p:tav tm="0">
                                          <p:val>
                                            <p:strVal val="#ppt_x-#ppt_w*1.125000"/>
                                          </p:val>
                                        </p:tav>
                                        <p:tav tm="100000">
                                          <p:val>
                                            <p:strVal val="#ppt_x"/>
                                          </p:val>
                                        </p:tav>
                                      </p:tavLst>
                                    </p:anim>
                                    <p:animEffect transition="in" filter="wipe(right)">
                                      <p:cBhvr>
                                        <p:cTn id="16" dur="500"/>
                                        <p:tgtEl>
                                          <p:spTgt spid="10"/>
                                        </p:tgtEl>
                                      </p:cBhvr>
                                    </p:animEffect>
                                  </p:childTnLst>
                                </p:cTn>
                              </p:par>
                              <p:par>
                                <p:cTn id="17" presetID="12" presetClass="entr" presetSubtype="8" fill="hold" nodeType="withEffect">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p:tgtEl>
                                          <p:spTgt spid="15"/>
                                        </p:tgtEl>
                                        <p:attrNameLst>
                                          <p:attrName>ppt_x</p:attrName>
                                        </p:attrNameLst>
                                      </p:cBhvr>
                                      <p:tavLst>
                                        <p:tav tm="0">
                                          <p:val>
                                            <p:strVal val="#ppt_x-#ppt_w*1.125000"/>
                                          </p:val>
                                        </p:tav>
                                        <p:tav tm="100000">
                                          <p:val>
                                            <p:strVal val="#ppt_x"/>
                                          </p:val>
                                        </p:tav>
                                      </p:tavLst>
                                    </p:anim>
                                    <p:animEffect transition="in" filter="wipe(right)">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7503998" y="1485326"/>
            <a:ext cx="1967870" cy="186204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5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rPr>
              <a:t>03</a:t>
            </a:r>
            <a:endParaRPr kumimoji="0" lang="zh-CN" altLang="en-US" sz="115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endParaRPr>
          </a:p>
        </p:txBody>
      </p:sp>
      <p:sp>
        <p:nvSpPr>
          <p:cNvPr id="14" name="淘宝店chenying0907 13"/>
          <p:cNvSpPr txBox="1"/>
          <p:nvPr/>
        </p:nvSpPr>
        <p:spPr>
          <a:xfrm>
            <a:off x="5980477" y="3515838"/>
            <a:ext cx="5014912" cy="523220"/>
          </a:xfrm>
          <a:prstGeom prst="rect">
            <a:avLst/>
          </a:prstGeom>
          <a:noFill/>
        </p:spPr>
        <p:txBody>
          <a:bodyPr wrap="square" rtlCol="0">
            <a:spAutoFit/>
            <a:scene3d>
              <a:camera prst="orthographicFront"/>
              <a:lightRig rig="threePt" dir="t"/>
            </a:scene3d>
            <a:sp3d contourW="635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4343"/>
                </a:solidFill>
                <a:latin typeface="微软雅黑"/>
                <a:ea typeface="微软雅黑"/>
              </a:rPr>
              <a:t>系统</a:t>
            </a:r>
            <a:r>
              <a:rPr kumimoji="0" lang="zh-CN" altLang="en-US" sz="2800" b="1" i="0" u="none" strike="noStrike" kern="1200" cap="none" spc="0" normalizeH="0" baseline="0" noProof="0" dirty="0">
                <a:ln>
                  <a:noFill/>
                </a:ln>
                <a:solidFill>
                  <a:srgbClr val="444343"/>
                </a:solidFill>
                <a:effectLst/>
                <a:uLnTx/>
                <a:uFillTx/>
                <a:latin typeface="微软雅黑"/>
                <a:ea typeface="微软雅黑"/>
                <a:cs typeface="+mn-cs"/>
              </a:rPr>
              <a:t>结构设计</a:t>
            </a:r>
          </a:p>
        </p:txBody>
      </p:sp>
      <p:cxnSp>
        <p:nvCxnSpPr>
          <p:cNvPr id="5" name="直接连接符 4"/>
          <p:cNvCxnSpPr>
            <a:cxnSpLocks/>
          </p:cNvCxnSpPr>
          <p:nvPr/>
        </p:nvCxnSpPr>
        <p:spPr>
          <a:xfrm>
            <a:off x="6531937" y="3347374"/>
            <a:ext cx="3787302" cy="0"/>
          </a:xfrm>
          <a:prstGeom prst="line">
            <a:avLst/>
          </a:prstGeom>
          <a:ln>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淘宝店chenying0907 13"/>
          <p:cNvSpPr txBox="1"/>
          <p:nvPr/>
        </p:nvSpPr>
        <p:spPr>
          <a:xfrm>
            <a:off x="5980477" y="4051758"/>
            <a:ext cx="5014912" cy="461665"/>
          </a:xfrm>
          <a:prstGeom prst="rect">
            <a:avLst/>
          </a:prstGeom>
          <a:noFill/>
        </p:spPr>
        <p:txBody>
          <a:bodyPr wrap="square" rtlCol="0">
            <a:spAutoFit/>
            <a:scene3d>
              <a:camera prst="orthographicFront"/>
              <a:lightRig rig="threePt" dir="t"/>
            </a:scene3d>
            <a:sp3d contourW="635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FFFFFF">
                    <a:lumMod val="75000"/>
                  </a:srgbClr>
                </a:solidFill>
                <a:effectLst/>
                <a:uLnTx/>
                <a:uFillTx/>
                <a:latin typeface="Agency FB" panose="020B0503020202020204" pitchFamily="34" charset="0"/>
                <a:ea typeface="微软雅黑"/>
                <a:cs typeface="+mn-cs"/>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968015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Vertical)">
                                      <p:cBhvr>
                                        <p:cTn id="13" dur="500"/>
                                        <p:tgtEl>
                                          <p:spTgt spid="5"/>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DEFFB047-D172-08E8-5F5B-71D16D1EDB3C}"/>
              </a:ext>
            </a:extLst>
          </p:cNvPr>
          <p:cNvSpPr txBox="1"/>
          <p:nvPr/>
        </p:nvSpPr>
        <p:spPr>
          <a:xfrm>
            <a:off x="0" y="895707"/>
            <a:ext cx="4402964" cy="5909310"/>
          </a:xfrm>
          <a:prstGeom prst="rect">
            <a:avLst/>
          </a:prstGeom>
          <a:noFill/>
        </p:spPr>
        <p:txBody>
          <a:bodyPr wrap="square">
            <a:spAutoFit/>
          </a:bodyPr>
          <a:lstStyle/>
          <a:p>
            <a:r>
              <a:rPr lang="zh-CN" altLang="en-US" dirty="0"/>
              <a:t>GuideSystem前台</a:t>
            </a:r>
          </a:p>
          <a:p>
            <a:r>
              <a:rPr lang="en-US" altLang="zh-CN" dirty="0"/>
              <a:t>	</a:t>
            </a:r>
            <a:r>
              <a:rPr lang="zh-CN" altLang="en-US" dirty="0"/>
              <a:t>分类页面</a:t>
            </a:r>
          </a:p>
          <a:p>
            <a:r>
              <a:rPr lang="zh-CN" altLang="en-US" dirty="0"/>
              <a:t>	搜索页面</a:t>
            </a:r>
          </a:p>
          <a:p>
            <a:r>
              <a:rPr lang="zh-CN" altLang="en-US" dirty="0"/>
              <a:t>	论坛页面</a:t>
            </a:r>
          </a:p>
          <a:p>
            <a:r>
              <a:rPr lang="zh-CN" altLang="en-US" dirty="0"/>
              <a:t>		社区页面</a:t>
            </a:r>
          </a:p>
          <a:p>
            <a:r>
              <a:rPr lang="zh-CN" altLang="en-US" dirty="0"/>
              <a:t>		帖子详情页面</a:t>
            </a:r>
          </a:p>
          <a:p>
            <a:r>
              <a:rPr lang="zh-CN" altLang="en-US" dirty="0"/>
              <a:t>	首页面</a:t>
            </a:r>
          </a:p>
          <a:p>
            <a:r>
              <a:rPr lang="zh-CN" altLang="en-US" dirty="0"/>
              <a:t>	资料详情页面</a:t>
            </a:r>
          </a:p>
          <a:p>
            <a:r>
              <a:rPr lang="zh-CN" altLang="en-US" dirty="0"/>
              <a:t>	修改密码页面</a:t>
            </a:r>
          </a:p>
          <a:p>
            <a:r>
              <a:rPr lang="zh-CN" altLang="en-US" dirty="0"/>
              <a:t>	反馈页面</a:t>
            </a:r>
          </a:p>
          <a:p>
            <a:r>
              <a:rPr lang="zh-CN" altLang="en-US" dirty="0"/>
              <a:t>	我的页面</a:t>
            </a:r>
          </a:p>
          <a:p>
            <a:r>
              <a:rPr lang="zh-CN" altLang="en-US" dirty="0"/>
              <a:t>		个人信息</a:t>
            </a:r>
          </a:p>
          <a:p>
            <a:r>
              <a:rPr lang="zh-CN" altLang="en-US" dirty="0"/>
              <a:t>			详细信息页面</a:t>
            </a:r>
          </a:p>
          <a:p>
            <a:r>
              <a:rPr lang="zh-CN" altLang="en-US" dirty="0"/>
              <a:t>			账户设置页面</a:t>
            </a:r>
          </a:p>
          <a:p>
            <a:r>
              <a:rPr lang="zh-CN" altLang="en-US" dirty="0"/>
              <a:t>		我的订单</a:t>
            </a:r>
          </a:p>
          <a:p>
            <a:r>
              <a:rPr lang="zh-CN" altLang="en-US" dirty="0"/>
              <a:t>			全部订单页面</a:t>
            </a:r>
          </a:p>
          <a:p>
            <a:r>
              <a:rPr lang="zh-CN" altLang="en-US" dirty="0"/>
              <a:t>		我的收藏</a:t>
            </a:r>
          </a:p>
          <a:p>
            <a:r>
              <a:rPr lang="zh-CN" altLang="en-US" dirty="0"/>
              <a:t>			收藏资料页面</a:t>
            </a:r>
          </a:p>
          <a:p>
            <a:r>
              <a:rPr lang="zh-CN" altLang="en-US" dirty="0"/>
              <a:t>			收藏帖子页面</a:t>
            </a:r>
          </a:p>
          <a:p>
            <a:r>
              <a:rPr lang="zh-CN" altLang="en-US" dirty="0"/>
              <a:t>		我的钱包</a:t>
            </a:r>
          </a:p>
          <a:p>
            <a:r>
              <a:rPr lang="zh-CN" altLang="en-US" dirty="0"/>
              <a:t>			优惠卷</a:t>
            </a:r>
          </a:p>
        </p:txBody>
      </p:sp>
      <p:pic>
        <p:nvPicPr>
          <p:cNvPr id="10" name="图片 9">
            <a:extLst>
              <a:ext uri="{FF2B5EF4-FFF2-40B4-BE49-F238E27FC236}">
                <a16:creationId xmlns:a16="http://schemas.microsoft.com/office/drawing/2014/main" id="{16BDBACC-69F4-CD44-357E-552540BAD880}"/>
              </a:ext>
            </a:extLst>
          </p:cNvPr>
          <p:cNvPicPr>
            <a:picLocks noChangeAspect="1"/>
          </p:cNvPicPr>
          <p:nvPr/>
        </p:nvPicPr>
        <p:blipFill>
          <a:blip r:embed="rId4"/>
          <a:stretch>
            <a:fillRect/>
          </a:stretch>
        </p:blipFill>
        <p:spPr>
          <a:xfrm>
            <a:off x="3825110" y="231913"/>
            <a:ext cx="8175736" cy="3935896"/>
          </a:xfrm>
          <a:prstGeom prst="rect">
            <a:avLst/>
          </a:prstGeom>
        </p:spPr>
      </p:pic>
    </p:spTree>
    <p:extLst>
      <p:ext uri="{BB962C8B-B14F-4D97-AF65-F5344CB8AC3E}">
        <p14:creationId xmlns:p14="http://schemas.microsoft.com/office/powerpoint/2010/main" val="22447110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6031" y="1224591"/>
            <a:ext cx="7020875" cy="2402447"/>
            <a:chOff x="1416049" y="2043632"/>
            <a:chExt cx="4494666" cy="1538013"/>
          </a:xfrm>
        </p:grpSpPr>
        <p:sp>
          <p:nvSpPr>
            <p:cNvPr id="3" name="圆角淘宝店chenying0907 2"/>
            <p:cNvSpPr/>
            <p:nvPr/>
          </p:nvSpPr>
          <p:spPr>
            <a:xfrm>
              <a:off x="1748058" y="2043632"/>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 name="椭圆 3"/>
            <p:cNvSpPr/>
            <p:nvPr/>
          </p:nvSpPr>
          <p:spPr>
            <a:xfrm>
              <a:off x="1416049" y="2444052"/>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椭圆 10"/>
            <p:cNvSpPr/>
            <p:nvPr/>
          </p:nvSpPr>
          <p:spPr>
            <a:xfrm>
              <a:off x="1472062" y="2500065"/>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淘宝店chenying0907 11"/>
            <p:cNvSpPr txBox="1"/>
            <p:nvPr/>
          </p:nvSpPr>
          <p:spPr>
            <a:xfrm>
              <a:off x="1594051" y="2499522"/>
              <a:ext cx="31311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rPr>
                <a:t>1</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51" name="组合 50"/>
            <p:cNvGrpSpPr/>
            <p:nvPr/>
          </p:nvGrpSpPr>
          <p:grpSpPr>
            <a:xfrm>
              <a:off x="2184510" y="2193396"/>
              <a:ext cx="3401398" cy="1388249"/>
              <a:chOff x="2110518" y="4767066"/>
              <a:chExt cx="3401398" cy="1388249"/>
            </a:xfrm>
          </p:grpSpPr>
          <p:sp>
            <p:nvSpPr>
              <p:cNvPr id="52" name="淘宝店chenying0907 18"/>
              <p:cNvSpPr txBox="1"/>
              <p:nvPr/>
            </p:nvSpPr>
            <p:spPr>
              <a:xfrm>
                <a:off x="2110518" y="4767066"/>
                <a:ext cx="1762998" cy="23644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层次结构</a:t>
                </a:r>
              </a:p>
            </p:txBody>
          </p:sp>
          <p:sp>
            <p:nvSpPr>
              <p:cNvPr id="53"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19807" y="5061775"/>
                <a:ext cx="3392109" cy="109354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即</a:t>
                </a:r>
                <a:r>
                  <a:rPr kumimoji="0" lang="en-US" altLang="zh-CN"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MVC</a:t>
                </a: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框架，业务层</a:t>
                </a:r>
                <a:r>
                  <a:rPr lang="en-US" altLang="zh-CN" sz="1500" dirty="0">
                    <a:solidFill>
                      <a:srgbClr val="FFFFFF">
                        <a:lumMod val="65000"/>
                      </a:srgbClr>
                    </a:solidFill>
                    <a:latin typeface="Agency FB" panose="020B0503020202020204" pitchFamily="34" charset="0"/>
                    <a:ea typeface="Segoe UI" panose="020B0502040204020203" pitchFamily="34" charset="0"/>
                    <a:cs typeface="Segoe UI" panose="020B0502040204020203" pitchFamily="34" charset="0"/>
                  </a:rPr>
                  <a:t>—</a:t>
                </a:r>
                <a:r>
                  <a:rPr lang="zh-CN" altLang="en-US" sz="1500" dirty="0">
                    <a:solidFill>
                      <a:srgbClr val="FFFFFF">
                        <a:lumMod val="65000"/>
                      </a:srgbClr>
                    </a:solidFill>
                    <a:latin typeface="Agency FB" panose="020B0503020202020204" pitchFamily="34" charset="0"/>
                    <a:ea typeface="Segoe UI" panose="020B0502040204020203" pitchFamily="34" charset="0"/>
                    <a:cs typeface="Segoe UI" panose="020B0502040204020203" pitchFamily="34" charset="0"/>
                  </a:rPr>
                  <a:t>表现层</a:t>
                </a:r>
                <a:r>
                  <a:rPr lang="en-US" altLang="zh-CN" sz="1500" dirty="0">
                    <a:solidFill>
                      <a:srgbClr val="FFFFFF">
                        <a:lumMod val="65000"/>
                      </a:srgbClr>
                    </a:solidFill>
                    <a:latin typeface="Agency FB" panose="020B0503020202020204" pitchFamily="34" charset="0"/>
                    <a:ea typeface="Segoe UI" panose="020B0502040204020203" pitchFamily="34" charset="0"/>
                    <a:cs typeface="Segoe UI" panose="020B0502040204020203" pitchFamily="34" charset="0"/>
                  </a:rPr>
                  <a:t>—</a:t>
                </a:r>
                <a:r>
                  <a:rPr lang="zh-CN" altLang="en-US" sz="1500" dirty="0">
                    <a:solidFill>
                      <a:srgbClr val="FFFFFF">
                        <a:lumMod val="65000"/>
                      </a:srgbClr>
                    </a:solidFill>
                    <a:latin typeface="Agency FB" panose="020B0503020202020204" pitchFamily="34" charset="0"/>
                    <a:ea typeface="Segoe UI" panose="020B0502040204020203" pitchFamily="34" charset="0"/>
                    <a:cs typeface="Segoe UI" panose="020B0502040204020203" pitchFamily="34" charset="0"/>
                  </a:rPr>
                  <a:t>持久层。</a:t>
                </a:r>
                <a:endParaRPr lang="en-US" altLang="zh-CN" sz="1500" dirty="0">
                  <a:solidFill>
                    <a:srgbClr val="FFFFFF">
                      <a:lumMod val="65000"/>
                    </a:srgbClr>
                  </a:solidFill>
                  <a:latin typeface="Agency FB" panose="020B0503020202020204" pitchFamily="34" charset="0"/>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服务</a:t>
                </a:r>
                <a:r>
                  <a:rPr lang="zh-CN" altLang="en-US" sz="1500" dirty="0">
                    <a:solidFill>
                      <a:srgbClr val="FFFFFF">
                        <a:lumMod val="65000"/>
                      </a:srgbClr>
                    </a:solidFill>
                    <a:latin typeface="Agency FB" panose="020B0503020202020204" pitchFamily="34" charset="0"/>
                    <a:ea typeface="Segoe UI" panose="020B0502040204020203" pitchFamily="34" charset="0"/>
                    <a:cs typeface="Segoe UI" panose="020B0502040204020203" pitchFamily="34" charset="0"/>
                  </a:rPr>
                  <a:t>类</a:t>
                </a: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包括</a:t>
                </a:r>
                <a:r>
                  <a:rPr kumimoji="0" lang="en-US" altLang="zh-CN" sz="1500" b="0" i="0" u="none" strike="noStrike" kern="1200" cap="none" spc="0" normalizeH="0" baseline="0" noProof="0" dirty="0" err="1">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BlogService</a:t>
                </a: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a:t>
                </a:r>
                <a:r>
                  <a:rPr kumimoji="0" lang="en-US" altLang="zh-CN" sz="1500" b="0" i="0" u="none" strike="noStrike" kern="1200" cap="none" spc="0" normalizeH="0" baseline="0" noProof="0" dirty="0" err="1">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CommentService</a:t>
                </a: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a:t>
                </a:r>
                <a:r>
                  <a:rPr kumimoji="0" lang="en-US" altLang="zh-CN" sz="1500" b="0" i="0" u="none" strike="noStrike" kern="1200" cap="none" spc="0" normalizeH="0" baseline="0" noProof="0" dirty="0" err="1">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ResourceService</a:t>
                </a: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a:t>
                </a:r>
                <a:r>
                  <a:rPr kumimoji="0" lang="en-US" altLang="zh-CN" sz="1500" b="0" i="0" u="none" strike="noStrike" kern="1200" cap="none" spc="0" normalizeH="0" baseline="0" noProof="0" dirty="0" err="1">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AdminService</a:t>
                </a: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a:t>
                </a:r>
                <a:r>
                  <a:rPr kumimoji="0" lang="en-US" altLang="zh-CN" sz="1500" b="0" i="0" u="none" strike="noStrike" kern="1200" cap="none" spc="0" normalizeH="0" baseline="0" noProof="0" dirty="0" err="1">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UserService</a:t>
                </a: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a:t>
                </a:r>
                <a:r>
                  <a:rPr kumimoji="0" lang="en-US" altLang="zh-CN" sz="1500" b="0" i="0" u="none" strike="noStrike" kern="1200" cap="none" spc="0" normalizeH="0" baseline="0" noProof="0" dirty="0" err="1">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ForumService</a:t>
                </a: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a:t>
                </a:r>
                <a:r>
                  <a:rPr kumimoji="0" lang="en-US" altLang="zh-CN" sz="1500" b="0" i="0" u="none" strike="noStrike" kern="1200" cap="none" spc="0" normalizeH="0" baseline="0" noProof="0" dirty="0" err="1">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TagService</a:t>
                </a: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a:t>
                </a:r>
                <a:r>
                  <a:rPr kumimoji="0" lang="en-US" altLang="zh-CN" sz="1500" b="0" i="0" u="none" strike="noStrike" kern="1200" cap="none" spc="0" normalizeH="0" baseline="0" noProof="0" dirty="0" err="1">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TypeService</a:t>
                </a:r>
                <a:r>
                  <a:rPr lang="zh-CN" altLang="en-US" sz="1500" dirty="0">
                    <a:solidFill>
                      <a:srgbClr val="FFFFFF">
                        <a:lumMod val="65000"/>
                      </a:srgbClr>
                    </a:solidFill>
                    <a:latin typeface="Agency FB" panose="020B0503020202020204" pitchFamily="34" charset="0"/>
                    <a:ea typeface="Segoe UI" panose="020B0502040204020203" pitchFamily="34" charset="0"/>
                    <a:cs typeface="Segoe UI" panose="020B0502040204020203" pitchFamily="34" charset="0"/>
                  </a:rPr>
                  <a:t>以及它们的实现类。</a:t>
                </a:r>
                <a:endParaRPr lang="en-US" altLang="zh-CN" sz="1500" dirty="0">
                  <a:solidFill>
                    <a:srgbClr val="FFFFFF">
                      <a:lumMod val="65000"/>
                    </a:srgbClr>
                  </a:solidFill>
                  <a:latin typeface="Agency FB" panose="020B0503020202020204" pitchFamily="34" charset="0"/>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表现层分为后台和前台，用来处理各种前端发过来的请求。</a:t>
                </a:r>
                <a:endParaRPr kumimoji="0" lang="en-US" altLang="zh-CN"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FFFFFF">
                        <a:lumMod val="65000"/>
                      </a:srgbClr>
                    </a:solidFill>
                    <a:latin typeface="Agency FB" panose="020B0503020202020204" pitchFamily="34" charset="0"/>
                    <a:ea typeface="Segoe UI" panose="020B0502040204020203" pitchFamily="34" charset="0"/>
                    <a:cs typeface="Segoe UI" panose="020B0502040204020203" pitchFamily="34" charset="0"/>
                  </a:rPr>
                  <a:t>持久层则一一和服务层对应起来。</a:t>
                </a:r>
                <a:endParaRPr lang="en-US" altLang="zh-CN" sz="1500" dirty="0">
                  <a:solidFill>
                    <a:srgbClr val="FFFFFF">
                      <a:lumMod val="65000"/>
                    </a:srgbClr>
                  </a:solidFill>
                  <a:latin typeface="Agency FB" panose="020B0503020202020204" pitchFamily="34" charset="0"/>
                  <a:ea typeface="Segoe UI" panose="020B0502040204020203" pitchFamily="34" charset="0"/>
                  <a:cs typeface="Segoe UI" panose="020B0502040204020203" pitchFamily="34" charset="0"/>
                </a:endParaRPr>
              </a:p>
              <a:p>
                <a:pPr>
                  <a:defRPr/>
                </a:pP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其目的主要是解耦合、便于维护系统。</a:t>
                </a:r>
                <a:endParaRPr kumimoji="0" lang="en-US" altLang="zh-CN"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p:txBody>
          </p:sp>
        </p:grpSp>
      </p:grpSp>
      <p:grpSp>
        <p:nvGrpSpPr>
          <p:cNvPr id="9" name="组合 8"/>
          <p:cNvGrpSpPr/>
          <p:nvPr/>
        </p:nvGrpSpPr>
        <p:grpSpPr>
          <a:xfrm>
            <a:off x="4113103" y="3762271"/>
            <a:ext cx="7429553" cy="2429347"/>
            <a:chOff x="6285412" y="2044893"/>
            <a:chExt cx="4490537" cy="1468335"/>
          </a:xfrm>
        </p:grpSpPr>
        <p:sp>
          <p:nvSpPr>
            <p:cNvPr id="30" name="圆角淘宝店chenying0907 29"/>
            <p:cNvSpPr/>
            <p:nvPr/>
          </p:nvSpPr>
          <p:spPr>
            <a:xfrm>
              <a:off x="6613292" y="2044893"/>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31" name="椭圆 30"/>
            <p:cNvSpPr/>
            <p:nvPr/>
          </p:nvSpPr>
          <p:spPr>
            <a:xfrm>
              <a:off x="6285412" y="2444052"/>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3" name="椭圆 32"/>
            <p:cNvSpPr/>
            <p:nvPr/>
          </p:nvSpPr>
          <p:spPr>
            <a:xfrm>
              <a:off x="6341425" y="2500065"/>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4" name="淘宝店chenying0907 33"/>
            <p:cNvSpPr txBox="1"/>
            <p:nvPr/>
          </p:nvSpPr>
          <p:spPr>
            <a:xfrm>
              <a:off x="6443377" y="2499522"/>
              <a:ext cx="325680" cy="31624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rPr>
                <a:t>2</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57" name="组合 56"/>
            <p:cNvGrpSpPr/>
            <p:nvPr/>
          </p:nvGrpSpPr>
          <p:grpSpPr>
            <a:xfrm>
              <a:off x="7095564" y="2244999"/>
              <a:ext cx="3392109" cy="1147443"/>
              <a:chOff x="2120558" y="4818669"/>
              <a:chExt cx="3392109" cy="1147443"/>
            </a:xfrm>
          </p:grpSpPr>
          <p:sp>
            <p:nvSpPr>
              <p:cNvPr id="58" name="淘宝店chenying0907 18"/>
              <p:cNvSpPr txBox="1"/>
              <p:nvPr/>
            </p:nvSpPr>
            <p:spPr>
              <a:xfrm>
                <a:off x="2120558" y="4818669"/>
                <a:ext cx="1762998" cy="22323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444343"/>
                    </a:solidFill>
                    <a:latin typeface="Agency FB" panose="020B0503020202020204" pitchFamily="34" charset="0"/>
                    <a:ea typeface="微软雅黑"/>
                  </a:rPr>
                  <a:t>其他的包</a:t>
                </a:r>
                <a:endPar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endParaRPr>
              </a:p>
            </p:txBody>
          </p:sp>
          <p:sp>
            <p:nvSpPr>
              <p:cNvPr id="59"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20558" y="5073192"/>
                <a:ext cx="3392109" cy="8929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主要涉及到切面类，用于处理系统日志；配置类，用于配置过滤器过滤的</a:t>
                </a:r>
                <a:r>
                  <a:rPr kumimoji="0" lang="en-US" altLang="zh-CN"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URL</a:t>
                </a: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和拦截器拦截的</a:t>
                </a:r>
                <a:r>
                  <a:rPr kumimoji="0" lang="en-US" altLang="zh-CN"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URL</a:t>
                </a: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；实体类，对应表结构；处理类，拦截被</a:t>
                </a:r>
                <a:r>
                  <a:rPr kumimoji="0" lang="en-US" altLang="zh-CN"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@Controller</a:t>
                </a: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标注的控制器，做异常处理；工具类，包括</a:t>
                </a:r>
                <a:r>
                  <a:rPr kumimoji="0" lang="en-US" altLang="zh-CN" sz="1500" b="0" i="0" u="none" strike="noStrike" kern="1200" cap="none" spc="0" normalizeH="0" baseline="0" noProof="0" dirty="0" err="1">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MarkDownUtils</a:t>
                </a: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a:t>
                </a:r>
                <a:r>
                  <a:rPr kumimoji="0" lang="en-US" altLang="zh-CN"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MD5Utils</a:t>
                </a: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a:t>
                </a:r>
                <a:r>
                  <a:rPr kumimoji="0" lang="en-US" altLang="zh-CN" sz="1500" b="0" i="0" u="none" strike="noStrike" kern="1200" cap="none" spc="0" normalizeH="0" baseline="0" noProof="0" dirty="0" err="1">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MyBeanUtils</a:t>
                </a: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a:t>
                </a:r>
                <a:r>
                  <a:rPr kumimoji="0" lang="en-US" altLang="zh-CN"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VO</a:t>
                </a: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类，用户业务之间的数据传输，和</a:t>
                </a:r>
                <a:r>
                  <a:rPr kumimoji="0" lang="en-US" altLang="zh-CN"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DAO</a:t>
                </a: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类类似。</a:t>
                </a:r>
                <a:endParaRPr kumimoji="0" lang="en-US" altLang="zh-CN"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rPr>
                  <a:t>其目的主要是解耦合、便于维护系统。</a:t>
                </a:r>
                <a:endParaRPr kumimoji="0" lang="en-US" altLang="zh-CN" sz="15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p:txBody>
          </p:sp>
        </p:grpSp>
      </p:grpSp>
      <p:sp>
        <p:nvSpPr>
          <p:cNvPr id="63"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3964880" y="380270"/>
            <a:ext cx="4105748"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rPr>
              <a:t>系统结构分析</a:t>
            </a:r>
          </a:p>
        </p:txBody>
      </p:sp>
    </p:spTree>
    <p:extLst>
      <p:ext uri="{BB962C8B-B14F-4D97-AF65-F5344CB8AC3E}">
        <p14:creationId xmlns:p14="http://schemas.microsoft.com/office/powerpoint/2010/main" val="3446082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par>
                                <p:cTn id="9" presetID="12" presetClass="entr" presetSubtype="8"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ppt_x</p:attrName>
                                        </p:attrNameLst>
                                      </p:cBhvr>
                                      <p:tavLst>
                                        <p:tav tm="0">
                                          <p:val>
                                            <p:strVal val="#ppt_x-#ppt_w*1.125000"/>
                                          </p:val>
                                        </p:tav>
                                        <p:tav tm="100000">
                                          <p:val>
                                            <p:strVal val="#ppt_x"/>
                                          </p:val>
                                        </p:tav>
                                      </p:tavLst>
                                    </p:anim>
                                    <p:animEffect transition="in" filter="wipe(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7503998" y="1485326"/>
            <a:ext cx="1967870" cy="186204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5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rPr>
              <a:t>04</a:t>
            </a:r>
            <a:endParaRPr kumimoji="0" lang="zh-CN" altLang="en-US" sz="115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endParaRPr>
          </a:p>
        </p:txBody>
      </p:sp>
      <p:sp>
        <p:nvSpPr>
          <p:cNvPr id="14" name="淘宝店chenying0907 13"/>
          <p:cNvSpPr txBox="1"/>
          <p:nvPr/>
        </p:nvSpPr>
        <p:spPr>
          <a:xfrm>
            <a:off x="5980477" y="3515838"/>
            <a:ext cx="5014912" cy="523220"/>
          </a:xfrm>
          <a:prstGeom prst="rect">
            <a:avLst/>
          </a:prstGeom>
          <a:noFill/>
        </p:spPr>
        <p:txBody>
          <a:bodyPr wrap="square" rtlCol="0">
            <a:spAutoFit/>
            <a:scene3d>
              <a:camera prst="orthographicFront"/>
              <a:lightRig rig="threePt" dir="t"/>
            </a:scene3d>
            <a:sp3d contourW="635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4343"/>
                </a:solidFill>
                <a:effectLst/>
                <a:uLnTx/>
                <a:uFillTx/>
                <a:latin typeface="微软雅黑"/>
                <a:ea typeface="微软雅黑"/>
                <a:cs typeface="+mn-cs"/>
              </a:rPr>
              <a:t>业务逻辑设计</a:t>
            </a:r>
          </a:p>
        </p:txBody>
      </p:sp>
      <p:cxnSp>
        <p:nvCxnSpPr>
          <p:cNvPr id="5" name="直接连接符 4"/>
          <p:cNvCxnSpPr>
            <a:cxnSpLocks/>
          </p:cNvCxnSpPr>
          <p:nvPr/>
        </p:nvCxnSpPr>
        <p:spPr>
          <a:xfrm>
            <a:off x="6531937" y="3347374"/>
            <a:ext cx="3787302" cy="0"/>
          </a:xfrm>
          <a:prstGeom prst="line">
            <a:avLst/>
          </a:prstGeom>
          <a:ln>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311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Vertical)">
                                      <p:cBhvr>
                                        <p:cTn id="13" dur="500"/>
                                        <p:tgtEl>
                                          <p:spTgt spid="5"/>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3964880" y="380270"/>
            <a:ext cx="4105748"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rPr>
              <a:t>业务流程图</a:t>
            </a:r>
          </a:p>
        </p:txBody>
      </p:sp>
      <p:cxnSp>
        <p:nvCxnSpPr>
          <p:cNvPr id="16" name="直接连接符 15"/>
          <p:cNvCxnSpPr>
            <a:cxnSpLocks/>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B7684608-E5C4-1A50-B3FE-3704BF0EDD24}"/>
              </a:ext>
            </a:extLst>
          </p:cNvPr>
          <p:cNvPicPr>
            <a:picLocks noChangeAspect="1"/>
          </p:cNvPicPr>
          <p:nvPr/>
        </p:nvPicPr>
        <p:blipFill>
          <a:blip r:embed="rId4"/>
          <a:stretch>
            <a:fillRect/>
          </a:stretch>
        </p:blipFill>
        <p:spPr>
          <a:xfrm>
            <a:off x="241045" y="1134567"/>
            <a:ext cx="11709910" cy="4860545"/>
          </a:xfrm>
          <a:prstGeom prst="rect">
            <a:avLst/>
          </a:prstGeom>
        </p:spPr>
      </p:pic>
    </p:spTree>
    <p:extLst>
      <p:ext uri="{BB962C8B-B14F-4D97-AF65-F5344CB8AC3E}">
        <p14:creationId xmlns:p14="http://schemas.microsoft.com/office/powerpoint/2010/main" val="3156821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3964880" y="380270"/>
            <a:ext cx="4105748"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rPr>
              <a:t>页面流程图</a:t>
            </a:r>
          </a:p>
        </p:txBody>
      </p:sp>
      <p:cxnSp>
        <p:nvCxnSpPr>
          <p:cNvPr id="53" name="直接连接符 52"/>
          <p:cNvCxnSpPr>
            <a:cxnSpLocks/>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97093A52-C8A4-1B03-5BD7-786EF1E2B870}"/>
              </a:ext>
            </a:extLst>
          </p:cNvPr>
          <p:cNvPicPr>
            <a:picLocks noChangeAspect="1"/>
          </p:cNvPicPr>
          <p:nvPr/>
        </p:nvPicPr>
        <p:blipFill>
          <a:blip r:embed="rId4"/>
          <a:stretch>
            <a:fillRect/>
          </a:stretch>
        </p:blipFill>
        <p:spPr>
          <a:xfrm>
            <a:off x="1489656" y="1079299"/>
            <a:ext cx="9212688" cy="5625500"/>
          </a:xfrm>
          <a:prstGeom prst="rect">
            <a:avLst/>
          </a:prstGeom>
        </p:spPr>
      </p:pic>
    </p:spTree>
    <p:extLst>
      <p:ext uri="{BB962C8B-B14F-4D97-AF65-F5344CB8AC3E}">
        <p14:creationId xmlns:p14="http://schemas.microsoft.com/office/powerpoint/2010/main" val="528561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3964880" y="418906"/>
            <a:ext cx="4105748"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rPr>
              <a:t>功能流程图</a:t>
            </a:r>
          </a:p>
        </p:txBody>
      </p:sp>
      <p:cxnSp>
        <p:nvCxnSpPr>
          <p:cNvPr id="42" name="直接连接符 41"/>
          <p:cNvCxnSpPr>
            <a:cxnSpLocks/>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9C6A51C7-E6A4-027E-6B40-BDB1C655C814}"/>
              </a:ext>
            </a:extLst>
          </p:cNvPr>
          <p:cNvPicPr>
            <a:picLocks noChangeAspect="1"/>
          </p:cNvPicPr>
          <p:nvPr/>
        </p:nvPicPr>
        <p:blipFill>
          <a:blip r:embed="rId4"/>
          <a:stretch>
            <a:fillRect/>
          </a:stretch>
        </p:blipFill>
        <p:spPr>
          <a:xfrm>
            <a:off x="1675507" y="1102616"/>
            <a:ext cx="8684494" cy="5755384"/>
          </a:xfrm>
          <a:prstGeom prst="rect">
            <a:avLst/>
          </a:prstGeom>
        </p:spPr>
      </p:pic>
    </p:spTree>
    <p:extLst>
      <p:ext uri="{BB962C8B-B14F-4D97-AF65-F5344CB8AC3E}">
        <p14:creationId xmlns:p14="http://schemas.microsoft.com/office/powerpoint/2010/main" val="1606615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淘宝店chenying0907 5"/>
          <p:cNvSpPr txBox="1"/>
          <p:nvPr/>
        </p:nvSpPr>
        <p:spPr>
          <a:xfrm>
            <a:off x="6900675" y="1887055"/>
            <a:ext cx="3576824" cy="461665"/>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accent5"/>
                </a:solidFill>
                <a:latin typeface="Agency FB" panose="020B0503020202020204" pitchFamily="34" charset="0"/>
              </a:rPr>
              <a:t>01</a:t>
            </a:r>
            <a:r>
              <a:rPr lang="en-US" altLang="zh-CN" sz="2400" b="1" dirty="0">
                <a:solidFill>
                  <a:srgbClr val="444343"/>
                </a:solidFill>
                <a:latin typeface="Agency FB" panose="020B0503020202020204" pitchFamily="34" charset="0"/>
              </a:rPr>
              <a:t> </a:t>
            </a:r>
            <a:r>
              <a:rPr lang="en-US" altLang="zh-CN" sz="2400" dirty="0">
                <a:solidFill>
                  <a:srgbClr val="444343"/>
                </a:solidFill>
                <a:latin typeface="Agency FB" panose="020B0503020202020204" pitchFamily="34" charset="0"/>
              </a:rPr>
              <a:t>.  </a:t>
            </a:r>
            <a:r>
              <a:rPr lang="zh-CN" altLang="en-US" sz="2400" dirty="0">
                <a:solidFill>
                  <a:srgbClr val="444343"/>
                </a:solidFill>
                <a:latin typeface="Agency FB" panose="020B0503020202020204" pitchFamily="34" charset="0"/>
              </a:rPr>
              <a:t>项目介绍</a:t>
            </a:r>
          </a:p>
        </p:txBody>
      </p:sp>
      <p:sp>
        <p:nvSpPr>
          <p:cNvPr id="11" name="淘宝店chenying0907 5"/>
          <p:cNvSpPr txBox="1"/>
          <p:nvPr/>
        </p:nvSpPr>
        <p:spPr>
          <a:xfrm>
            <a:off x="6900676" y="2761130"/>
            <a:ext cx="3576824" cy="461665"/>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accent5"/>
                </a:solidFill>
                <a:latin typeface="Agency FB" panose="020B0503020202020204" pitchFamily="34" charset="0"/>
              </a:rPr>
              <a:t>02</a:t>
            </a:r>
            <a:r>
              <a:rPr lang="en-US" altLang="zh-CN" sz="2400" b="1" dirty="0">
                <a:solidFill>
                  <a:srgbClr val="444343"/>
                </a:solidFill>
                <a:latin typeface="Agency FB" panose="020B0503020202020204" pitchFamily="34" charset="0"/>
              </a:rPr>
              <a:t> . </a:t>
            </a:r>
            <a:r>
              <a:rPr lang="zh-CN" altLang="en-US" sz="2400" dirty="0">
                <a:solidFill>
                  <a:srgbClr val="444343"/>
                </a:solidFill>
                <a:latin typeface="Agency FB" panose="020B0503020202020204" pitchFamily="34" charset="0"/>
              </a:rPr>
              <a:t>项目目标</a:t>
            </a:r>
          </a:p>
        </p:txBody>
      </p:sp>
      <p:sp>
        <p:nvSpPr>
          <p:cNvPr id="12" name="淘宝店chenying0907 5"/>
          <p:cNvSpPr txBox="1"/>
          <p:nvPr/>
        </p:nvSpPr>
        <p:spPr>
          <a:xfrm>
            <a:off x="6900675" y="3635204"/>
            <a:ext cx="4317221" cy="830997"/>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accent5"/>
                </a:solidFill>
                <a:latin typeface="Agency FB" panose="020B0503020202020204" pitchFamily="34" charset="0"/>
              </a:rPr>
              <a:t>03</a:t>
            </a:r>
            <a:r>
              <a:rPr lang="en-US" altLang="zh-CN" sz="2400" b="1" dirty="0">
                <a:solidFill>
                  <a:srgbClr val="444343"/>
                </a:solidFill>
                <a:latin typeface="Agency FB" panose="020B0503020202020204" pitchFamily="34" charset="0"/>
              </a:rPr>
              <a:t> .</a:t>
            </a:r>
            <a:r>
              <a:rPr lang="zh-CN" altLang="en-US" sz="2400" dirty="0">
                <a:solidFill>
                  <a:srgbClr val="444343"/>
                </a:solidFill>
                <a:latin typeface="Agency FB" panose="020B0503020202020204" pitchFamily="34" charset="0"/>
              </a:rPr>
              <a:t>系统结构设计</a:t>
            </a:r>
          </a:p>
          <a:p>
            <a:endParaRPr lang="zh-CN" altLang="en-US" sz="2400" dirty="0">
              <a:solidFill>
                <a:srgbClr val="444343"/>
              </a:solidFill>
              <a:latin typeface="Agency FB" panose="020B0503020202020204" pitchFamily="34" charset="0"/>
            </a:endParaRPr>
          </a:p>
        </p:txBody>
      </p:sp>
      <p:sp>
        <p:nvSpPr>
          <p:cNvPr id="13" name="淘宝店chenying0907 5"/>
          <p:cNvSpPr txBox="1"/>
          <p:nvPr/>
        </p:nvSpPr>
        <p:spPr>
          <a:xfrm>
            <a:off x="6900676" y="4509279"/>
            <a:ext cx="3576824" cy="461665"/>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accent5"/>
                </a:solidFill>
                <a:latin typeface="Agency FB" panose="020B0503020202020204" pitchFamily="34" charset="0"/>
              </a:rPr>
              <a:t>04</a:t>
            </a:r>
            <a:r>
              <a:rPr lang="en-US" altLang="zh-CN" sz="2400" b="1" dirty="0">
                <a:solidFill>
                  <a:srgbClr val="444343"/>
                </a:solidFill>
                <a:latin typeface="Agency FB" panose="020B0503020202020204" pitchFamily="34" charset="0"/>
              </a:rPr>
              <a:t> . </a:t>
            </a:r>
            <a:r>
              <a:rPr lang="zh-CN" altLang="en-US" sz="2400" dirty="0">
                <a:solidFill>
                  <a:srgbClr val="444343"/>
                </a:solidFill>
                <a:latin typeface="Agency FB" panose="020B0503020202020204" pitchFamily="34" charset="0"/>
              </a:rPr>
              <a:t>业务逻辑设计</a:t>
            </a:r>
          </a:p>
        </p:txBody>
      </p:sp>
      <p:sp>
        <p:nvSpPr>
          <p:cNvPr id="14"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4870271" y="1112218"/>
            <a:ext cx="1200329" cy="4633565"/>
          </a:xfrm>
          <a:prstGeom prst="rect">
            <a:avLst/>
          </a:prstGeom>
          <a:noFill/>
        </p:spPr>
        <p:txBody>
          <a:bodyPr vert="eaVert" wrap="square" rtlCol="0">
            <a:spAutoFit/>
          </a:bodyPr>
          <a:lstStyle/>
          <a:p>
            <a:pPr algn="ctr"/>
            <a:r>
              <a:rPr lang="en-US" altLang="zh-CN" sz="6600" b="1" dirty="0">
                <a:solidFill>
                  <a:srgbClr val="444343"/>
                </a:solidFill>
                <a:latin typeface="Agency FB" panose="020B0503020202020204" pitchFamily="34" charset="0"/>
              </a:rPr>
              <a:t>CONTENT</a:t>
            </a:r>
            <a:endParaRPr lang="zh-CN" altLang="en-US" sz="6600" b="1" dirty="0">
              <a:solidFill>
                <a:srgbClr val="444343"/>
              </a:solidFill>
              <a:latin typeface="Agency FB" panose="020B0503020202020204" pitchFamily="34" charset="0"/>
            </a:endParaRPr>
          </a:p>
        </p:txBody>
      </p:sp>
      <p:sp>
        <p:nvSpPr>
          <p:cNvPr id="7" name="淘宝店chenying0907 5">
            <a:extLst>
              <a:ext uri="{FF2B5EF4-FFF2-40B4-BE49-F238E27FC236}">
                <a16:creationId xmlns:a16="http://schemas.microsoft.com/office/drawing/2014/main" id="{7712E6BF-4917-4560-88A0-2E682A031FD5}"/>
              </a:ext>
            </a:extLst>
          </p:cNvPr>
          <p:cNvSpPr txBox="1"/>
          <p:nvPr/>
        </p:nvSpPr>
        <p:spPr>
          <a:xfrm>
            <a:off x="6900676" y="5383354"/>
            <a:ext cx="3576824" cy="461665"/>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accent5"/>
                </a:solidFill>
                <a:latin typeface="Agency FB" panose="020B0503020202020204" pitchFamily="34" charset="0"/>
              </a:rPr>
              <a:t>05</a:t>
            </a:r>
            <a:r>
              <a:rPr lang="en-US" altLang="zh-CN" sz="2400" b="1" dirty="0">
                <a:solidFill>
                  <a:srgbClr val="444343"/>
                </a:solidFill>
                <a:latin typeface="Agency FB" panose="020B0503020202020204" pitchFamily="34" charset="0"/>
              </a:rPr>
              <a:t> . </a:t>
            </a:r>
            <a:r>
              <a:rPr lang="zh-CN" altLang="en-US" sz="2400" dirty="0">
                <a:solidFill>
                  <a:srgbClr val="444343"/>
                </a:solidFill>
                <a:latin typeface="Agency FB" panose="020B0503020202020204" pitchFamily="34" charset="0"/>
              </a:rPr>
              <a:t>主要技术描述</a:t>
            </a:r>
          </a:p>
        </p:txBody>
      </p:sp>
    </p:spTree>
    <p:extLst>
      <p:ext uri="{BB962C8B-B14F-4D97-AF65-F5344CB8AC3E}">
        <p14:creationId xmlns:p14="http://schemas.microsoft.com/office/powerpoint/2010/main" val="1589330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900" decel="100000" fill="hold"/>
                                        <p:tgtEl>
                                          <p:spTgt spid="6"/>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15" presetID="37" presetClass="entr" presetSubtype="0" fill="hold" grpId="0" nodeType="withEffect">
                                  <p:stCondLst>
                                    <p:cond delay="25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900" decel="100000" fill="hold"/>
                                        <p:tgtEl>
                                          <p:spTgt spid="11"/>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21" presetID="37" presetClass="entr" presetSubtype="0" fill="hold" grpId="0" nodeType="withEffect">
                                  <p:stCondLst>
                                    <p:cond delay="50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900" decel="100000" fill="hold"/>
                                        <p:tgtEl>
                                          <p:spTgt spid="12"/>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75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900" decel="100000" fill="hold"/>
                                        <p:tgtEl>
                                          <p:spTgt spid="13"/>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33" presetID="37" presetClass="entr" presetSubtype="0" fill="hold" grpId="0" nodeType="withEffect">
                                  <p:stCondLst>
                                    <p:cond delay="75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900" decel="100000" fill="hold"/>
                                        <p:tgtEl>
                                          <p:spTgt spid="7"/>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14"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3964880" y="418906"/>
            <a:ext cx="4105748"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rPr>
              <a:t>功能流程图</a:t>
            </a:r>
          </a:p>
        </p:txBody>
      </p:sp>
      <p:cxnSp>
        <p:nvCxnSpPr>
          <p:cNvPr id="42" name="直接连接符 41"/>
          <p:cNvCxnSpPr>
            <a:cxnSpLocks/>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192BB806-C1EB-671E-E63C-A99CF3EE5CE3}"/>
              </a:ext>
            </a:extLst>
          </p:cNvPr>
          <p:cNvPicPr>
            <a:picLocks noChangeAspect="1"/>
          </p:cNvPicPr>
          <p:nvPr/>
        </p:nvPicPr>
        <p:blipFill>
          <a:blip r:embed="rId3"/>
          <a:stretch>
            <a:fillRect/>
          </a:stretch>
        </p:blipFill>
        <p:spPr>
          <a:xfrm>
            <a:off x="1940417" y="1090967"/>
            <a:ext cx="8311166" cy="5593094"/>
          </a:xfrm>
          <a:prstGeom prst="rect">
            <a:avLst/>
          </a:prstGeom>
        </p:spPr>
      </p:pic>
    </p:spTree>
    <p:extLst>
      <p:ext uri="{BB962C8B-B14F-4D97-AF65-F5344CB8AC3E}">
        <p14:creationId xmlns:p14="http://schemas.microsoft.com/office/powerpoint/2010/main" val="4029570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3964880" y="418906"/>
            <a:ext cx="4105748"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rPr>
              <a:t>功能流程图</a:t>
            </a:r>
          </a:p>
        </p:txBody>
      </p:sp>
      <p:cxnSp>
        <p:nvCxnSpPr>
          <p:cNvPr id="42" name="直接连接符 41"/>
          <p:cNvCxnSpPr>
            <a:cxnSpLocks/>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8053988E-5CFF-9963-1BC8-9D703335884C}"/>
              </a:ext>
            </a:extLst>
          </p:cNvPr>
          <p:cNvPicPr>
            <a:picLocks noChangeAspect="1"/>
          </p:cNvPicPr>
          <p:nvPr/>
        </p:nvPicPr>
        <p:blipFill>
          <a:blip r:embed="rId3"/>
          <a:stretch>
            <a:fillRect/>
          </a:stretch>
        </p:blipFill>
        <p:spPr>
          <a:xfrm>
            <a:off x="3105955" y="1028922"/>
            <a:ext cx="5980090" cy="5829078"/>
          </a:xfrm>
          <a:prstGeom prst="rect">
            <a:avLst/>
          </a:prstGeom>
        </p:spPr>
      </p:pic>
    </p:spTree>
    <p:extLst>
      <p:ext uri="{BB962C8B-B14F-4D97-AF65-F5344CB8AC3E}">
        <p14:creationId xmlns:p14="http://schemas.microsoft.com/office/powerpoint/2010/main" val="3172514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7503998" y="1485326"/>
            <a:ext cx="1967870" cy="186204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5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rPr>
              <a:t>05</a:t>
            </a:r>
            <a:endParaRPr kumimoji="0" lang="zh-CN" altLang="en-US" sz="115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endParaRPr>
          </a:p>
        </p:txBody>
      </p:sp>
      <p:sp>
        <p:nvSpPr>
          <p:cNvPr id="14" name="淘宝店chenying0907 13"/>
          <p:cNvSpPr txBox="1"/>
          <p:nvPr/>
        </p:nvSpPr>
        <p:spPr>
          <a:xfrm>
            <a:off x="5980477" y="3515838"/>
            <a:ext cx="5014912" cy="646331"/>
          </a:xfrm>
          <a:prstGeom prst="rect">
            <a:avLst/>
          </a:prstGeom>
          <a:noFill/>
        </p:spPr>
        <p:txBody>
          <a:bodyPr wrap="square" rtlCol="0">
            <a:spAutoFit/>
            <a:scene3d>
              <a:camera prst="orthographicFront"/>
              <a:lightRig rig="threePt" dir="t"/>
            </a:scene3d>
            <a:sp3d contourW="635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444343"/>
                </a:solidFill>
                <a:effectLst/>
                <a:uLnTx/>
                <a:uFillTx/>
                <a:latin typeface="微软雅黑"/>
                <a:ea typeface="微软雅黑"/>
                <a:cs typeface="+mn-cs"/>
              </a:rPr>
              <a:t>消费者与食品安全</a:t>
            </a:r>
          </a:p>
        </p:txBody>
      </p:sp>
      <p:cxnSp>
        <p:nvCxnSpPr>
          <p:cNvPr id="5" name="直接连接符 4"/>
          <p:cNvCxnSpPr/>
          <p:nvPr/>
        </p:nvCxnSpPr>
        <p:spPr>
          <a:xfrm>
            <a:off x="6531937" y="3347374"/>
            <a:ext cx="3787302" cy="0"/>
          </a:xfrm>
          <a:prstGeom prst="line">
            <a:avLst/>
          </a:prstGeom>
          <a:ln>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Vertical)">
                                      <p:cBhvr>
                                        <p:cTn id="13" dur="500"/>
                                        <p:tgtEl>
                                          <p:spTgt spid="5"/>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店chenying0907 2"/>
          <p:cNvSpPr/>
          <p:nvPr/>
        </p:nvSpPr>
        <p:spPr>
          <a:xfrm>
            <a:off x="5216577" y="2651402"/>
            <a:ext cx="5559373" cy="2143593"/>
          </a:xfrm>
          <a:prstGeom prst="rect">
            <a:avLst/>
          </a:prstGeom>
          <a:solidFill>
            <a:schemeClr val="accent5"/>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pic>
        <p:nvPicPr>
          <p:cNvPr id="7"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3335" y="2437646"/>
            <a:ext cx="4822665" cy="2774485"/>
          </a:xfrm>
          <a:prstGeom prst="rect">
            <a:avLst/>
          </a:prstGeom>
        </p:spPr>
      </p:pic>
      <p:grpSp>
        <p:nvGrpSpPr>
          <p:cNvPr id="10" name="组合 9"/>
          <p:cNvGrpSpPr/>
          <p:nvPr/>
        </p:nvGrpSpPr>
        <p:grpSpPr>
          <a:xfrm>
            <a:off x="5923435" y="2926033"/>
            <a:ext cx="4690224" cy="1477649"/>
            <a:chOff x="1995169" y="4682555"/>
            <a:chExt cx="4690224" cy="1477649"/>
          </a:xfrm>
        </p:grpSpPr>
        <p:sp>
          <p:nvSpPr>
            <p:cNvPr id="13" name="淘宝店chenying0907 18"/>
            <p:cNvSpPr txBox="1"/>
            <p:nvPr/>
          </p:nvSpPr>
          <p:spPr>
            <a:xfrm>
              <a:off x="1995169" y="4682555"/>
              <a:ext cx="4679950"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FFFFFF">
                      <a:lumMod val="95000"/>
                    </a:srgbClr>
                  </a:solidFill>
                  <a:effectLst/>
                  <a:uLnTx/>
                  <a:uFillTx/>
                  <a:latin typeface="Agency FB" panose="020B0503020202020204" pitchFamily="34" charset="0"/>
                  <a:ea typeface="微软雅黑"/>
                  <a:cs typeface="+mn-cs"/>
                </a:rPr>
                <a:t>消费者如何面对食品安全</a:t>
              </a:r>
            </a:p>
          </p:txBody>
        </p:sp>
        <p:sp>
          <p:nvSpPr>
            <p:cNvPr id="14"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67734" y="5513873"/>
              <a:ext cx="451765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lumMod val="95000"/>
                    </a:srgbClr>
                  </a:solidFill>
                  <a:effectLst/>
                  <a:uLnTx/>
                  <a:uFillTx/>
                  <a:latin typeface="Arial"/>
                  <a:ea typeface="Segoe UI" panose="020B0502040204020203" pitchFamily="34" charset="0"/>
                  <a:cs typeface="Segoe UI" panose="020B0502040204020203" pitchFamily="34" charset="0"/>
                </a:rPr>
                <a:t>As consumers, how should we face food safety issues</a:t>
              </a:r>
            </a:p>
          </p:txBody>
        </p:sp>
      </p:grpSp>
      <p:sp>
        <p:nvSpPr>
          <p:cNvPr id="15"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3964880" y="380270"/>
            <a:ext cx="4105748"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4343"/>
                </a:solidFill>
                <a:effectLst/>
                <a:uLnTx/>
                <a:uFillTx/>
                <a:latin typeface="微软雅黑"/>
                <a:ea typeface="微软雅黑"/>
                <a:cs typeface="+mn-cs"/>
              </a:rPr>
              <a:t>消费者与食品安全</a:t>
            </a:r>
          </a:p>
        </p:txBody>
      </p:sp>
      <p:cxnSp>
        <p:nvCxnSpPr>
          <p:cNvPr id="16" name="直接连接符 15"/>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 name="图片占位符 5" descr="工程绘图&#10;&#10;描述已自动生成"/>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6521" b="6521"/>
          <a:stretch>
            <a:fillRect/>
          </a:stretch>
        </p:blip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78130" y="2235200"/>
            <a:ext cx="4235740" cy="2689226"/>
            <a:chOff x="3563589" y="2210565"/>
            <a:chExt cx="5027961" cy="3192200"/>
          </a:xfrm>
        </p:grpSpPr>
        <p:sp>
          <p:nvSpPr>
            <p:cNvPr id="3" name="正五边形 2"/>
            <p:cNvSpPr/>
            <p:nvPr/>
          </p:nvSpPr>
          <p:spPr>
            <a:xfrm>
              <a:off x="4363441" y="2210565"/>
              <a:ext cx="3351810" cy="3192200"/>
            </a:xfrm>
            <a:prstGeom prst="pentagon">
              <a:avLst/>
            </a:prstGeom>
            <a:solidFill>
              <a:schemeClr val="accent5"/>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 name="Freeform 24"/>
            <p:cNvSpPr>
              <a:spLocks noEditPoints="1"/>
            </p:cNvSpPr>
            <p:nvPr/>
          </p:nvSpPr>
          <p:spPr bwMode="auto">
            <a:xfrm>
              <a:off x="5232221" y="3156972"/>
              <a:ext cx="1679020" cy="1735796"/>
            </a:xfrm>
            <a:custGeom>
              <a:avLst/>
              <a:gdLst>
                <a:gd name="T0" fmla="*/ 35 w 89"/>
                <a:gd name="T1" fmla="*/ 11 h 92"/>
                <a:gd name="T2" fmla="*/ 56 w 89"/>
                <a:gd name="T3" fmla="*/ 11 h 92"/>
                <a:gd name="T4" fmla="*/ 70 w 89"/>
                <a:gd name="T5" fmla="*/ 10 h 92"/>
                <a:gd name="T6" fmla="*/ 70 w 89"/>
                <a:gd name="T7" fmla="*/ 27 h 92"/>
                <a:gd name="T8" fmla="*/ 70 w 89"/>
                <a:gd name="T9" fmla="*/ 10 h 92"/>
                <a:gd name="T10" fmla="*/ 30 w 89"/>
                <a:gd name="T11" fmla="*/ 55 h 92"/>
                <a:gd name="T12" fmla="*/ 32 w 89"/>
                <a:gd name="T13" fmla="*/ 85 h 92"/>
                <a:gd name="T14" fmla="*/ 22 w 89"/>
                <a:gd name="T15" fmla="*/ 59 h 92"/>
                <a:gd name="T16" fmla="*/ 17 w 89"/>
                <a:gd name="T17" fmla="*/ 85 h 92"/>
                <a:gd name="T18" fmla="*/ 11 w 89"/>
                <a:gd name="T19" fmla="*/ 55 h 92"/>
                <a:gd name="T20" fmla="*/ 4 w 89"/>
                <a:gd name="T21" fmla="*/ 53 h 92"/>
                <a:gd name="T22" fmla="*/ 10 w 89"/>
                <a:gd name="T23" fmla="*/ 28 h 92"/>
                <a:gd name="T24" fmla="*/ 21 w 89"/>
                <a:gd name="T25" fmla="*/ 35 h 92"/>
                <a:gd name="T26" fmla="*/ 31 w 89"/>
                <a:gd name="T27" fmla="*/ 28 h 92"/>
                <a:gd name="T28" fmla="*/ 44 w 89"/>
                <a:gd name="T29" fmla="*/ 24 h 92"/>
                <a:gd name="T30" fmla="*/ 44 w 89"/>
                <a:gd name="T31" fmla="*/ 27 h 92"/>
                <a:gd name="T32" fmla="*/ 45 w 89"/>
                <a:gd name="T33" fmla="*/ 48 h 92"/>
                <a:gd name="T34" fmla="*/ 45 w 89"/>
                <a:gd name="T35" fmla="*/ 48 h 92"/>
                <a:gd name="T36" fmla="*/ 45 w 89"/>
                <a:gd name="T37" fmla="*/ 48 h 92"/>
                <a:gd name="T38" fmla="*/ 47 w 89"/>
                <a:gd name="T39" fmla="*/ 27 h 92"/>
                <a:gd name="T40" fmla="*/ 47 w 89"/>
                <a:gd name="T41" fmla="*/ 24 h 92"/>
                <a:gd name="T42" fmla="*/ 59 w 89"/>
                <a:gd name="T43" fmla="*/ 28 h 92"/>
                <a:gd name="T44" fmla="*/ 70 w 89"/>
                <a:gd name="T45" fmla="*/ 35 h 92"/>
                <a:gd name="T46" fmla="*/ 80 w 89"/>
                <a:gd name="T47" fmla="*/ 28 h 92"/>
                <a:gd name="T48" fmla="*/ 85 w 89"/>
                <a:gd name="T49" fmla="*/ 51 h 92"/>
                <a:gd name="T50" fmla="*/ 79 w 89"/>
                <a:gd name="T51" fmla="*/ 55 h 92"/>
                <a:gd name="T52" fmla="*/ 80 w 89"/>
                <a:gd name="T53" fmla="*/ 85 h 92"/>
                <a:gd name="T54" fmla="*/ 71 w 89"/>
                <a:gd name="T55" fmla="*/ 59 h 92"/>
                <a:gd name="T56" fmla="*/ 66 w 89"/>
                <a:gd name="T57" fmla="*/ 85 h 92"/>
                <a:gd name="T58" fmla="*/ 60 w 89"/>
                <a:gd name="T59" fmla="*/ 55 h 92"/>
                <a:gd name="T60" fmla="*/ 57 w 89"/>
                <a:gd name="T61" fmla="*/ 55 h 92"/>
                <a:gd name="T62" fmla="*/ 49 w 89"/>
                <a:gd name="T63" fmla="*/ 92 h 92"/>
                <a:gd name="T64" fmla="*/ 43 w 89"/>
                <a:gd name="T65" fmla="*/ 61 h 92"/>
                <a:gd name="T66" fmla="*/ 32 w 89"/>
                <a:gd name="T67" fmla="*/ 92 h 92"/>
                <a:gd name="T68" fmla="*/ 30 w 89"/>
                <a:gd name="T69" fmla="*/ 52 h 92"/>
                <a:gd name="T70" fmla="*/ 13 w 89"/>
                <a:gd name="T71" fmla="*/ 18 h 92"/>
                <a:gd name="T72" fmla="*/ 29 w 89"/>
                <a:gd name="T73"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cxnSp>
          <p:nvCxnSpPr>
            <p:cNvPr id="11" name="直接连接符 10"/>
            <p:cNvCxnSpPr/>
            <p:nvPr/>
          </p:nvCxnSpPr>
          <p:spPr>
            <a:xfrm>
              <a:off x="7511947" y="3429765"/>
              <a:ext cx="1079603" cy="0"/>
            </a:xfrm>
            <a:prstGeom prst="line">
              <a:avLst/>
            </a:prstGeom>
            <a:ln>
              <a:solidFill>
                <a:schemeClr val="accent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911240" y="5390065"/>
              <a:ext cx="1665234" cy="0"/>
            </a:xfrm>
            <a:prstGeom prst="line">
              <a:avLst/>
            </a:prstGeom>
            <a:ln>
              <a:solidFill>
                <a:schemeClr val="accent5"/>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63589" y="5390065"/>
              <a:ext cx="2173614" cy="0"/>
            </a:xfrm>
            <a:prstGeom prst="line">
              <a:avLst/>
            </a:prstGeom>
            <a:ln>
              <a:solidFill>
                <a:schemeClr val="accent5"/>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563589" y="3429765"/>
              <a:ext cx="1675905" cy="0"/>
            </a:xfrm>
            <a:prstGeom prst="line">
              <a:avLst/>
            </a:prstGeom>
            <a:ln>
              <a:solidFill>
                <a:schemeClr val="accent5"/>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8350819" y="4349641"/>
            <a:ext cx="3142486" cy="1491600"/>
            <a:chOff x="2167734" y="4856871"/>
            <a:chExt cx="2425131" cy="747670"/>
          </a:xfrm>
        </p:grpSpPr>
        <p:sp>
          <p:nvSpPr>
            <p:cNvPr id="41" name="淘宝店chenying0907 18"/>
            <p:cNvSpPr txBox="1"/>
            <p:nvPr/>
          </p:nvSpPr>
          <p:spPr>
            <a:xfrm>
              <a:off x="2167734" y="4856871"/>
              <a:ext cx="1762998" cy="18512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保留购买凭证</a:t>
              </a:r>
            </a:p>
          </p:txBody>
        </p:sp>
        <p:sp>
          <p:nvSpPr>
            <p:cNvPr id="42"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77463" y="5188001"/>
              <a:ext cx="2415402" cy="41654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333333"/>
                  </a:solidFill>
                  <a:effectLst/>
                  <a:uLnTx/>
                  <a:uFillTx/>
                  <a:latin typeface="PingFang SC"/>
                  <a:ea typeface="微软雅黑"/>
                  <a:cs typeface="+mn-cs"/>
                </a:rPr>
                <a:t>购买食品时，要留好购物小票或索要发票，如果有质量问题可以得到及时解决。</a:t>
              </a:r>
              <a:endParaRPr kumimoji="0" lang="en-US" altLang="zh-CN" sz="16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p:txBody>
        </p:sp>
      </p:grpSp>
      <p:grpSp>
        <p:nvGrpSpPr>
          <p:cNvPr id="43" name="组合 42"/>
          <p:cNvGrpSpPr/>
          <p:nvPr/>
        </p:nvGrpSpPr>
        <p:grpSpPr>
          <a:xfrm>
            <a:off x="8149469" y="1252027"/>
            <a:ext cx="3920610" cy="2722132"/>
            <a:chOff x="2167734" y="4856871"/>
            <a:chExt cx="3143098" cy="1207601"/>
          </a:xfrm>
        </p:grpSpPr>
        <p:sp>
          <p:nvSpPr>
            <p:cNvPr id="44" name="淘宝店chenying0907 18"/>
            <p:cNvSpPr txBox="1"/>
            <p:nvPr/>
          </p:nvSpPr>
          <p:spPr>
            <a:xfrm>
              <a:off x="2167734" y="4856871"/>
              <a:ext cx="3143098" cy="163844"/>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333333"/>
                  </a:solidFill>
                  <a:effectLst/>
                  <a:uLnTx/>
                  <a:uFillTx/>
                  <a:latin typeface="PingFang SC"/>
                  <a:ea typeface="微软雅黑"/>
                  <a:cs typeface="+mn-cs"/>
                </a:rPr>
                <a:t>应尽量购买大企业或知名品牌的食品</a:t>
              </a:r>
              <a:endPar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endParaRPr>
            </a:p>
          </p:txBody>
        </p:sp>
        <p:sp>
          <p:nvSpPr>
            <p:cNvPr id="45"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249039" y="5149675"/>
              <a:ext cx="2415402" cy="9147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333333"/>
                  </a:solidFill>
                  <a:effectLst/>
                  <a:uLnTx/>
                  <a:uFillTx/>
                  <a:latin typeface="PingFang SC"/>
                  <a:ea typeface="微软雅黑"/>
                  <a:cs typeface="+mn-cs"/>
                </a:rPr>
                <a:t>这类企业从原料采购、生产成品、质量检验到安全保障体系的建立，都比较完备，能保证生产出合格的产品。质检部门对这些企业有相对定时和规范的检测，有些企业的执行标准甚至高于国家标准，安全可靠性相对较高。</a:t>
              </a:r>
              <a:endParaRPr kumimoji="0" lang="en-US" altLang="zh-CN" sz="16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p:txBody>
        </p:sp>
      </p:grpSp>
      <p:grpSp>
        <p:nvGrpSpPr>
          <p:cNvPr id="46" name="组合 45"/>
          <p:cNvGrpSpPr/>
          <p:nvPr/>
        </p:nvGrpSpPr>
        <p:grpSpPr>
          <a:xfrm>
            <a:off x="506437" y="4349640"/>
            <a:ext cx="3313413" cy="1984043"/>
            <a:chOff x="2177463" y="4856871"/>
            <a:chExt cx="2415402" cy="994509"/>
          </a:xfrm>
        </p:grpSpPr>
        <p:sp>
          <p:nvSpPr>
            <p:cNvPr id="47" name="淘宝店chenying0907 18"/>
            <p:cNvSpPr txBox="1"/>
            <p:nvPr/>
          </p:nvSpPr>
          <p:spPr>
            <a:xfrm>
              <a:off x="2829867" y="4856871"/>
              <a:ext cx="1762998" cy="323976"/>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333333"/>
                  </a:solidFill>
                  <a:effectLst/>
                  <a:uLnTx/>
                  <a:uFillTx/>
                  <a:latin typeface="PingFang SC"/>
                  <a:ea typeface="微软雅黑"/>
                  <a:cs typeface="+mn-cs"/>
                </a:rPr>
                <a:t>选购食品时，尽量到超市或连锁店购买</a:t>
              </a:r>
              <a:endPar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endParaRPr>
            </a:p>
          </p:txBody>
        </p:sp>
        <p:sp>
          <p:nvSpPr>
            <p:cNvPr id="48"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77463" y="5188001"/>
              <a:ext cx="2415402" cy="663379"/>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333333"/>
                  </a:solidFill>
                  <a:effectLst/>
                  <a:uLnTx/>
                  <a:uFillTx/>
                  <a:latin typeface="PingFang SC"/>
                  <a:ea typeface="微软雅黑"/>
                  <a:cs typeface="+mn-cs"/>
                </a:rPr>
                <a:t>这类企业一般都从正规渠道采购产品，有严格的进货验收制度和销售记录，对食品质量的把关较严，有正规的售后服务渠道，食品质量的安全可信度较高。</a:t>
              </a:r>
              <a:endParaRPr kumimoji="0" lang="en-US" altLang="zh-CN" sz="16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p:txBody>
        </p:sp>
      </p:grpSp>
      <p:grpSp>
        <p:nvGrpSpPr>
          <p:cNvPr id="49" name="组合 48"/>
          <p:cNvGrpSpPr/>
          <p:nvPr/>
        </p:nvGrpSpPr>
        <p:grpSpPr>
          <a:xfrm>
            <a:off x="360417" y="1270809"/>
            <a:ext cx="3580699" cy="2629872"/>
            <a:chOff x="2259264" y="4864835"/>
            <a:chExt cx="2415402" cy="1115167"/>
          </a:xfrm>
        </p:grpSpPr>
        <p:sp>
          <p:nvSpPr>
            <p:cNvPr id="50" name="淘宝店chenying0907 18"/>
            <p:cNvSpPr txBox="1"/>
            <p:nvPr/>
          </p:nvSpPr>
          <p:spPr>
            <a:xfrm>
              <a:off x="2800814" y="4864835"/>
              <a:ext cx="1762998" cy="646331"/>
            </a:xfrm>
            <a:prstGeom prst="rect">
              <a:avLst/>
            </a:prstGeom>
            <a:noFill/>
          </p:spPr>
          <p:txBody>
            <a:bodyPr wrap="square" rtlCol="0">
              <a:spAutoFit/>
              <a:scene3d>
                <a:camera prst="orthographicFront"/>
                <a:lightRig rig="threePt" dir="t"/>
              </a:scene3d>
              <a:sp3d contourW="12700"/>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主动学习相关知识</a:t>
              </a:r>
            </a:p>
          </p:txBody>
        </p:sp>
        <p:sp>
          <p:nvSpPr>
            <p:cNvPr id="51"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259264" y="5105591"/>
              <a:ext cx="2415402" cy="874411"/>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333333"/>
                  </a:solidFill>
                  <a:effectLst/>
                  <a:uLnTx/>
                  <a:uFillTx/>
                  <a:latin typeface="PingFang SC"/>
                  <a:ea typeface="微软雅黑"/>
                  <a:cs typeface="+mn-cs"/>
                </a:rPr>
                <a:t>主动学习一些食品安全的判断知识，掌握食品标签的识别方法，查看各种标识、标记是否完备。例如市场准入标志</a:t>
              </a:r>
              <a:r>
                <a:rPr kumimoji="0" lang="en-US" altLang="zh-CN" sz="1600" b="0" i="0" u="none" strike="noStrike" kern="1200" cap="none" spc="0" normalizeH="0" baseline="0" noProof="0" dirty="0">
                  <a:ln>
                    <a:noFill/>
                  </a:ln>
                  <a:solidFill>
                    <a:srgbClr val="333333"/>
                  </a:solidFill>
                  <a:effectLst/>
                  <a:uLnTx/>
                  <a:uFillTx/>
                  <a:latin typeface="PingFang SC"/>
                  <a:ea typeface="微软雅黑"/>
                  <a:cs typeface="+mn-cs"/>
                </a:rPr>
                <a:t>QS</a:t>
              </a:r>
              <a:r>
                <a:rPr kumimoji="0" lang="zh-CN" altLang="en-US" sz="1600" b="0" i="0" u="none" strike="noStrike" kern="1200" cap="none" spc="0" normalizeH="0" baseline="0" noProof="0" dirty="0">
                  <a:ln>
                    <a:noFill/>
                  </a:ln>
                  <a:solidFill>
                    <a:srgbClr val="333333"/>
                  </a:solidFill>
                  <a:effectLst/>
                  <a:uLnTx/>
                  <a:uFillTx/>
                  <a:latin typeface="PingFang SC"/>
                  <a:ea typeface="微软雅黑"/>
                  <a:cs typeface="+mn-cs"/>
                </a:rPr>
                <a:t>，计量合格标志</a:t>
              </a:r>
              <a:r>
                <a:rPr kumimoji="0" lang="en-US" altLang="zh-CN" sz="1600" b="0" i="0" u="none" strike="noStrike" kern="1200" cap="none" spc="0" normalizeH="0" baseline="0" noProof="0" dirty="0">
                  <a:ln>
                    <a:noFill/>
                  </a:ln>
                  <a:solidFill>
                    <a:srgbClr val="333333"/>
                  </a:solidFill>
                  <a:effectLst/>
                  <a:uLnTx/>
                  <a:uFillTx/>
                  <a:latin typeface="PingFang SC"/>
                  <a:ea typeface="微软雅黑"/>
                  <a:cs typeface="+mn-cs"/>
                </a:rPr>
                <a:t>C</a:t>
              </a:r>
              <a:r>
                <a:rPr kumimoji="0" lang="zh-CN" altLang="en-US" sz="1600" b="0" i="0" u="none" strike="noStrike" kern="1200" cap="none" spc="0" normalizeH="0" baseline="0" noProof="0" dirty="0">
                  <a:ln>
                    <a:noFill/>
                  </a:ln>
                  <a:solidFill>
                    <a:srgbClr val="333333"/>
                  </a:solidFill>
                  <a:effectLst/>
                  <a:uLnTx/>
                  <a:uFillTx/>
                  <a:latin typeface="PingFang SC"/>
                  <a:ea typeface="微软雅黑"/>
                  <a:cs typeface="+mn-cs"/>
                </a:rPr>
                <a:t>，配料表的内容，厂名厂址是否齐全，生产日期和保质期，执行标准，使用和储藏方法等。同时也要主动学习相关法律知识，增强法律意识，切实保护自身权益。</a:t>
              </a:r>
              <a:endParaRPr kumimoji="0" lang="en-US" altLang="zh-CN" sz="16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p:txBody>
        </p:sp>
      </p:grpSp>
      <p:sp>
        <p:nvSpPr>
          <p:cNvPr id="52"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3964880" y="380270"/>
            <a:ext cx="4105748"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panose="020B0503020204020204" charset="-122"/>
                <a:cs typeface="+mn-cs"/>
              </a:rPr>
              <a:t>“打好预防针”</a:t>
            </a:r>
          </a:p>
        </p:txBody>
      </p:sp>
      <p:cxnSp>
        <p:nvCxnSpPr>
          <p:cNvPr id="53" name="直接连接符 52"/>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additive="base">
                                        <p:cTn id="14" dur="500" fill="hold"/>
                                        <p:tgtEl>
                                          <p:spTgt spid="49"/>
                                        </p:tgtEl>
                                        <p:attrNameLst>
                                          <p:attrName>ppt_x</p:attrName>
                                        </p:attrNameLst>
                                      </p:cBhvr>
                                      <p:tavLst>
                                        <p:tav tm="0">
                                          <p:val>
                                            <p:strVal val="#ppt_x"/>
                                          </p:val>
                                        </p:tav>
                                        <p:tav tm="100000">
                                          <p:val>
                                            <p:strVal val="#ppt_x"/>
                                          </p:val>
                                        </p:tav>
                                      </p:tavLst>
                                    </p:anim>
                                    <p:anim calcmode="lin" valueType="num">
                                      <p:cBhvr additive="base">
                                        <p:cTn id="15" dur="500" fill="hold"/>
                                        <p:tgtEl>
                                          <p:spTgt spid="49"/>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 calcmode="lin" valueType="num">
                                      <p:cBhvr additive="base">
                                        <p:cTn id="18" dur="500" fill="hold"/>
                                        <p:tgtEl>
                                          <p:spTgt spid="46"/>
                                        </p:tgtEl>
                                        <p:attrNameLst>
                                          <p:attrName>ppt_x</p:attrName>
                                        </p:attrNameLst>
                                      </p:cBhvr>
                                      <p:tavLst>
                                        <p:tav tm="0">
                                          <p:val>
                                            <p:strVal val="#ppt_x"/>
                                          </p:val>
                                        </p:tav>
                                        <p:tav tm="100000">
                                          <p:val>
                                            <p:strVal val="#ppt_x"/>
                                          </p:val>
                                        </p:tav>
                                      </p:tavLst>
                                    </p:anim>
                                    <p:anim calcmode="lin" valueType="num">
                                      <p:cBhvr additive="base">
                                        <p:cTn id="19" dur="500" fill="hold"/>
                                        <p:tgtEl>
                                          <p:spTgt spid="46"/>
                                        </p:tgtEl>
                                        <p:attrNameLst>
                                          <p:attrName>ppt_y</p:attrName>
                                        </p:attrNameLst>
                                      </p:cBhvr>
                                      <p:tavLst>
                                        <p:tav tm="0">
                                          <p:val>
                                            <p:strVal val="1+#ppt_h/2"/>
                                          </p:val>
                                        </p:tav>
                                        <p:tav tm="100000">
                                          <p:val>
                                            <p:strVal val="#ppt_y"/>
                                          </p:val>
                                        </p:tav>
                                      </p:tavLst>
                                    </p:anim>
                                  </p:childTnLst>
                                </p:cTn>
                              </p:par>
                              <p:par>
                                <p:cTn id="20" presetID="2" presetClass="entr" presetSubtype="1"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additive="base">
                                        <p:cTn id="22" dur="500" fill="hold"/>
                                        <p:tgtEl>
                                          <p:spTgt spid="43"/>
                                        </p:tgtEl>
                                        <p:attrNameLst>
                                          <p:attrName>ppt_x</p:attrName>
                                        </p:attrNameLst>
                                      </p:cBhvr>
                                      <p:tavLst>
                                        <p:tav tm="0">
                                          <p:val>
                                            <p:strVal val="#ppt_x"/>
                                          </p:val>
                                        </p:tav>
                                        <p:tav tm="100000">
                                          <p:val>
                                            <p:strVal val="#ppt_x"/>
                                          </p:val>
                                        </p:tav>
                                      </p:tavLst>
                                    </p:anim>
                                    <p:anim calcmode="lin" valueType="num">
                                      <p:cBhvr additive="base">
                                        <p:cTn id="23" dur="500" fill="hold"/>
                                        <p:tgtEl>
                                          <p:spTgt spid="43"/>
                                        </p:tgtEl>
                                        <p:attrNameLst>
                                          <p:attrName>ppt_y</p:attrName>
                                        </p:attrNameLst>
                                      </p:cBhvr>
                                      <p:tavLst>
                                        <p:tav tm="0">
                                          <p:val>
                                            <p:strVal val="0-#ppt_h/2"/>
                                          </p:val>
                                        </p:tav>
                                        <p:tav tm="100000">
                                          <p:val>
                                            <p:strVal val="#ppt_y"/>
                                          </p:val>
                                        </p:tav>
                                      </p:tavLst>
                                    </p:anim>
                                  </p:childTnLst>
                                </p:cTn>
                              </p:par>
                              <p:par>
                                <p:cTn id="24" presetID="2" presetClass="entr" presetSubtype="1"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ppt_x"/>
                                          </p:val>
                                        </p:tav>
                                        <p:tav tm="100000">
                                          <p:val>
                                            <p:strVal val="#ppt_x"/>
                                          </p:val>
                                        </p:tav>
                                      </p:tavLst>
                                    </p:anim>
                                    <p:anim calcmode="lin" valueType="num">
                                      <p:cBhvr additive="base">
                                        <p:cTn id="27"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99" name="PA_组合 19"/>
          <p:cNvGrpSpPr/>
          <p:nvPr>
            <p:custDataLst>
              <p:tags r:id="rId1"/>
            </p:custDataLst>
          </p:nvPr>
        </p:nvGrpSpPr>
        <p:grpSpPr bwMode="auto">
          <a:xfrm>
            <a:off x="331740" y="2029458"/>
            <a:ext cx="2311400" cy="3376656"/>
            <a:chOff x="0" y="0"/>
            <a:chExt cx="1335" cy="1951"/>
          </a:xfrm>
          <a:solidFill>
            <a:schemeClr val="accent5"/>
          </a:solidFill>
        </p:grpSpPr>
        <p:sp>
          <p:nvSpPr>
            <p:cNvPr id="20500" name="淘宝店chenying0907 20"/>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a:ea typeface="微软雅黑"/>
                <a:cs typeface="+mn-cs"/>
              </a:endParaRPr>
            </a:p>
          </p:txBody>
        </p:sp>
        <p:sp>
          <p:nvSpPr>
            <p:cNvPr id="20501" name="淘宝店chenying0907 21"/>
            <p:cNvSpPr/>
            <p:nvPr/>
          </p:nvSpPr>
          <p:spPr bwMode="auto">
            <a:xfrm>
              <a:off x="442" y="1625"/>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a:ea typeface="微软雅黑"/>
                <a:cs typeface="+mn-cs"/>
              </a:endParaRPr>
            </a:p>
          </p:txBody>
        </p:sp>
        <p:sp>
          <p:nvSpPr>
            <p:cNvPr id="20502" name="淘宝店chenying0907 22"/>
            <p:cNvSpPr/>
            <p:nvPr/>
          </p:nvSpPr>
          <p:spPr bwMode="auto">
            <a:xfrm>
              <a:off x="442" y="1752"/>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a:ea typeface="微软雅黑"/>
                <a:cs typeface="+mn-cs"/>
              </a:endParaRPr>
            </a:p>
          </p:txBody>
        </p:sp>
        <p:sp>
          <p:nvSpPr>
            <p:cNvPr id="20503" name="淘宝店chenying0907 23"/>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a:ea typeface="微软雅黑"/>
                <a:cs typeface="+mn-cs"/>
              </a:endParaRPr>
            </a:p>
          </p:txBody>
        </p:sp>
        <p:sp>
          <p:nvSpPr>
            <p:cNvPr id="20504" name="淘宝店chenying0907 24"/>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a:ea typeface="微软雅黑"/>
                <a:cs typeface="+mn-cs"/>
              </a:endParaRPr>
            </a:p>
          </p:txBody>
        </p:sp>
      </p:grpSp>
      <p:sp>
        <p:nvSpPr>
          <p:cNvPr id="54"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3964880" y="380270"/>
            <a:ext cx="4105748"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panose="020B0503020204020204" charset="-122"/>
                <a:cs typeface="+mn-cs"/>
              </a:rPr>
              <a:t>“事后之法”</a:t>
            </a:r>
          </a:p>
        </p:txBody>
      </p:sp>
      <p:cxnSp>
        <p:nvCxnSpPr>
          <p:cNvPr id="55" name="直接连接符 54"/>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810511" y="1079299"/>
            <a:ext cx="1038148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33333"/>
                </a:solidFill>
                <a:effectLst/>
                <a:uLnTx/>
                <a:uFillTx/>
                <a:latin typeface="Arial" panose="020B0604020202020204" pitchFamily="34" charset="0"/>
                <a:ea typeface="微软雅黑"/>
                <a:cs typeface="+mn-cs"/>
              </a:rPr>
              <a:t>作为一个消费者，</a:t>
            </a: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当我们发现食品存在安全问题，</a:t>
            </a:r>
            <a:r>
              <a:rPr kumimoji="0" lang="zh-CN" altLang="en-US" sz="1800" b="0" i="0" u="none" strike="noStrike" kern="1200" cap="none" spc="0" normalizeH="0" baseline="0" noProof="0" dirty="0">
                <a:ln>
                  <a:noFill/>
                </a:ln>
                <a:solidFill>
                  <a:srgbClr val="333333"/>
                </a:solidFill>
                <a:effectLst/>
                <a:uLnTx/>
                <a:uFillTx/>
                <a:latin typeface="Arial" panose="020B0604020202020204" pitchFamily="34" charset="0"/>
                <a:ea typeface="微软雅黑"/>
                <a:cs typeface="+mn-cs"/>
              </a:rPr>
              <a:t>自己的合法权益受到侵犯时，首先要增强自我保护的法律意识，当自己的合法权益受到侵犯时，不要忍气吞声，要理直气壮地通过合法途径去维权。这是一个前提条件，做不到这一点就谈不上用法律武器维护自己的合法权益。</a:t>
            </a:r>
            <a:endParaRPr kumimoji="0"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pic>
        <p:nvPicPr>
          <p:cNvPr id="5" name="图片 4" descr="图片包含 游戏机, 标志&#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1975" y="3228590"/>
            <a:ext cx="4010025" cy="3600450"/>
          </a:xfrm>
          <a:prstGeom prst="rect">
            <a:avLst/>
          </a:prstGeom>
        </p:spPr>
      </p:pic>
      <p:pic>
        <p:nvPicPr>
          <p:cNvPr id="7" name="图片 6" descr="形状&#10;&#10;低可信度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5859" y="2391380"/>
            <a:ext cx="4105275" cy="2352675"/>
          </a:xfrm>
          <a:prstGeom prst="rect">
            <a:avLst/>
          </a:prstGeom>
        </p:spPr>
      </p:pic>
      <p:sp>
        <p:nvSpPr>
          <p:cNvPr id="8" name="文本框 7"/>
          <p:cNvSpPr txBox="1"/>
          <p:nvPr/>
        </p:nvSpPr>
        <p:spPr>
          <a:xfrm>
            <a:off x="3051134" y="5028815"/>
            <a:ext cx="493000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404040"/>
                </a:solidFill>
                <a:effectLst/>
                <a:uLnTx/>
                <a:uFillTx/>
                <a:latin typeface="Arial" panose="020B0604020202020204" pitchFamily="34" charset="0"/>
                <a:ea typeface="微软雅黑"/>
                <a:cs typeface="+mn-cs"/>
              </a:rPr>
              <a:t>我们要拿起法律赋予我们的权力来维护自身的合法权益，同时这也是为了保障其他消费者的生命健康！</a:t>
            </a:r>
            <a:endParaRPr kumimoji="0" lang="zh-CN" altLang="en-US" sz="2000" b="0" i="0" u="none" strike="noStrike" kern="1200" cap="none" spc="0" normalizeH="0" baseline="0" noProof="0" dirty="0">
              <a:ln>
                <a:noFill/>
              </a:ln>
              <a:solidFill>
                <a:srgbClr val="000000"/>
              </a:solidFill>
              <a:effectLst/>
              <a:uLnTx/>
              <a:uFillTx/>
              <a:latin typeface="Arial"/>
              <a:ea typeface="微软雅黑"/>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499"/>
                                        </p:tgtEl>
                                        <p:attrNameLst>
                                          <p:attrName>style.visibility</p:attrName>
                                        </p:attrNameLst>
                                      </p:cBhvr>
                                      <p:to>
                                        <p:strVal val="visible"/>
                                      </p:to>
                                    </p:set>
                                    <p:animEffect transition="in" filter="fade">
                                      <p:cBhvr>
                                        <p:cTn id="7" dur="1000"/>
                                        <p:tgtEl>
                                          <p:spTgt spid="20499"/>
                                        </p:tgtEl>
                                      </p:cBhvr>
                                    </p:animEffect>
                                    <p:anim calcmode="lin" valueType="num">
                                      <p:cBhvr>
                                        <p:cTn id="8" dur="1000" fill="hold"/>
                                        <p:tgtEl>
                                          <p:spTgt spid="20499"/>
                                        </p:tgtEl>
                                        <p:attrNameLst>
                                          <p:attrName>ppt_x</p:attrName>
                                        </p:attrNameLst>
                                      </p:cBhvr>
                                      <p:tavLst>
                                        <p:tav tm="0">
                                          <p:val>
                                            <p:strVal val="#ppt_x"/>
                                          </p:val>
                                        </p:tav>
                                        <p:tav tm="100000">
                                          <p:val>
                                            <p:strVal val="#ppt_x"/>
                                          </p:val>
                                        </p:tav>
                                      </p:tavLst>
                                    </p:anim>
                                    <p:anim calcmode="lin" valueType="num">
                                      <p:cBhvr>
                                        <p:cTn id="9" dur="1000" fill="hold"/>
                                        <p:tgtEl>
                                          <p:spTgt spid="204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416049" y="2044893"/>
            <a:ext cx="4637990" cy="1468335"/>
            <a:chOff x="1416049" y="2044893"/>
            <a:chExt cx="4637990" cy="1468335"/>
          </a:xfrm>
        </p:grpSpPr>
        <p:sp>
          <p:nvSpPr>
            <p:cNvPr id="3" name="圆角淘宝店chenying0907 2"/>
            <p:cNvSpPr/>
            <p:nvPr/>
          </p:nvSpPr>
          <p:spPr>
            <a:xfrm>
              <a:off x="1891382" y="2044893"/>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33333"/>
                  </a:solidFill>
                  <a:effectLst/>
                  <a:uLnTx/>
                  <a:uFillTx/>
                  <a:latin typeface="Arial" panose="020B0604020202020204" pitchFamily="34" charset="0"/>
                  <a:ea typeface="微软雅黑"/>
                  <a:cs typeface="+mn-cs"/>
                </a:rPr>
                <a:t>消费者首先要心平气和地同经营者（生产者、销售者、提供服务者），摆事实，讲道理，力争协商和解，完美解决问题。</a:t>
              </a: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椭圆 3"/>
            <p:cNvSpPr/>
            <p:nvPr/>
          </p:nvSpPr>
          <p:spPr>
            <a:xfrm>
              <a:off x="1416049" y="2444052"/>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椭圆 10"/>
            <p:cNvSpPr/>
            <p:nvPr/>
          </p:nvSpPr>
          <p:spPr>
            <a:xfrm>
              <a:off x="1472062" y="2500065"/>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淘宝店chenying0907 11"/>
            <p:cNvSpPr txBox="1"/>
            <p:nvPr/>
          </p:nvSpPr>
          <p:spPr>
            <a:xfrm>
              <a:off x="1594051" y="2499522"/>
              <a:ext cx="31311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rPr>
                <a:t>1</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51" name="组合 50"/>
            <p:cNvGrpSpPr/>
            <p:nvPr/>
          </p:nvGrpSpPr>
          <p:grpSpPr>
            <a:xfrm>
              <a:off x="2241726" y="2283201"/>
              <a:ext cx="3401837" cy="608129"/>
              <a:chOff x="2167734" y="4856871"/>
              <a:chExt cx="3401837" cy="608129"/>
            </a:xfrm>
          </p:grpSpPr>
          <p:sp>
            <p:nvSpPr>
              <p:cNvPr id="52" name="淘宝店chenying0907 18"/>
              <p:cNvSpPr txBox="1"/>
              <p:nvPr/>
            </p:nvSpPr>
            <p:spPr>
              <a:xfrm>
                <a:off x="2167734" y="4856871"/>
                <a:ext cx="1762998"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endParaRPr>
              </a:p>
            </p:txBody>
          </p:sp>
          <p:sp>
            <p:nvSpPr>
              <p:cNvPr id="53"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77462" y="5188001"/>
                <a:ext cx="3392109" cy="2769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p:txBody>
          </p:sp>
        </p:grpSp>
      </p:grpSp>
      <p:grpSp>
        <p:nvGrpSpPr>
          <p:cNvPr id="10" name="组合 9"/>
          <p:cNvGrpSpPr/>
          <p:nvPr/>
        </p:nvGrpSpPr>
        <p:grpSpPr>
          <a:xfrm>
            <a:off x="1416049" y="3948025"/>
            <a:ext cx="4599775" cy="1468335"/>
            <a:chOff x="1416049" y="3948025"/>
            <a:chExt cx="4599775" cy="1468335"/>
          </a:xfrm>
        </p:grpSpPr>
        <p:sp>
          <p:nvSpPr>
            <p:cNvPr id="37" name="圆角淘宝店chenying0907 36"/>
            <p:cNvSpPr/>
            <p:nvPr/>
          </p:nvSpPr>
          <p:spPr>
            <a:xfrm>
              <a:off x="1853167" y="3948025"/>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8" name="椭圆 37"/>
            <p:cNvSpPr/>
            <p:nvPr/>
          </p:nvSpPr>
          <p:spPr>
            <a:xfrm>
              <a:off x="1416049" y="4347184"/>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0" name="椭圆 39"/>
            <p:cNvSpPr/>
            <p:nvPr/>
          </p:nvSpPr>
          <p:spPr>
            <a:xfrm>
              <a:off x="1472062" y="4403198"/>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1" name="淘宝店chenying0907 40"/>
            <p:cNvSpPr txBox="1"/>
            <p:nvPr/>
          </p:nvSpPr>
          <p:spPr>
            <a:xfrm>
              <a:off x="1594051" y="4402655"/>
              <a:ext cx="31311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rPr>
                <a:t>3</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54" name="组合 53"/>
            <p:cNvGrpSpPr/>
            <p:nvPr/>
          </p:nvGrpSpPr>
          <p:grpSpPr>
            <a:xfrm>
              <a:off x="2251454" y="4082666"/>
              <a:ext cx="3392109" cy="1287456"/>
              <a:chOff x="2177462" y="4746076"/>
              <a:chExt cx="3392109" cy="1287456"/>
            </a:xfrm>
          </p:grpSpPr>
          <p:sp>
            <p:nvSpPr>
              <p:cNvPr id="55" name="淘宝店chenying0907 18"/>
              <p:cNvSpPr txBox="1"/>
              <p:nvPr/>
            </p:nvSpPr>
            <p:spPr>
              <a:xfrm>
                <a:off x="2199385" y="4746076"/>
                <a:ext cx="1762998"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333333"/>
                    </a:solidFill>
                    <a:effectLst/>
                    <a:uLnTx/>
                    <a:uFillTx/>
                    <a:latin typeface="Arial" panose="020B0604020202020204" pitchFamily="34" charset="0"/>
                    <a:ea typeface="微软雅黑"/>
                    <a:cs typeface="+mn-cs"/>
                  </a:rPr>
                  <a:t>消费者协会</a:t>
                </a:r>
                <a:endPar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endParaRPr>
              </a:p>
            </p:txBody>
          </p:sp>
          <p:sp>
            <p:nvSpPr>
              <p:cNvPr id="56"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77462" y="5110202"/>
                <a:ext cx="3392109"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33333"/>
                    </a:solidFill>
                    <a:effectLst/>
                    <a:uLnTx/>
                    <a:uFillTx/>
                    <a:latin typeface="Arial" panose="020B0604020202020204" pitchFamily="34" charset="0"/>
                    <a:ea typeface="微软雅黑"/>
                    <a:cs typeface="+mn-cs"/>
                  </a:rPr>
                  <a:t>法律规定消费者协会的职能之一就是受理消费者的投诉，并对投诉事项进行调查，调解。</a:t>
                </a:r>
                <a:endParaRPr kumimoji="0" lang="en-US" altLang="zh-CN" sz="18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p:txBody>
          </p:sp>
        </p:grpSp>
      </p:grpSp>
      <p:grpSp>
        <p:nvGrpSpPr>
          <p:cNvPr id="9" name="组合 8"/>
          <p:cNvGrpSpPr/>
          <p:nvPr/>
        </p:nvGrpSpPr>
        <p:grpSpPr>
          <a:xfrm>
            <a:off x="6285412" y="2044893"/>
            <a:ext cx="4490538" cy="1468335"/>
            <a:chOff x="6285412" y="2044893"/>
            <a:chExt cx="4490538" cy="1468335"/>
          </a:xfrm>
        </p:grpSpPr>
        <p:sp>
          <p:nvSpPr>
            <p:cNvPr id="30" name="圆角淘宝店chenying0907 29"/>
            <p:cNvSpPr/>
            <p:nvPr/>
          </p:nvSpPr>
          <p:spPr>
            <a:xfrm>
              <a:off x="6613293" y="2044893"/>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1" name="椭圆 30"/>
            <p:cNvSpPr/>
            <p:nvPr/>
          </p:nvSpPr>
          <p:spPr>
            <a:xfrm>
              <a:off x="6285412" y="2444052"/>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3" name="椭圆 32"/>
            <p:cNvSpPr/>
            <p:nvPr/>
          </p:nvSpPr>
          <p:spPr>
            <a:xfrm>
              <a:off x="6341425" y="2500065"/>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4" name="淘宝店chenying0907 33"/>
            <p:cNvSpPr txBox="1"/>
            <p:nvPr/>
          </p:nvSpPr>
          <p:spPr>
            <a:xfrm>
              <a:off x="6443377" y="2499522"/>
              <a:ext cx="31311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rPr>
                <a:t>2</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57" name="组合 56"/>
            <p:cNvGrpSpPr/>
            <p:nvPr/>
          </p:nvGrpSpPr>
          <p:grpSpPr>
            <a:xfrm>
              <a:off x="7142740" y="2283201"/>
              <a:ext cx="3401837" cy="985761"/>
              <a:chOff x="2167734" y="4856871"/>
              <a:chExt cx="3401837" cy="985761"/>
            </a:xfrm>
          </p:grpSpPr>
          <p:sp>
            <p:nvSpPr>
              <p:cNvPr id="58" name="淘宝店chenying0907 18"/>
              <p:cNvSpPr txBox="1"/>
              <p:nvPr/>
            </p:nvSpPr>
            <p:spPr>
              <a:xfrm>
                <a:off x="2167734" y="4856871"/>
                <a:ext cx="1762998"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endParaRPr>
              </a:p>
            </p:txBody>
          </p:sp>
          <p:sp>
            <p:nvSpPr>
              <p:cNvPr id="59"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77462" y="4919302"/>
                <a:ext cx="3392109"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33333"/>
                    </a:solidFill>
                    <a:effectLst/>
                    <a:uLnTx/>
                    <a:uFillTx/>
                    <a:latin typeface="Arial" panose="020B0604020202020204" pitchFamily="34" charset="0"/>
                    <a:ea typeface="微软雅黑"/>
                    <a:cs typeface="+mn-cs"/>
                  </a:rPr>
                  <a:t>若与商家协商不成功，可以拨打消费者投诉热线</a:t>
                </a:r>
                <a:r>
                  <a:rPr kumimoji="0" lang="en-US" altLang="zh-CN" sz="1800" b="0" i="0" u="none" strike="noStrike" kern="1200" cap="none" spc="0" normalizeH="0" baseline="0" noProof="0" dirty="0">
                    <a:ln>
                      <a:noFill/>
                    </a:ln>
                    <a:solidFill>
                      <a:srgbClr val="333333"/>
                    </a:solidFill>
                    <a:effectLst/>
                    <a:uLnTx/>
                    <a:uFillTx/>
                    <a:latin typeface="Arial" panose="020B0604020202020204" pitchFamily="34" charset="0"/>
                    <a:ea typeface="微软雅黑"/>
                    <a:cs typeface="+mn-cs"/>
                  </a:rPr>
                  <a:t>12315</a:t>
                </a:r>
                <a:r>
                  <a:rPr kumimoji="0" lang="zh-CN" altLang="en-US" sz="1800" b="0" i="0" u="none" strike="noStrike" kern="1200" cap="none" spc="0" normalizeH="0" baseline="0" noProof="0" dirty="0">
                    <a:ln>
                      <a:noFill/>
                    </a:ln>
                    <a:solidFill>
                      <a:srgbClr val="333333"/>
                    </a:solidFill>
                    <a:effectLst/>
                    <a:uLnTx/>
                    <a:uFillTx/>
                    <a:latin typeface="Arial" panose="020B0604020202020204" pitchFamily="34" charset="0"/>
                    <a:ea typeface="微软雅黑"/>
                    <a:cs typeface="+mn-cs"/>
                  </a:rPr>
                  <a:t>，切实维护自身权益。</a:t>
                </a:r>
                <a:endParaRPr kumimoji="0" lang="en-US" altLang="zh-CN" sz="18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p:txBody>
          </p:sp>
        </p:grpSp>
      </p:grpSp>
      <p:grpSp>
        <p:nvGrpSpPr>
          <p:cNvPr id="15" name="组合 14"/>
          <p:cNvGrpSpPr/>
          <p:nvPr/>
        </p:nvGrpSpPr>
        <p:grpSpPr>
          <a:xfrm>
            <a:off x="6285412" y="3948025"/>
            <a:ext cx="4490538" cy="1468335"/>
            <a:chOff x="6285412" y="3948025"/>
            <a:chExt cx="4490538" cy="1468335"/>
          </a:xfrm>
        </p:grpSpPr>
        <p:sp>
          <p:nvSpPr>
            <p:cNvPr id="44" name="圆角淘宝店chenying0907 43"/>
            <p:cNvSpPr/>
            <p:nvPr/>
          </p:nvSpPr>
          <p:spPr>
            <a:xfrm>
              <a:off x="6613293" y="3948025"/>
              <a:ext cx="4162657" cy="1468335"/>
            </a:xfrm>
            <a:prstGeom prst="round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5" name="椭圆 44"/>
            <p:cNvSpPr/>
            <p:nvPr/>
          </p:nvSpPr>
          <p:spPr>
            <a:xfrm>
              <a:off x="6285412" y="4347184"/>
              <a:ext cx="655761" cy="655762"/>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7" name="椭圆 46"/>
            <p:cNvSpPr/>
            <p:nvPr/>
          </p:nvSpPr>
          <p:spPr>
            <a:xfrm>
              <a:off x="6341425" y="4403198"/>
              <a:ext cx="543735" cy="54373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8" name="淘宝店chenying0907 47"/>
            <p:cNvSpPr txBox="1"/>
            <p:nvPr/>
          </p:nvSpPr>
          <p:spPr>
            <a:xfrm>
              <a:off x="6443377" y="4402655"/>
              <a:ext cx="31311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rPr>
                <a:t>4</a:t>
              </a:r>
              <a:endParaRPr kumimoji="0" lang="zh-CN" altLang="en-US" sz="2800" b="1"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grpSp>
          <p:nvGrpSpPr>
            <p:cNvPr id="60" name="组合 59"/>
            <p:cNvGrpSpPr/>
            <p:nvPr/>
          </p:nvGrpSpPr>
          <p:grpSpPr>
            <a:xfrm>
              <a:off x="7142740" y="4108483"/>
              <a:ext cx="3411876" cy="1257041"/>
              <a:chOff x="2167734" y="4771893"/>
              <a:chExt cx="3411876" cy="1257041"/>
            </a:xfrm>
          </p:grpSpPr>
          <p:sp>
            <p:nvSpPr>
              <p:cNvPr id="61" name="淘宝店chenying0907 18"/>
              <p:cNvSpPr txBox="1"/>
              <p:nvPr/>
            </p:nvSpPr>
            <p:spPr>
              <a:xfrm>
                <a:off x="2167734" y="4771893"/>
                <a:ext cx="1762998" cy="369332"/>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333333"/>
                    </a:solidFill>
                    <a:effectLst/>
                    <a:uLnTx/>
                    <a:uFillTx/>
                    <a:latin typeface="Arial" panose="020B0604020202020204" pitchFamily="34" charset="0"/>
                    <a:ea typeface="微软雅黑"/>
                    <a:cs typeface="+mn-cs"/>
                  </a:rPr>
                  <a:t>工商局</a:t>
                </a:r>
                <a:endParaRPr kumimoji="0" lang="zh-CN" altLang="en-US" sz="1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endParaRPr>
              </a:p>
            </p:txBody>
          </p:sp>
          <p:sp>
            <p:nvSpPr>
              <p:cNvPr id="62"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2187501" y="5105604"/>
                <a:ext cx="3392109"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333333"/>
                    </a:solidFill>
                    <a:effectLst/>
                    <a:uLnTx/>
                    <a:uFillTx/>
                    <a:latin typeface="Arial" panose="020B0604020202020204" pitchFamily="34" charset="0"/>
                    <a:ea typeface="微软雅黑"/>
                    <a:cs typeface="+mn-cs"/>
                  </a:rPr>
                  <a:t>消费者还可以动用国家机关的力量来维护自己的合法权益，这里最主要的机关就是工商局。</a:t>
                </a:r>
                <a:endParaRPr kumimoji="0" lang="en-US" altLang="zh-CN" sz="1800" b="0" i="0" u="none" strike="noStrike" kern="1200" cap="none" spc="0" normalizeH="0" baseline="0" noProof="0" dirty="0">
                  <a:ln>
                    <a:noFill/>
                  </a:ln>
                  <a:solidFill>
                    <a:srgbClr val="FFFFFF">
                      <a:lumMod val="65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p:txBody>
          </p:sp>
        </p:grpSp>
      </p:grpSp>
      <p:sp>
        <p:nvSpPr>
          <p:cNvPr id="63"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3964880" y="380270"/>
            <a:ext cx="4105748"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panose="020B0503020204020204" charset="-122"/>
                <a:cs typeface="+mn-cs"/>
              </a:rPr>
              <a:t>“事后之法”</a:t>
            </a:r>
          </a:p>
        </p:txBody>
      </p:sp>
      <p:cxnSp>
        <p:nvCxnSpPr>
          <p:cNvPr id="64" name="直接连接符 63"/>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par>
                                <p:cTn id="9" presetID="12" presetClass="entr" presetSubtype="8"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p:tgtEl>
                                          <p:spTgt spid="9"/>
                                        </p:tgtEl>
                                        <p:attrNameLst>
                                          <p:attrName>ppt_x</p:attrName>
                                        </p:attrNameLst>
                                      </p:cBhvr>
                                      <p:tavLst>
                                        <p:tav tm="0">
                                          <p:val>
                                            <p:strVal val="#ppt_x-#ppt_w*1.125000"/>
                                          </p:val>
                                        </p:tav>
                                        <p:tav tm="100000">
                                          <p:val>
                                            <p:strVal val="#ppt_x"/>
                                          </p:val>
                                        </p:tav>
                                      </p:tavLst>
                                    </p:anim>
                                    <p:animEffect transition="in" filter="wipe(right)">
                                      <p:cBhvr>
                                        <p:cTn id="12" dur="500"/>
                                        <p:tgtEl>
                                          <p:spTgt spid="9"/>
                                        </p:tgtEl>
                                      </p:cBhvr>
                                    </p:animEffect>
                                  </p:childTnLst>
                                </p:cTn>
                              </p:par>
                              <p:par>
                                <p:cTn id="13" presetID="12" presetClass="entr" presetSubtype="8" fill="hold"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p:tgtEl>
                                          <p:spTgt spid="10"/>
                                        </p:tgtEl>
                                        <p:attrNameLst>
                                          <p:attrName>ppt_x</p:attrName>
                                        </p:attrNameLst>
                                      </p:cBhvr>
                                      <p:tavLst>
                                        <p:tav tm="0">
                                          <p:val>
                                            <p:strVal val="#ppt_x-#ppt_w*1.125000"/>
                                          </p:val>
                                        </p:tav>
                                        <p:tav tm="100000">
                                          <p:val>
                                            <p:strVal val="#ppt_x"/>
                                          </p:val>
                                        </p:tav>
                                      </p:tavLst>
                                    </p:anim>
                                    <p:animEffect transition="in" filter="wipe(right)">
                                      <p:cBhvr>
                                        <p:cTn id="16" dur="500"/>
                                        <p:tgtEl>
                                          <p:spTgt spid="10"/>
                                        </p:tgtEl>
                                      </p:cBhvr>
                                    </p:animEffect>
                                  </p:childTnLst>
                                </p:cTn>
                              </p:par>
                              <p:par>
                                <p:cTn id="17" presetID="12" presetClass="entr" presetSubtype="8" fill="hold" nodeType="withEffect">
                                  <p:stCondLst>
                                    <p:cond delay="7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p:tgtEl>
                                          <p:spTgt spid="15"/>
                                        </p:tgtEl>
                                        <p:attrNameLst>
                                          <p:attrName>ppt_x</p:attrName>
                                        </p:attrNameLst>
                                      </p:cBhvr>
                                      <p:tavLst>
                                        <p:tav tm="0">
                                          <p:val>
                                            <p:strVal val="#ppt_x-#ppt_w*1.125000"/>
                                          </p:val>
                                        </p:tav>
                                        <p:tav tm="100000">
                                          <p:val>
                                            <p:strVal val="#ppt_x"/>
                                          </p:val>
                                        </p:tav>
                                      </p:tavLst>
                                    </p:anim>
                                    <p:animEffect transition="in" filter="wipe(right)">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淘宝店chenying0907 17"/>
          <p:cNvSpPr/>
          <p:nvPr/>
        </p:nvSpPr>
        <p:spPr>
          <a:xfrm>
            <a:off x="0" y="1921174"/>
            <a:ext cx="12192000" cy="3524250"/>
          </a:xfrm>
          <a:prstGeom prst="rect">
            <a:avLst/>
          </a:prstGeom>
          <a:solidFill>
            <a:schemeClr val="accent5"/>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srgbClr val="FFFFFF"/>
              </a:solidFill>
              <a:effectLst/>
              <a:uLnTx/>
              <a:uFillTx/>
              <a:latin typeface="Agency FB" panose="020B0503020202020204" pitchFamily="34" charset="0"/>
              <a:ea typeface="微软雅黑"/>
              <a:cs typeface="+mn-cs"/>
            </a:endParaRPr>
          </a:p>
        </p:txBody>
      </p:sp>
      <p:sp>
        <p:nvSpPr>
          <p:cNvPr id="9" name="淘宝店chenying0907 8"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581491" y="2030838"/>
            <a:ext cx="5931656" cy="203132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消费者是食品的最终需求者，所有不安全食品的终极消费对象，消费者其实就是我们每一个普通的公众，人数极为庞大。如果所有的公众都成为不安全食品的监督者，将使不安全食品无所遁形。</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但是在我们的权益收到侵害时，我们也不要忍气吞声，要勇敢站出来积极维持自身的合法权益。</a:t>
            </a:r>
            <a:endParaRPr kumimoji="0" lang="en-US" altLang="zh-CN" sz="1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4" name="Freeform 112"/>
          <p:cNvSpPr>
            <a:spLocks noChangeArrowheads="1"/>
          </p:cNvSpPr>
          <p:nvPr/>
        </p:nvSpPr>
        <p:spPr bwMode="auto">
          <a:xfrm>
            <a:off x="103503" y="3314921"/>
            <a:ext cx="429679" cy="366492"/>
          </a:xfrm>
          <a:custGeom>
            <a:avLst/>
            <a:gdLst>
              <a:gd name="T0" fmla="*/ 172426 w 601"/>
              <a:gd name="T1" fmla="*/ 114823 h 510"/>
              <a:gd name="T2" fmla="*/ 172426 w 601"/>
              <a:gd name="T3" fmla="*/ 28164 h 510"/>
              <a:gd name="T4" fmla="*/ 172426 w 601"/>
              <a:gd name="T5" fmla="*/ 114823 h 510"/>
              <a:gd name="T6" fmla="*/ 192902 w 601"/>
              <a:gd name="T7" fmla="*/ 61383 h 510"/>
              <a:gd name="T8" fmla="*/ 182844 w 601"/>
              <a:gd name="T9" fmla="*/ 50912 h 510"/>
              <a:gd name="T10" fmla="*/ 162368 w 601"/>
              <a:gd name="T11" fmla="*/ 50912 h 510"/>
              <a:gd name="T12" fmla="*/ 152310 w 601"/>
              <a:gd name="T13" fmla="*/ 61383 h 510"/>
              <a:gd name="T14" fmla="*/ 152310 w 601"/>
              <a:gd name="T15" fmla="*/ 81604 h 510"/>
              <a:gd name="T16" fmla="*/ 162368 w 601"/>
              <a:gd name="T17" fmla="*/ 91714 h 510"/>
              <a:gd name="T18" fmla="*/ 182844 w 601"/>
              <a:gd name="T19" fmla="*/ 91714 h 510"/>
              <a:gd name="T20" fmla="*/ 192902 w 601"/>
              <a:gd name="T21" fmla="*/ 81604 h 510"/>
              <a:gd name="T22" fmla="*/ 192902 w 601"/>
              <a:gd name="T23" fmla="*/ 61383 h 510"/>
              <a:gd name="T24" fmla="*/ 129320 w 601"/>
              <a:gd name="T25" fmla="*/ 35747 h 510"/>
              <a:gd name="T26" fmla="*/ 119261 w 601"/>
              <a:gd name="T27" fmla="*/ 15165 h 510"/>
              <a:gd name="T28" fmla="*/ 126805 w 601"/>
              <a:gd name="T29" fmla="*/ 0 h 510"/>
              <a:gd name="T30" fmla="*/ 136863 w 601"/>
              <a:gd name="T31" fmla="*/ 5055 h 510"/>
              <a:gd name="T32" fmla="*/ 129320 w 601"/>
              <a:gd name="T33" fmla="*/ 35747 h 510"/>
              <a:gd name="T34" fmla="*/ 96271 w 601"/>
              <a:gd name="T35" fmla="*/ 15165 h 510"/>
              <a:gd name="T36" fmla="*/ 50650 w 601"/>
              <a:gd name="T37" fmla="*/ 58856 h 510"/>
              <a:gd name="T38" fmla="*/ 78669 w 601"/>
              <a:gd name="T39" fmla="*/ 5055 h 510"/>
              <a:gd name="T40" fmla="*/ 96271 w 601"/>
              <a:gd name="T41" fmla="*/ 10110 h 510"/>
              <a:gd name="T42" fmla="*/ 81184 w 601"/>
              <a:gd name="T43" fmla="*/ 68966 h 510"/>
              <a:gd name="T44" fmla="*/ 116747 w 601"/>
              <a:gd name="T45" fmla="*/ 68966 h 510"/>
              <a:gd name="T46" fmla="*/ 136863 w 601"/>
              <a:gd name="T47" fmla="*/ 114823 h 510"/>
              <a:gd name="T48" fmla="*/ 147281 w 601"/>
              <a:gd name="T49" fmla="*/ 163207 h 510"/>
              <a:gd name="T50" fmla="*/ 157339 w 601"/>
              <a:gd name="T51" fmla="*/ 124933 h 510"/>
              <a:gd name="T52" fmla="*/ 187873 w 601"/>
              <a:gd name="T53" fmla="*/ 122406 h 510"/>
              <a:gd name="T54" fmla="*/ 174941 w 601"/>
              <a:gd name="T55" fmla="*/ 176206 h 510"/>
              <a:gd name="T56" fmla="*/ 164883 w 601"/>
              <a:gd name="T57" fmla="*/ 183789 h 510"/>
              <a:gd name="T58" fmla="*/ 159853 w 601"/>
              <a:gd name="T59" fmla="*/ 183789 h 510"/>
              <a:gd name="T60" fmla="*/ 50650 w 601"/>
              <a:gd name="T61" fmla="*/ 183789 h 510"/>
              <a:gd name="T62" fmla="*/ 50650 w 601"/>
              <a:gd name="T63" fmla="*/ 183789 h 510"/>
              <a:gd name="T64" fmla="*/ 40592 w 601"/>
              <a:gd name="T65" fmla="*/ 176206 h 510"/>
              <a:gd name="T66" fmla="*/ 10058 w 601"/>
              <a:gd name="T67" fmla="*/ 89186 h 510"/>
              <a:gd name="T68" fmla="*/ 10058 w 601"/>
              <a:gd name="T69" fmla="*/ 68966 h 510"/>
              <a:gd name="T70" fmla="*/ 81184 w 601"/>
              <a:gd name="T71" fmla="*/ 68966 h 510"/>
              <a:gd name="T72" fmla="*/ 96271 w 601"/>
              <a:gd name="T73" fmla="*/ 153097 h 510"/>
              <a:gd name="T74" fmla="*/ 116747 w 601"/>
              <a:gd name="T75" fmla="*/ 153097 h 510"/>
              <a:gd name="T76" fmla="*/ 106689 w 601"/>
              <a:gd name="T77" fmla="*/ 89186 h 510"/>
              <a:gd name="T78" fmla="*/ 96271 w 601"/>
              <a:gd name="T79" fmla="*/ 153097 h 510"/>
              <a:gd name="T80" fmla="*/ 76155 w 601"/>
              <a:gd name="T81" fmla="*/ 99658 h 510"/>
              <a:gd name="T82" fmla="*/ 55679 w 601"/>
              <a:gd name="T83" fmla="*/ 99658 h 510"/>
              <a:gd name="T84" fmla="*/ 65737 w 601"/>
              <a:gd name="T85" fmla="*/ 163207 h 510"/>
              <a:gd name="T86" fmla="*/ 76155 w 601"/>
              <a:gd name="T87" fmla="*/ 99658 h 5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01" h="510">
                <a:moveTo>
                  <a:pt x="480" y="318"/>
                </a:moveTo>
                <a:lnTo>
                  <a:pt x="480" y="318"/>
                </a:lnTo>
                <a:cubicBezTo>
                  <a:pt x="410" y="318"/>
                  <a:pt x="353" y="269"/>
                  <a:pt x="353" y="198"/>
                </a:cubicBezTo>
                <a:cubicBezTo>
                  <a:pt x="353" y="127"/>
                  <a:pt x="410" y="78"/>
                  <a:pt x="480" y="78"/>
                </a:cubicBezTo>
                <a:cubicBezTo>
                  <a:pt x="544" y="78"/>
                  <a:pt x="600" y="127"/>
                  <a:pt x="600" y="198"/>
                </a:cubicBezTo>
                <a:cubicBezTo>
                  <a:pt x="600" y="269"/>
                  <a:pt x="544" y="318"/>
                  <a:pt x="480" y="318"/>
                </a:cubicBezTo>
                <a:close/>
                <a:moveTo>
                  <a:pt x="537" y="170"/>
                </a:moveTo>
                <a:lnTo>
                  <a:pt x="537" y="170"/>
                </a:lnTo>
                <a:cubicBezTo>
                  <a:pt x="509" y="170"/>
                  <a:pt x="509" y="170"/>
                  <a:pt x="509" y="170"/>
                </a:cubicBezTo>
                <a:cubicBezTo>
                  <a:pt x="509" y="141"/>
                  <a:pt x="509" y="141"/>
                  <a:pt x="509" y="141"/>
                </a:cubicBezTo>
                <a:cubicBezTo>
                  <a:pt x="509" y="127"/>
                  <a:pt x="494" y="113"/>
                  <a:pt x="480" y="113"/>
                </a:cubicBezTo>
                <a:cubicBezTo>
                  <a:pt x="459" y="113"/>
                  <a:pt x="452" y="127"/>
                  <a:pt x="452" y="141"/>
                </a:cubicBezTo>
                <a:cubicBezTo>
                  <a:pt x="452" y="170"/>
                  <a:pt x="452" y="170"/>
                  <a:pt x="452" y="170"/>
                </a:cubicBezTo>
                <a:cubicBezTo>
                  <a:pt x="424" y="170"/>
                  <a:pt x="424" y="170"/>
                  <a:pt x="424" y="170"/>
                </a:cubicBezTo>
                <a:cubicBezTo>
                  <a:pt x="403" y="170"/>
                  <a:pt x="396" y="184"/>
                  <a:pt x="396" y="198"/>
                </a:cubicBezTo>
                <a:cubicBezTo>
                  <a:pt x="396" y="212"/>
                  <a:pt x="403" y="226"/>
                  <a:pt x="424" y="226"/>
                </a:cubicBezTo>
                <a:cubicBezTo>
                  <a:pt x="452" y="226"/>
                  <a:pt x="452" y="226"/>
                  <a:pt x="452" y="226"/>
                </a:cubicBezTo>
                <a:cubicBezTo>
                  <a:pt x="452" y="254"/>
                  <a:pt x="452" y="254"/>
                  <a:pt x="452" y="254"/>
                </a:cubicBezTo>
                <a:cubicBezTo>
                  <a:pt x="452" y="269"/>
                  <a:pt x="459" y="283"/>
                  <a:pt x="480" y="283"/>
                </a:cubicBezTo>
                <a:cubicBezTo>
                  <a:pt x="494" y="283"/>
                  <a:pt x="509" y="269"/>
                  <a:pt x="509" y="254"/>
                </a:cubicBezTo>
                <a:cubicBezTo>
                  <a:pt x="509" y="226"/>
                  <a:pt x="509" y="226"/>
                  <a:pt x="509" y="226"/>
                </a:cubicBezTo>
                <a:cubicBezTo>
                  <a:pt x="537" y="226"/>
                  <a:pt x="537" y="226"/>
                  <a:pt x="537" y="226"/>
                </a:cubicBezTo>
                <a:cubicBezTo>
                  <a:pt x="551" y="226"/>
                  <a:pt x="565" y="212"/>
                  <a:pt x="565" y="198"/>
                </a:cubicBezTo>
                <a:cubicBezTo>
                  <a:pt x="565" y="184"/>
                  <a:pt x="551" y="170"/>
                  <a:pt x="537" y="170"/>
                </a:cubicBezTo>
                <a:close/>
                <a:moveTo>
                  <a:pt x="360" y="99"/>
                </a:moveTo>
                <a:lnTo>
                  <a:pt x="360" y="99"/>
                </a:lnTo>
                <a:cubicBezTo>
                  <a:pt x="332" y="42"/>
                  <a:pt x="332" y="42"/>
                  <a:pt x="332" y="42"/>
                </a:cubicBezTo>
                <a:cubicBezTo>
                  <a:pt x="332" y="35"/>
                  <a:pt x="325" y="35"/>
                  <a:pt x="325" y="28"/>
                </a:cubicBezTo>
                <a:cubicBezTo>
                  <a:pt x="325" y="14"/>
                  <a:pt x="339" y="0"/>
                  <a:pt x="353" y="0"/>
                </a:cubicBezTo>
                <a:cubicBezTo>
                  <a:pt x="367" y="0"/>
                  <a:pt x="374" y="7"/>
                  <a:pt x="381" y="14"/>
                </a:cubicBezTo>
                <a:cubicBezTo>
                  <a:pt x="410" y="63"/>
                  <a:pt x="410" y="63"/>
                  <a:pt x="410" y="63"/>
                </a:cubicBezTo>
                <a:cubicBezTo>
                  <a:pt x="389" y="71"/>
                  <a:pt x="374" y="85"/>
                  <a:pt x="360" y="99"/>
                </a:cubicBezTo>
                <a:close/>
                <a:moveTo>
                  <a:pt x="268" y="42"/>
                </a:moveTo>
                <a:lnTo>
                  <a:pt x="268" y="42"/>
                </a:lnTo>
                <a:cubicBezTo>
                  <a:pt x="205" y="163"/>
                  <a:pt x="205" y="163"/>
                  <a:pt x="205" y="163"/>
                </a:cubicBezTo>
                <a:cubicBezTo>
                  <a:pt x="141" y="163"/>
                  <a:pt x="141" y="163"/>
                  <a:pt x="141" y="163"/>
                </a:cubicBezTo>
                <a:cubicBezTo>
                  <a:pt x="219" y="14"/>
                  <a:pt x="219" y="14"/>
                  <a:pt x="219" y="14"/>
                </a:cubicBezTo>
                <a:cubicBezTo>
                  <a:pt x="219" y="7"/>
                  <a:pt x="233" y="0"/>
                  <a:pt x="240" y="0"/>
                </a:cubicBezTo>
                <a:cubicBezTo>
                  <a:pt x="261" y="0"/>
                  <a:pt x="268" y="14"/>
                  <a:pt x="268" y="28"/>
                </a:cubicBezTo>
                <a:cubicBezTo>
                  <a:pt x="268" y="35"/>
                  <a:pt x="268" y="35"/>
                  <a:pt x="268" y="42"/>
                </a:cubicBezTo>
                <a:close/>
                <a:moveTo>
                  <a:pt x="226" y="191"/>
                </a:moveTo>
                <a:lnTo>
                  <a:pt x="226" y="191"/>
                </a:lnTo>
                <a:cubicBezTo>
                  <a:pt x="325" y="191"/>
                  <a:pt x="325" y="191"/>
                  <a:pt x="325" y="191"/>
                </a:cubicBezTo>
                <a:lnTo>
                  <a:pt x="325" y="198"/>
                </a:lnTo>
                <a:cubicBezTo>
                  <a:pt x="325" y="247"/>
                  <a:pt x="346" y="290"/>
                  <a:pt x="381" y="318"/>
                </a:cubicBezTo>
                <a:cubicBezTo>
                  <a:pt x="381" y="424"/>
                  <a:pt x="381" y="424"/>
                  <a:pt x="381" y="424"/>
                </a:cubicBezTo>
                <a:cubicBezTo>
                  <a:pt x="381" y="438"/>
                  <a:pt x="396" y="452"/>
                  <a:pt x="410" y="452"/>
                </a:cubicBezTo>
                <a:cubicBezTo>
                  <a:pt x="431" y="452"/>
                  <a:pt x="438" y="438"/>
                  <a:pt x="438" y="424"/>
                </a:cubicBezTo>
                <a:cubicBezTo>
                  <a:pt x="438" y="346"/>
                  <a:pt x="438" y="346"/>
                  <a:pt x="438" y="346"/>
                </a:cubicBezTo>
                <a:cubicBezTo>
                  <a:pt x="452" y="346"/>
                  <a:pt x="466" y="346"/>
                  <a:pt x="480" y="346"/>
                </a:cubicBezTo>
                <a:cubicBezTo>
                  <a:pt x="494" y="346"/>
                  <a:pt x="509" y="346"/>
                  <a:pt x="523" y="339"/>
                </a:cubicBezTo>
                <a:cubicBezTo>
                  <a:pt x="487" y="488"/>
                  <a:pt x="487" y="488"/>
                  <a:pt x="487" y="488"/>
                </a:cubicBezTo>
                <a:cubicBezTo>
                  <a:pt x="480" y="502"/>
                  <a:pt x="473" y="509"/>
                  <a:pt x="459" y="509"/>
                </a:cubicBezTo>
                <a:cubicBezTo>
                  <a:pt x="452" y="509"/>
                  <a:pt x="452" y="509"/>
                  <a:pt x="452" y="509"/>
                </a:cubicBezTo>
                <a:cubicBezTo>
                  <a:pt x="445" y="509"/>
                  <a:pt x="445" y="509"/>
                  <a:pt x="445" y="509"/>
                </a:cubicBezTo>
                <a:cubicBezTo>
                  <a:pt x="141" y="509"/>
                  <a:pt x="141" y="509"/>
                  <a:pt x="141" y="509"/>
                </a:cubicBezTo>
                <a:cubicBezTo>
                  <a:pt x="127" y="509"/>
                  <a:pt x="113" y="502"/>
                  <a:pt x="113" y="488"/>
                </a:cubicBezTo>
                <a:cubicBezTo>
                  <a:pt x="49" y="247"/>
                  <a:pt x="49" y="247"/>
                  <a:pt x="49" y="247"/>
                </a:cubicBezTo>
                <a:cubicBezTo>
                  <a:pt x="28" y="247"/>
                  <a:pt x="28" y="247"/>
                  <a:pt x="28" y="247"/>
                </a:cubicBezTo>
                <a:cubicBezTo>
                  <a:pt x="7" y="247"/>
                  <a:pt x="0" y="233"/>
                  <a:pt x="0" y="219"/>
                </a:cubicBezTo>
                <a:cubicBezTo>
                  <a:pt x="0" y="198"/>
                  <a:pt x="7" y="191"/>
                  <a:pt x="28" y="191"/>
                </a:cubicBezTo>
                <a:cubicBezTo>
                  <a:pt x="134" y="191"/>
                  <a:pt x="134" y="191"/>
                  <a:pt x="134" y="191"/>
                </a:cubicBezTo>
                <a:cubicBezTo>
                  <a:pt x="226" y="191"/>
                  <a:pt x="226" y="191"/>
                  <a:pt x="226" y="191"/>
                </a:cubicBezTo>
                <a:close/>
                <a:moveTo>
                  <a:pt x="268" y="424"/>
                </a:moveTo>
                <a:lnTo>
                  <a:pt x="268" y="424"/>
                </a:lnTo>
                <a:cubicBezTo>
                  <a:pt x="268" y="438"/>
                  <a:pt x="283" y="452"/>
                  <a:pt x="297" y="452"/>
                </a:cubicBezTo>
                <a:cubicBezTo>
                  <a:pt x="318" y="452"/>
                  <a:pt x="325" y="438"/>
                  <a:pt x="325" y="424"/>
                </a:cubicBezTo>
                <a:cubicBezTo>
                  <a:pt x="325" y="276"/>
                  <a:pt x="325" y="276"/>
                  <a:pt x="325" y="276"/>
                </a:cubicBezTo>
                <a:cubicBezTo>
                  <a:pt x="325" y="254"/>
                  <a:pt x="318" y="247"/>
                  <a:pt x="297" y="247"/>
                </a:cubicBezTo>
                <a:cubicBezTo>
                  <a:pt x="283" y="247"/>
                  <a:pt x="268" y="254"/>
                  <a:pt x="268" y="276"/>
                </a:cubicBezTo>
                <a:lnTo>
                  <a:pt x="268" y="424"/>
                </a:lnTo>
                <a:close/>
                <a:moveTo>
                  <a:pt x="212" y="276"/>
                </a:moveTo>
                <a:lnTo>
                  <a:pt x="212" y="276"/>
                </a:lnTo>
                <a:cubicBezTo>
                  <a:pt x="212" y="254"/>
                  <a:pt x="205" y="247"/>
                  <a:pt x="183" y="247"/>
                </a:cubicBezTo>
                <a:cubicBezTo>
                  <a:pt x="169" y="247"/>
                  <a:pt x="155" y="254"/>
                  <a:pt x="155" y="276"/>
                </a:cubicBezTo>
                <a:cubicBezTo>
                  <a:pt x="155" y="424"/>
                  <a:pt x="155" y="424"/>
                  <a:pt x="155" y="424"/>
                </a:cubicBezTo>
                <a:cubicBezTo>
                  <a:pt x="155" y="438"/>
                  <a:pt x="169" y="452"/>
                  <a:pt x="183" y="452"/>
                </a:cubicBezTo>
                <a:cubicBezTo>
                  <a:pt x="205" y="452"/>
                  <a:pt x="212" y="438"/>
                  <a:pt x="212" y="424"/>
                </a:cubicBezTo>
                <a:lnTo>
                  <a:pt x="212" y="276"/>
                </a:lnTo>
                <a:close/>
              </a:path>
            </a:pathLst>
          </a:custGeom>
          <a:solidFill>
            <a:schemeClr val="bg1">
              <a:lumMod val="95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微软雅黑"/>
              <a:cs typeface="+mn-cs"/>
              <a:sym typeface="+mn-lt"/>
            </a:endParaRPr>
          </a:p>
        </p:txBody>
      </p:sp>
      <p:sp>
        <p:nvSpPr>
          <p:cNvPr id="15" name="Freeform 138"/>
          <p:cNvSpPr>
            <a:spLocks noChangeArrowheads="1"/>
          </p:cNvSpPr>
          <p:nvPr/>
        </p:nvSpPr>
        <p:spPr bwMode="auto">
          <a:xfrm>
            <a:off x="151812" y="2316840"/>
            <a:ext cx="333062" cy="325662"/>
          </a:xfrm>
          <a:custGeom>
            <a:avLst/>
            <a:gdLst>
              <a:gd name="T0" fmla="*/ 203841 w 594"/>
              <a:gd name="T1" fmla="*/ 122628 h 581"/>
              <a:gd name="T2" fmla="*/ 201316 w 594"/>
              <a:gd name="T3" fmla="*/ 122628 h 581"/>
              <a:gd name="T4" fmla="*/ 196265 w 594"/>
              <a:gd name="T5" fmla="*/ 140301 h 581"/>
              <a:gd name="T6" fmla="*/ 196265 w 594"/>
              <a:gd name="T7" fmla="*/ 142826 h 581"/>
              <a:gd name="T8" fmla="*/ 196265 w 594"/>
              <a:gd name="T9" fmla="*/ 145351 h 581"/>
              <a:gd name="T10" fmla="*/ 196265 w 594"/>
              <a:gd name="T11" fmla="*/ 145351 h 581"/>
              <a:gd name="T12" fmla="*/ 193739 w 594"/>
              <a:gd name="T13" fmla="*/ 147875 h 581"/>
              <a:gd name="T14" fmla="*/ 185802 w 594"/>
              <a:gd name="T15" fmla="*/ 150400 h 581"/>
              <a:gd name="T16" fmla="*/ 185802 w 594"/>
              <a:gd name="T17" fmla="*/ 150400 h 581"/>
              <a:gd name="T18" fmla="*/ 155497 w 594"/>
              <a:gd name="T19" fmla="*/ 122628 h 581"/>
              <a:gd name="T20" fmla="*/ 155497 w 594"/>
              <a:gd name="T21" fmla="*/ 122628 h 581"/>
              <a:gd name="T22" fmla="*/ 50870 w 594"/>
              <a:gd name="T23" fmla="*/ 112169 h 581"/>
              <a:gd name="T24" fmla="*/ 60972 w 594"/>
              <a:gd name="T25" fmla="*/ 0 h 581"/>
              <a:gd name="T26" fmla="*/ 213943 w 594"/>
              <a:gd name="T27" fmla="*/ 10459 h 581"/>
              <a:gd name="T28" fmla="*/ 203841 w 594"/>
              <a:gd name="T29" fmla="*/ 122628 h 581"/>
              <a:gd name="T30" fmla="*/ 150446 w 594"/>
              <a:gd name="T31" fmla="*/ 132727 h 581"/>
              <a:gd name="T32" fmla="*/ 173175 w 594"/>
              <a:gd name="T33" fmla="*/ 155810 h 581"/>
              <a:gd name="T34" fmla="*/ 185802 w 594"/>
              <a:gd name="T35" fmla="*/ 168433 h 581"/>
              <a:gd name="T36" fmla="*/ 175700 w 594"/>
              <a:gd name="T37" fmla="*/ 178532 h 581"/>
              <a:gd name="T38" fmla="*/ 104266 w 594"/>
              <a:gd name="T39" fmla="*/ 178532 h 581"/>
              <a:gd name="T40" fmla="*/ 81537 w 594"/>
              <a:gd name="T41" fmla="*/ 178532 h 581"/>
              <a:gd name="T42" fmla="*/ 71074 w 594"/>
              <a:gd name="T43" fmla="*/ 178532 h 581"/>
              <a:gd name="T44" fmla="*/ 40768 w 594"/>
              <a:gd name="T45" fmla="*/ 204140 h 581"/>
              <a:gd name="T46" fmla="*/ 32831 w 594"/>
              <a:gd name="T47" fmla="*/ 209189 h 581"/>
              <a:gd name="T48" fmla="*/ 32831 w 594"/>
              <a:gd name="T49" fmla="*/ 209189 h 581"/>
              <a:gd name="T50" fmla="*/ 25255 w 594"/>
              <a:gd name="T51" fmla="*/ 204140 h 581"/>
              <a:gd name="T52" fmla="*/ 25255 w 594"/>
              <a:gd name="T53" fmla="*/ 204140 h 581"/>
              <a:gd name="T54" fmla="*/ 25255 w 594"/>
              <a:gd name="T55" fmla="*/ 201615 h 581"/>
              <a:gd name="T56" fmla="*/ 22729 w 594"/>
              <a:gd name="T57" fmla="*/ 199091 h 581"/>
              <a:gd name="T58" fmla="*/ 22729 w 594"/>
              <a:gd name="T59" fmla="*/ 178532 h 581"/>
              <a:gd name="T60" fmla="*/ 22729 w 594"/>
              <a:gd name="T61" fmla="*/ 178532 h 581"/>
              <a:gd name="T62" fmla="*/ 0 w 594"/>
              <a:gd name="T63" fmla="*/ 168433 h 581"/>
              <a:gd name="T64" fmla="*/ 0 w 594"/>
              <a:gd name="T65" fmla="*/ 51215 h 581"/>
              <a:gd name="T66" fmla="*/ 40768 w 594"/>
              <a:gd name="T67" fmla="*/ 40756 h 581"/>
              <a:gd name="T68" fmla="*/ 60972 w 594"/>
              <a:gd name="T69" fmla="*/ 132727 h 5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94" h="581">
                <a:moveTo>
                  <a:pt x="565" y="340"/>
                </a:moveTo>
                <a:lnTo>
                  <a:pt x="565" y="340"/>
                </a:lnTo>
                <a:cubicBezTo>
                  <a:pt x="558" y="340"/>
                  <a:pt x="558" y="340"/>
                  <a:pt x="558" y="340"/>
                </a:cubicBezTo>
                <a:cubicBezTo>
                  <a:pt x="544" y="340"/>
                  <a:pt x="544" y="340"/>
                  <a:pt x="544" y="340"/>
                </a:cubicBezTo>
                <a:cubicBezTo>
                  <a:pt x="544" y="389"/>
                  <a:pt x="544" y="389"/>
                  <a:pt x="544" y="389"/>
                </a:cubicBezTo>
                <a:lnTo>
                  <a:pt x="544" y="396"/>
                </a:lnTo>
                <a:cubicBezTo>
                  <a:pt x="544" y="396"/>
                  <a:pt x="544" y="396"/>
                  <a:pt x="544" y="403"/>
                </a:cubicBezTo>
                <a:lnTo>
                  <a:pt x="537" y="410"/>
                </a:lnTo>
                <a:cubicBezTo>
                  <a:pt x="530" y="417"/>
                  <a:pt x="523" y="417"/>
                  <a:pt x="515" y="417"/>
                </a:cubicBezTo>
                <a:cubicBezTo>
                  <a:pt x="508" y="417"/>
                  <a:pt x="501" y="417"/>
                  <a:pt x="501" y="410"/>
                </a:cubicBezTo>
                <a:cubicBezTo>
                  <a:pt x="431" y="340"/>
                  <a:pt x="431" y="340"/>
                  <a:pt x="431" y="340"/>
                </a:cubicBezTo>
                <a:cubicBezTo>
                  <a:pt x="169" y="340"/>
                  <a:pt x="169" y="340"/>
                  <a:pt x="169" y="340"/>
                </a:cubicBezTo>
                <a:cubicBezTo>
                  <a:pt x="155" y="340"/>
                  <a:pt x="141" y="332"/>
                  <a:pt x="141" y="311"/>
                </a:cubicBezTo>
                <a:cubicBezTo>
                  <a:pt x="141" y="29"/>
                  <a:pt x="141" y="29"/>
                  <a:pt x="141" y="29"/>
                </a:cubicBezTo>
                <a:cubicBezTo>
                  <a:pt x="141" y="14"/>
                  <a:pt x="155" y="0"/>
                  <a:pt x="169" y="0"/>
                </a:cubicBezTo>
                <a:cubicBezTo>
                  <a:pt x="565" y="0"/>
                  <a:pt x="565" y="0"/>
                  <a:pt x="565" y="0"/>
                </a:cubicBezTo>
                <a:cubicBezTo>
                  <a:pt x="579" y="0"/>
                  <a:pt x="593" y="14"/>
                  <a:pt x="593" y="29"/>
                </a:cubicBezTo>
                <a:cubicBezTo>
                  <a:pt x="593" y="311"/>
                  <a:pt x="593" y="311"/>
                  <a:pt x="593" y="311"/>
                </a:cubicBezTo>
                <a:cubicBezTo>
                  <a:pt x="593" y="332"/>
                  <a:pt x="579" y="340"/>
                  <a:pt x="565" y="340"/>
                </a:cubicBezTo>
                <a:close/>
                <a:moveTo>
                  <a:pt x="417" y="368"/>
                </a:moveTo>
                <a:lnTo>
                  <a:pt x="417" y="368"/>
                </a:lnTo>
                <a:cubicBezTo>
                  <a:pt x="480" y="432"/>
                  <a:pt x="480" y="432"/>
                  <a:pt x="480" y="432"/>
                </a:cubicBezTo>
                <a:cubicBezTo>
                  <a:pt x="487" y="439"/>
                  <a:pt x="501" y="446"/>
                  <a:pt x="515" y="446"/>
                </a:cubicBezTo>
                <a:cubicBezTo>
                  <a:pt x="515" y="467"/>
                  <a:pt x="515" y="467"/>
                  <a:pt x="515" y="467"/>
                </a:cubicBezTo>
                <a:cubicBezTo>
                  <a:pt x="515" y="481"/>
                  <a:pt x="508" y="495"/>
                  <a:pt x="487" y="495"/>
                </a:cubicBezTo>
                <a:cubicBezTo>
                  <a:pt x="289" y="495"/>
                  <a:pt x="289" y="495"/>
                  <a:pt x="289" y="495"/>
                </a:cubicBezTo>
                <a:cubicBezTo>
                  <a:pt x="226" y="495"/>
                  <a:pt x="226" y="495"/>
                  <a:pt x="226" y="495"/>
                </a:cubicBezTo>
                <a:cubicBezTo>
                  <a:pt x="197" y="495"/>
                  <a:pt x="197" y="495"/>
                  <a:pt x="197" y="495"/>
                </a:cubicBezTo>
                <a:cubicBezTo>
                  <a:pt x="190" y="495"/>
                  <a:pt x="190" y="495"/>
                  <a:pt x="190" y="495"/>
                </a:cubicBezTo>
                <a:cubicBezTo>
                  <a:pt x="113" y="566"/>
                  <a:pt x="113" y="566"/>
                  <a:pt x="113" y="566"/>
                </a:cubicBezTo>
                <a:cubicBezTo>
                  <a:pt x="106" y="573"/>
                  <a:pt x="99" y="580"/>
                  <a:pt x="91" y="580"/>
                </a:cubicBezTo>
                <a:cubicBezTo>
                  <a:pt x="84" y="580"/>
                  <a:pt x="77" y="573"/>
                  <a:pt x="77" y="566"/>
                </a:cubicBezTo>
                <a:cubicBezTo>
                  <a:pt x="70" y="566"/>
                  <a:pt x="70" y="566"/>
                  <a:pt x="70" y="566"/>
                </a:cubicBezTo>
                <a:lnTo>
                  <a:pt x="70" y="559"/>
                </a:lnTo>
                <a:cubicBezTo>
                  <a:pt x="70" y="559"/>
                  <a:pt x="63" y="559"/>
                  <a:pt x="63" y="552"/>
                </a:cubicBezTo>
                <a:cubicBezTo>
                  <a:pt x="63" y="495"/>
                  <a:pt x="63" y="495"/>
                  <a:pt x="63" y="495"/>
                </a:cubicBezTo>
                <a:cubicBezTo>
                  <a:pt x="28" y="495"/>
                  <a:pt x="28" y="495"/>
                  <a:pt x="28" y="495"/>
                </a:cubicBezTo>
                <a:cubicBezTo>
                  <a:pt x="14" y="495"/>
                  <a:pt x="0" y="481"/>
                  <a:pt x="0" y="467"/>
                </a:cubicBezTo>
                <a:cubicBezTo>
                  <a:pt x="0" y="142"/>
                  <a:pt x="0" y="142"/>
                  <a:pt x="0" y="142"/>
                </a:cubicBezTo>
                <a:cubicBezTo>
                  <a:pt x="0" y="128"/>
                  <a:pt x="14" y="113"/>
                  <a:pt x="28" y="113"/>
                </a:cubicBezTo>
                <a:cubicBezTo>
                  <a:pt x="113" y="113"/>
                  <a:pt x="113" y="113"/>
                  <a:pt x="113" y="113"/>
                </a:cubicBezTo>
                <a:cubicBezTo>
                  <a:pt x="113" y="311"/>
                  <a:pt x="113" y="311"/>
                  <a:pt x="113" y="311"/>
                </a:cubicBezTo>
                <a:cubicBezTo>
                  <a:pt x="113" y="347"/>
                  <a:pt x="141" y="368"/>
                  <a:pt x="169" y="368"/>
                </a:cubicBezTo>
                <a:lnTo>
                  <a:pt x="417" y="368"/>
                </a:lnTo>
                <a:close/>
              </a:path>
            </a:pathLst>
          </a:custGeom>
          <a:solidFill>
            <a:schemeClr val="bg1">
              <a:lumMod val="95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微软雅黑"/>
              <a:cs typeface="+mn-cs"/>
              <a:sym typeface="+mn-lt"/>
            </a:endParaRPr>
          </a:p>
        </p:txBody>
      </p:sp>
      <p:sp>
        <p:nvSpPr>
          <p:cNvPr id="11" name="淘宝店chenying0907 10"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641622" y="4246920"/>
            <a:ext cx="5871525"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同时要积极宣传。要善于利用各种适当的时机和场合，向家人、邻居、亲朋好友以及其他群众宣传国家保障食品安全的法律法规，消费知识、维权知识，共同提升维权能力。</a:t>
            </a:r>
            <a:endParaRPr kumimoji="0" lang="en-US" altLang="zh-CN" sz="1800" b="0" i="0" u="none" strike="noStrike" kern="1200" cap="none" spc="0" normalizeH="0" baseline="0" noProof="0" dirty="0">
              <a:ln>
                <a:noFill/>
              </a:ln>
              <a:solidFill>
                <a:srgbClr val="FFFFFF">
                  <a:lumMod val="95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p:txBody>
      </p:sp>
      <p:sp>
        <p:nvSpPr>
          <p:cNvPr id="16" name="Freeform 106"/>
          <p:cNvSpPr>
            <a:spLocks noChangeArrowheads="1"/>
          </p:cNvSpPr>
          <p:nvPr/>
        </p:nvSpPr>
        <p:spPr bwMode="auto">
          <a:xfrm>
            <a:off x="151812" y="4541160"/>
            <a:ext cx="337998" cy="305925"/>
          </a:xfrm>
          <a:custGeom>
            <a:avLst/>
            <a:gdLst>
              <a:gd name="T0" fmla="*/ 207003 w 602"/>
              <a:gd name="T1" fmla="*/ 196489 h 545"/>
              <a:gd name="T2" fmla="*/ 207003 w 602"/>
              <a:gd name="T3" fmla="*/ 196489 h 545"/>
              <a:gd name="T4" fmla="*/ 188940 w 602"/>
              <a:gd name="T5" fmla="*/ 196489 h 545"/>
              <a:gd name="T6" fmla="*/ 188940 w 602"/>
              <a:gd name="T7" fmla="*/ 114859 h 545"/>
              <a:gd name="T8" fmla="*/ 188940 w 602"/>
              <a:gd name="T9" fmla="*/ 50928 h 545"/>
              <a:gd name="T10" fmla="*/ 207003 w 602"/>
              <a:gd name="T11" fmla="*/ 50928 h 545"/>
              <a:gd name="T12" fmla="*/ 217119 w 602"/>
              <a:gd name="T13" fmla="*/ 61403 h 545"/>
              <a:gd name="T14" fmla="*/ 217119 w 602"/>
              <a:gd name="T15" fmla="*/ 124973 h 545"/>
              <a:gd name="T16" fmla="*/ 217119 w 602"/>
              <a:gd name="T17" fmla="*/ 165787 h 545"/>
              <a:gd name="T18" fmla="*/ 217119 w 602"/>
              <a:gd name="T19" fmla="*/ 186375 h 545"/>
              <a:gd name="T20" fmla="*/ 207003 w 602"/>
              <a:gd name="T21" fmla="*/ 196489 h 545"/>
              <a:gd name="T22" fmla="*/ 35765 w 602"/>
              <a:gd name="T23" fmla="*/ 196489 h 545"/>
              <a:gd name="T24" fmla="*/ 35765 w 602"/>
              <a:gd name="T25" fmla="*/ 196489 h 545"/>
              <a:gd name="T26" fmla="*/ 35765 w 602"/>
              <a:gd name="T27" fmla="*/ 114859 h 545"/>
              <a:gd name="T28" fmla="*/ 35765 w 602"/>
              <a:gd name="T29" fmla="*/ 112331 h 545"/>
              <a:gd name="T30" fmla="*/ 35765 w 602"/>
              <a:gd name="T31" fmla="*/ 50928 h 545"/>
              <a:gd name="T32" fmla="*/ 56357 w 602"/>
              <a:gd name="T33" fmla="*/ 50928 h 545"/>
              <a:gd name="T34" fmla="*/ 107295 w 602"/>
              <a:gd name="T35" fmla="*/ 0 h 545"/>
              <a:gd name="T36" fmla="*/ 158233 w 602"/>
              <a:gd name="T37" fmla="*/ 50928 h 545"/>
              <a:gd name="T38" fmla="*/ 178825 w 602"/>
              <a:gd name="T39" fmla="*/ 50928 h 545"/>
              <a:gd name="T40" fmla="*/ 178825 w 602"/>
              <a:gd name="T41" fmla="*/ 114859 h 545"/>
              <a:gd name="T42" fmla="*/ 178825 w 602"/>
              <a:gd name="T43" fmla="*/ 196489 h 545"/>
              <a:gd name="T44" fmla="*/ 35765 w 602"/>
              <a:gd name="T45" fmla="*/ 196489 h 545"/>
              <a:gd name="T46" fmla="*/ 107295 w 602"/>
              <a:gd name="T47" fmla="*/ 20588 h 545"/>
              <a:gd name="T48" fmla="*/ 107295 w 602"/>
              <a:gd name="T49" fmla="*/ 20588 h 545"/>
              <a:gd name="T50" fmla="*/ 76588 w 602"/>
              <a:gd name="T51" fmla="*/ 50928 h 545"/>
              <a:gd name="T52" fmla="*/ 138002 w 602"/>
              <a:gd name="T53" fmla="*/ 50928 h 545"/>
              <a:gd name="T54" fmla="*/ 107295 w 602"/>
              <a:gd name="T55" fmla="*/ 20588 h 545"/>
              <a:gd name="T56" fmla="*/ 0 w 602"/>
              <a:gd name="T57" fmla="*/ 186375 h 545"/>
              <a:gd name="T58" fmla="*/ 0 w 602"/>
              <a:gd name="T59" fmla="*/ 186375 h 545"/>
              <a:gd name="T60" fmla="*/ 0 w 602"/>
              <a:gd name="T61" fmla="*/ 165787 h 545"/>
              <a:gd name="T62" fmla="*/ 0 w 602"/>
              <a:gd name="T63" fmla="*/ 124973 h 545"/>
              <a:gd name="T64" fmla="*/ 0 w 602"/>
              <a:gd name="T65" fmla="*/ 61403 h 545"/>
              <a:gd name="T66" fmla="*/ 10477 w 602"/>
              <a:gd name="T67" fmla="*/ 50928 h 545"/>
              <a:gd name="T68" fmla="*/ 25650 w 602"/>
              <a:gd name="T69" fmla="*/ 50928 h 545"/>
              <a:gd name="T70" fmla="*/ 25650 w 602"/>
              <a:gd name="T71" fmla="*/ 112331 h 545"/>
              <a:gd name="T72" fmla="*/ 25650 w 602"/>
              <a:gd name="T73" fmla="*/ 114859 h 545"/>
              <a:gd name="T74" fmla="*/ 25650 w 602"/>
              <a:gd name="T75" fmla="*/ 196489 h 545"/>
              <a:gd name="T76" fmla="*/ 10477 w 602"/>
              <a:gd name="T77" fmla="*/ 196489 h 545"/>
              <a:gd name="T78" fmla="*/ 0 w 602"/>
              <a:gd name="T79" fmla="*/ 186375 h 5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02" h="545">
                <a:moveTo>
                  <a:pt x="573" y="544"/>
                </a:moveTo>
                <a:lnTo>
                  <a:pt x="573" y="544"/>
                </a:lnTo>
                <a:cubicBezTo>
                  <a:pt x="523" y="544"/>
                  <a:pt x="523" y="544"/>
                  <a:pt x="523" y="544"/>
                </a:cubicBezTo>
                <a:cubicBezTo>
                  <a:pt x="523" y="318"/>
                  <a:pt x="523" y="318"/>
                  <a:pt x="523" y="318"/>
                </a:cubicBezTo>
                <a:cubicBezTo>
                  <a:pt x="523" y="141"/>
                  <a:pt x="523" y="141"/>
                  <a:pt x="523" y="141"/>
                </a:cubicBezTo>
                <a:cubicBezTo>
                  <a:pt x="573" y="141"/>
                  <a:pt x="573" y="141"/>
                  <a:pt x="573" y="141"/>
                </a:cubicBezTo>
                <a:cubicBezTo>
                  <a:pt x="587" y="141"/>
                  <a:pt x="601" y="148"/>
                  <a:pt x="601" y="170"/>
                </a:cubicBezTo>
                <a:cubicBezTo>
                  <a:pt x="601" y="346"/>
                  <a:pt x="601" y="346"/>
                  <a:pt x="601" y="346"/>
                </a:cubicBezTo>
                <a:cubicBezTo>
                  <a:pt x="601" y="459"/>
                  <a:pt x="601" y="459"/>
                  <a:pt x="601" y="459"/>
                </a:cubicBezTo>
                <a:cubicBezTo>
                  <a:pt x="601" y="516"/>
                  <a:pt x="601" y="516"/>
                  <a:pt x="601" y="516"/>
                </a:cubicBezTo>
                <a:cubicBezTo>
                  <a:pt x="601" y="530"/>
                  <a:pt x="587" y="544"/>
                  <a:pt x="573" y="544"/>
                </a:cubicBezTo>
                <a:close/>
                <a:moveTo>
                  <a:pt x="99" y="544"/>
                </a:moveTo>
                <a:lnTo>
                  <a:pt x="99" y="544"/>
                </a:lnTo>
                <a:cubicBezTo>
                  <a:pt x="99" y="318"/>
                  <a:pt x="99" y="318"/>
                  <a:pt x="99" y="318"/>
                </a:cubicBezTo>
                <a:cubicBezTo>
                  <a:pt x="99" y="311"/>
                  <a:pt x="99" y="311"/>
                  <a:pt x="99" y="311"/>
                </a:cubicBezTo>
                <a:cubicBezTo>
                  <a:pt x="99" y="141"/>
                  <a:pt x="99" y="141"/>
                  <a:pt x="99" y="141"/>
                </a:cubicBezTo>
                <a:cubicBezTo>
                  <a:pt x="156" y="141"/>
                  <a:pt x="156" y="141"/>
                  <a:pt x="156" y="141"/>
                </a:cubicBezTo>
                <a:cubicBezTo>
                  <a:pt x="156" y="64"/>
                  <a:pt x="219" y="0"/>
                  <a:pt x="297" y="0"/>
                </a:cubicBezTo>
                <a:cubicBezTo>
                  <a:pt x="375" y="0"/>
                  <a:pt x="438" y="64"/>
                  <a:pt x="438" y="141"/>
                </a:cubicBezTo>
                <a:cubicBezTo>
                  <a:pt x="495" y="141"/>
                  <a:pt x="495" y="141"/>
                  <a:pt x="495" y="141"/>
                </a:cubicBezTo>
                <a:cubicBezTo>
                  <a:pt x="495" y="318"/>
                  <a:pt x="495" y="318"/>
                  <a:pt x="495" y="318"/>
                </a:cubicBezTo>
                <a:cubicBezTo>
                  <a:pt x="495" y="544"/>
                  <a:pt x="495" y="544"/>
                  <a:pt x="495" y="544"/>
                </a:cubicBezTo>
                <a:lnTo>
                  <a:pt x="99" y="544"/>
                </a:lnTo>
                <a:close/>
                <a:moveTo>
                  <a:pt x="297" y="57"/>
                </a:moveTo>
                <a:lnTo>
                  <a:pt x="297" y="57"/>
                </a:lnTo>
                <a:cubicBezTo>
                  <a:pt x="255" y="57"/>
                  <a:pt x="212" y="92"/>
                  <a:pt x="212" y="141"/>
                </a:cubicBezTo>
                <a:cubicBezTo>
                  <a:pt x="382" y="141"/>
                  <a:pt x="382" y="141"/>
                  <a:pt x="382" y="141"/>
                </a:cubicBezTo>
                <a:cubicBezTo>
                  <a:pt x="382" y="92"/>
                  <a:pt x="347" y="57"/>
                  <a:pt x="297" y="57"/>
                </a:cubicBezTo>
                <a:close/>
                <a:moveTo>
                  <a:pt x="0" y="516"/>
                </a:moveTo>
                <a:lnTo>
                  <a:pt x="0" y="516"/>
                </a:lnTo>
                <a:cubicBezTo>
                  <a:pt x="0" y="459"/>
                  <a:pt x="0" y="459"/>
                  <a:pt x="0" y="459"/>
                </a:cubicBezTo>
                <a:cubicBezTo>
                  <a:pt x="0" y="346"/>
                  <a:pt x="0" y="346"/>
                  <a:pt x="0" y="346"/>
                </a:cubicBezTo>
                <a:cubicBezTo>
                  <a:pt x="0" y="170"/>
                  <a:pt x="0" y="170"/>
                  <a:pt x="0" y="170"/>
                </a:cubicBezTo>
                <a:cubicBezTo>
                  <a:pt x="0" y="148"/>
                  <a:pt x="7" y="141"/>
                  <a:pt x="29" y="141"/>
                </a:cubicBezTo>
                <a:cubicBezTo>
                  <a:pt x="71" y="141"/>
                  <a:pt x="71" y="141"/>
                  <a:pt x="71" y="141"/>
                </a:cubicBezTo>
                <a:cubicBezTo>
                  <a:pt x="71" y="311"/>
                  <a:pt x="71" y="311"/>
                  <a:pt x="71" y="311"/>
                </a:cubicBezTo>
                <a:cubicBezTo>
                  <a:pt x="71" y="318"/>
                  <a:pt x="71" y="318"/>
                  <a:pt x="71" y="318"/>
                </a:cubicBezTo>
                <a:cubicBezTo>
                  <a:pt x="71" y="544"/>
                  <a:pt x="71" y="544"/>
                  <a:pt x="71" y="544"/>
                </a:cubicBezTo>
                <a:cubicBezTo>
                  <a:pt x="29" y="544"/>
                  <a:pt x="29" y="544"/>
                  <a:pt x="29" y="544"/>
                </a:cubicBezTo>
                <a:cubicBezTo>
                  <a:pt x="7" y="544"/>
                  <a:pt x="0" y="530"/>
                  <a:pt x="0" y="516"/>
                </a:cubicBezTo>
                <a:close/>
              </a:path>
            </a:pathLst>
          </a:custGeom>
          <a:solidFill>
            <a:schemeClr val="bg1">
              <a:lumMod val="95000"/>
            </a:schemeClr>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微软雅黑"/>
              <a:cs typeface="+mn-cs"/>
              <a:sym typeface="+mn-lt"/>
            </a:endParaRPr>
          </a:p>
        </p:txBody>
      </p:sp>
      <p:sp>
        <p:nvSpPr>
          <p:cNvPr id="17"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3964880" y="380270"/>
            <a:ext cx="4105748"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panose="020B0503020204020204" charset="-122"/>
                <a:cs typeface="+mn-cs"/>
              </a:rPr>
              <a:t>消费者与食品安全</a:t>
            </a:r>
          </a:p>
        </p:txBody>
      </p:sp>
      <p:cxnSp>
        <p:nvCxnSpPr>
          <p:cNvPr id="22" name="直接连接符 21"/>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 name="图片占位符 1" descr="~P]CA)`@42SIDTCD0)JFO`D"/>
          <p:cNvPicPr>
            <a:picLocks noGrp="1" noChangeAspect="1"/>
          </p:cNvPicPr>
          <p:nvPr>
            <p:ph type="pic" sz="quarter" idx="10"/>
          </p:nvPr>
        </p:nvPicPr>
        <p:blipFill>
          <a:blip r:embed="rId3"/>
          <a:srcRect t="564" r="-387"/>
          <a:stretch>
            <a:fillRect/>
          </a:stretch>
        </p:blipFill>
        <p:spPr>
          <a:xfrm>
            <a:off x="6827520" y="1974850"/>
            <a:ext cx="3954780" cy="347027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Effect transition="in" filter="fade">
                                      <p:cBhvr>
                                        <p:cTn id="18" dur="500"/>
                                        <p:tgtEl>
                                          <p:spTgt spid="1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9" grpId="0"/>
      <p:bldP spid="14" grpId="0" animBg="1"/>
      <p:bldP spid="15" grpId="0" animBg="1"/>
      <p:bldP spid="11" grpId="0"/>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淘宝店chenying0907 13"/>
          <p:cNvSpPr txBox="1"/>
          <p:nvPr/>
        </p:nvSpPr>
        <p:spPr>
          <a:xfrm>
            <a:off x="1936804" y="2607381"/>
            <a:ext cx="4754282" cy="1200329"/>
          </a:xfrm>
          <a:prstGeom prst="rect">
            <a:avLst/>
          </a:prstGeom>
          <a:noFill/>
        </p:spPr>
        <p:txBody>
          <a:bodyPr wrap="square" rtlCol="0">
            <a:spAutoFit/>
          </a:bodyPr>
          <a:lstStyle/>
          <a:p>
            <a:pPr algn="ctr"/>
            <a:r>
              <a:rPr lang="en-US" altLang="zh-CN" sz="7200" b="1" dirty="0">
                <a:solidFill>
                  <a:schemeClr val="accent5"/>
                </a:solidFill>
                <a:latin typeface="Agency FB" panose="020B0503020202020204" pitchFamily="34" charset="0"/>
              </a:rPr>
              <a:t>THANK YOU</a:t>
            </a:r>
            <a:endParaRPr lang="zh-CN" altLang="en-US" sz="7200" b="1" dirty="0">
              <a:solidFill>
                <a:schemeClr val="accent5"/>
              </a:solidFill>
              <a:latin typeface="Agency FB" panose="020B0503020202020204" pitchFamily="34" charset="0"/>
            </a:endParaRPr>
          </a:p>
        </p:txBody>
      </p:sp>
    </p:spTree>
    <p:extLst>
      <p:ext uri="{BB962C8B-B14F-4D97-AF65-F5344CB8AC3E}">
        <p14:creationId xmlns:p14="http://schemas.microsoft.com/office/powerpoint/2010/main" val="1719910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7503998" y="1485326"/>
            <a:ext cx="1967870" cy="1862048"/>
          </a:xfrm>
          <a:prstGeom prst="rect">
            <a:avLst/>
          </a:prstGeom>
          <a:noFill/>
        </p:spPr>
        <p:txBody>
          <a:bodyPr wrap="square" rtlCol="0">
            <a:spAutoFit/>
          </a:bodyPr>
          <a:lstStyle/>
          <a:p>
            <a:pPr algn="ctr"/>
            <a:r>
              <a:rPr lang="en-US" altLang="zh-CN" sz="11500" b="1" dirty="0">
                <a:solidFill>
                  <a:schemeClr val="accent5"/>
                </a:solidFill>
                <a:latin typeface="Agency FB" panose="020B0503020202020204" pitchFamily="34" charset="0"/>
              </a:rPr>
              <a:t>01</a:t>
            </a:r>
            <a:endParaRPr lang="zh-CN" altLang="en-US" sz="11500" b="1" dirty="0">
              <a:solidFill>
                <a:schemeClr val="accent5"/>
              </a:solidFill>
              <a:latin typeface="Agency FB" panose="020B0503020202020204" pitchFamily="34" charset="0"/>
            </a:endParaRPr>
          </a:p>
        </p:txBody>
      </p:sp>
      <p:sp>
        <p:nvSpPr>
          <p:cNvPr id="14" name="淘宝店chenying0907 13"/>
          <p:cNvSpPr txBox="1"/>
          <p:nvPr/>
        </p:nvSpPr>
        <p:spPr>
          <a:xfrm>
            <a:off x="5980477" y="3515838"/>
            <a:ext cx="5014912" cy="523220"/>
          </a:xfrm>
          <a:prstGeom prst="rect">
            <a:avLst/>
          </a:prstGeom>
          <a:noFill/>
        </p:spPr>
        <p:txBody>
          <a:bodyPr wrap="square" rtlCol="0">
            <a:spAutoFit/>
            <a:scene3d>
              <a:camera prst="orthographicFront"/>
              <a:lightRig rig="threePt" dir="t"/>
            </a:scene3d>
            <a:sp3d contourW="6350"/>
          </a:bodyPr>
          <a:lstStyle/>
          <a:p>
            <a:pPr algn="ctr"/>
            <a:r>
              <a:rPr lang="zh-CN" altLang="en-US" sz="2800" b="1" dirty="0">
                <a:solidFill>
                  <a:srgbClr val="444343"/>
                </a:solidFill>
                <a:latin typeface="+mj-ea"/>
                <a:ea typeface="+mj-ea"/>
              </a:rPr>
              <a:t>项目介绍</a:t>
            </a:r>
          </a:p>
        </p:txBody>
      </p:sp>
      <p:cxnSp>
        <p:nvCxnSpPr>
          <p:cNvPr id="5" name="直接连接符 4"/>
          <p:cNvCxnSpPr>
            <a:cxnSpLocks/>
          </p:cNvCxnSpPr>
          <p:nvPr/>
        </p:nvCxnSpPr>
        <p:spPr>
          <a:xfrm>
            <a:off x="6531937" y="3347374"/>
            <a:ext cx="3787302" cy="0"/>
          </a:xfrm>
          <a:prstGeom prst="line">
            <a:avLst/>
          </a:prstGeom>
          <a:ln>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823BDA5-7C0A-8085-2E89-F08765431E75}"/>
              </a:ext>
            </a:extLst>
          </p:cNvPr>
          <p:cNvSpPr txBox="1"/>
          <p:nvPr/>
        </p:nvSpPr>
        <p:spPr>
          <a:xfrm>
            <a:off x="5756732" y="4207521"/>
            <a:ext cx="5462402" cy="461665"/>
          </a:xfrm>
          <a:prstGeom prst="rect">
            <a:avLst/>
          </a:prstGeom>
          <a:noFill/>
        </p:spPr>
        <p:txBody>
          <a:bodyPr wrap="square">
            <a:spAutoFit/>
          </a:bodyPr>
          <a:lstStyle/>
          <a:p>
            <a:r>
              <a:rPr lang="zh-CN" altLang="en-US" sz="2400" dirty="0">
                <a:solidFill>
                  <a:srgbClr val="444343"/>
                </a:solidFill>
                <a:latin typeface="Agency FB" panose="020B0503020202020204" pitchFamily="34" charset="0"/>
              </a:rPr>
              <a:t>背景介绍  涉及技术  开发流程  逻辑分析  </a:t>
            </a:r>
          </a:p>
        </p:txBody>
      </p:sp>
    </p:spTree>
    <p:extLst>
      <p:ext uri="{BB962C8B-B14F-4D97-AF65-F5344CB8AC3E}">
        <p14:creationId xmlns:p14="http://schemas.microsoft.com/office/powerpoint/2010/main" val="1802270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Vertical)">
                                      <p:cBhvr>
                                        <p:cTn id="13" dur="500"/>
                                        <p:tgtEl>
                                          <p:spTgt spid="5"/>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店chenying0907 2"/>
          <p:cNvSpPr/>
          <p:nvPr/>
        </p:nvSpPr>
        <p:spPr>
          <a:xfrm>
            <a:off x="5262114" y="2437645"/>
            <a:ext cx="5756223" cy="2774485"/>
          </a:xfrm>
          <a:prstGeom prst="rect">
            <a:avLst/>
          </a:prstGeom>
          <a:solidFill>
            <a:schemeClr val="accent5"/>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3335" y="2437646"/>
            <a:ext cx="4822665" cy="2774485"/>
          </a:xfrm>
          <a:prstGeom prst="rect">
            <a:avLst/>
          </a:prstGeom>
        </p:spPr>
      </p:pic>
      <p:sp>
        <p:nvSpPr>
          <p:cNvPr id="14"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6017754" y="2824388"/>
            <a:ext cx="4517659" cy="2123658"/>
          </a:xfrm>
          <a:prstGeom prst="rect">
            <a:avLst/>
          </a:prstGeom>
        </p:spPr>
        <p:txBody>
          <a:bodyPr wrap="square">
            <a:spAutoFit/>
          </a:bodyPr>
          <a:lstStyle/>
          <a:p>
            <a:r>
              <a:rPr lang="zh-CN" altLang="en-US" sz="1600" b="0" i="0" dirty="0">
                <a:solidFill>
                  <a:schemeClr val="bg1">
                    <a:lumMod val="85000"/>
                  </a:schemeClr>
                </a:solidFill>
                <a:effectLst/>
                <a:latin typeface="微软雅黑" panose="020B0503020204020204" pitchFamily="34" charset="-122"/>
                <a:ea typeface="微软雅黑" panose="020B0503020204020204" pitchFamily="34" charset="-122"/>
              </a:rPr>
              <a:t>       随着高考人数和考研人数的不断攀升，面对升学前的规划、专业选择、院校选择等问题，越来越多的人需要有系统的、广泛的、有权威的、可信度高的信息来作为择校依据。这些</a:t>
            </a:r>
            <a:r>
              <a:rPr lang="zh-CN" altLang="zh-CN" sz="1600" dirty="0">
                <a:solidFill>
                  <a:schemeClr val="bg1">
                    <a:lumMod val="85000"/>
                  </a:schemeClr>
                </a:solidFill>
                <a:latin typeface="微软雅黑" panose="020B0503020204020204" pitchFamily="34" charset="-122"/>
                <a:ea typeface="微软雅黑" panose="020B0503020204020204" pitchFamily="34" charset="-122"/>
              </a:rPr>
              <a:t>信息主要是从各大院校官网获取。经大量搜集资料我们发现，有些院校信息的获取并不是容易的，收集起来耗时耗力。</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因此</a:t>
            </a:r>
            <a:r>
              <a:rPr lang="zh-CN" altLang="zh-CN" sz="1600" dirty="0">
                <a:solidFill>
                  <a:schemeClr val="bg1">
                    <a:lumMod val="85000"/>
                  </a:schemeClr>
                </a:solidFill>
                <a:latin typeface="微软雅黑" panose="020B0503020204020204" pitchFamily="34" charset="-122"/>
                <a:ea typeface="微软雅黑" panose="020B0503020204020204" pitchFamily="34" charset="-122"/>
              </a:rPr>
              <a:t>急需一套升学</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指南</a:t>
            </a:r>
            <a:r>
              <a:rPr lang="zh-CN" altLang="zh-CN" sz="1600" dirty="0">
                <a:solidFill>
                  <a:schemeClr val="bg1">
                    <a:lumMod val="85000"/>
                  </a:schemeClr>
                </a:solidFill>
                <a:latin typeface="微软雅黑" panose="020B0503020204020204" pitchFamily="34" charset="-122"/>
                <a:ea typeface="微软雅黑" panose="020B0503020204020204" pitchFamily="34" charset="-122"/>
              </a:rPr>
              <a:t>系统来高效率</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地给</a:t>
            </a:r>
            <a:r>
              <a:rPr lang="zh-CN" altLang="zh-CN" sz="1600" dirty="0">
                <a:solidFill>
                  <a:schemeClr val="bg1">
                    <a:lumMod val="85000"/>
                  </a:schemeClr>
                </a:solidFill>
                <a:latin typeface="微软雅黑" panose="020B0503020204020204" pitchFamily="34" charset="-122"/>
                <a:ea typeface="微软雅黑" panose="020B0503020204020204" pitchFamily="34" charset="-122"/>
              </a:rPr>
              <a:t>学生</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答疑解惑。</a:t>
            </a:r>
            <a:endParaRPr lang="en-US" altLang="zh-CN" sz="16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5"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3964880" y="380270"/>
            <a:ext cx="4105748"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rPr>
              <a:t>背景介绍</a:t>
            </a:r>
          </a:p>
        </p:txBody>
      </p:sp>
      <p:cxnSp>
        <p:nvCxnSpPr>
          <p:cNvPr id="16" name="直接连接符 15"/>
          <p:cNvCxnSpPr>
            <a:cxnSpLocks/>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 name="图片占位符 5">
            <a:extLst>
              <a:ext uri="{FF2B5EF4-FFF2-40B4-BE49-F238E27FC236}">
                <a16:creationId xmlns:a16="http://schemas.microsoft.com/office/drawing/2014/main" id="{F886AB76-1E64-4C70-8F57-5E39C4C30FBE}"/>
              </a:ext>
            </a:extLst>
          </p:cNvPr>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l="10045" r="10045"/>
          <a:stretch>
            <a:fillRect/>
          </a:stretch>
        </p:blipFill>
        <p:spPr/>
      </p:pic>
    </p:spTree>
    <p:extLst>
      <p:ext uri="{BB962C8B-B14F-4D97-AF65-F5344CB8AC3E}">
        <p14:creationId xmlns:p14="http://schemas.microsoft.com/office/powerpoint/2010/main" val="1100866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店chenying0907 2"/>
          <p:cNvSpPr/>
          <p:nvPr/>
        </p:nvSpPr>
        <p:spPr>
          <a:xfrm>
            <a:off x="5550793" y="2437645"/>
            <a:ext cx="5666706" cy="2774485"/>
          </a:xfrm>
          <a:prstGeom prst="rect">
            <a:avLst/>
          </a:prstGeom>
          <a:solidFill>
            <a:schemeClr val="accent5"/>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pic>
        <p:nvPicPr>
          <p:cNvPr id="7"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3335" y="2437646"/>
            <a:ext cx="4822665" cy="2774485"/>
          </a:xfrm>
          <a:prstGeom prst="rect">
            <a:avLst/>
          </a:prstGeom>
        </p:spPr>
      </p:pic>
      <p:sp>
        <p:nvSpPr>
          <p:cNvPr id="14"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5881397" y="3178557"/>
            <a:ext cx="4517659"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00000"/>
                </a:solidFill>
                <a:latin typeface="PingFang SC"/>
              </a:rPr>
              <a:t>         </a:t>
            </a:r>
            <a:endParaRPr lang="en-US" altLang="zh-CN" sz="16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5"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3964880" y="380270"/>
            <a:ext cx="4105748"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E94949"/>
                </a:solidFill>
                <a:latin typeface="Agency FB" panose="020B0503020202020204" pitchFamily="34" charset="0"/>
                <a:ea typeface="微软雅黑"/>
              </a:rPr>
              <a:t>涉及</a:t>
            </a:r>
            <a:r>
              <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rPr>
              <a:t>技术</a:t>
            </a:r>
          </a:p>
        </p:txBody>
      </p:sp>
      <p:cxnSp>
        <p:nvCxnSpPr>
          <p:cNvPr id="16" name="直接连接符 15"/>
          <p:cNvCxnSpPr>
            <a:cxnSpLocks/>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8" name="图片占位符 7">
            <a:extLst>
              <a:ext uri="{FF2B5EF4-FFF2-40B4-BE49-F238E27FC236}">
                <a16:creationId xmlns:a16="http://schemas.microsoft.com/office/drawing/2014/main" id="{A762FEBC-47FA-430C-BFE4-9D13025A34A7}"/>
              </a:ext>
            </a:extLst>
          </p:cNvPr>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7977" b="7977"/>
          <a:stretch>
            <a:fillRect/>
          </a:stretch>
        </p:blipFill>
        <p:spPr/>
      </p:pic>
      <p:sp>
        <p:nvSpPr>
          <p:cNvPr id="9"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a:extLst>
              <a:ext uri="{FF2B5EF4-FFF2-40B4-BE49-F238E27FC236}">
                <a16:creationId xmlns:a16="http://schemas.microsoft.com/office/drawing/2014/main" id="{910A1FDE-EA4B-5075-2D8F-356DCC452F5B}"/>
              </a:ext>
            </a:extLst>
          </p:cNvPr>
          <p:cNvSpPr/>
          <p:nvPr/>
        </p:nvSpPr>
        <p:spPr>
          <a:xfrm>
            <a:off x="6096000" y="3250205"/>
            <a:ext cx="4517659" cy="1569660"/>
          </a:xfrm>
          <a:prstGeom prst="rect">
            <a:avLst/>
          </a:prstGeom>
        </p:spPr>
        <p:txBody>
          <a:bodyPr wrap="square">
            <a:spAutoFit/>
          </a:bodyPr>
          <a:lstStyle/>
          <a:p>
            <a:r>
              <a:rPr lang="zh-CN" altLang="en-US" sz="1600" dirty="0">
                <a:solidFill>
                  <a:schemeClr val="bg1">
                    <a:lumMod val="85000"/>
                  </a:schemeClr>
                </a:solidFill>
                <a:latin typeface="微软雅黑" panose="020B0503020204020204" pitchFamily="34" charset="-122"/>
                <a:ea typeface="微软雅黑" panose="020B0503020204020204" pitchFamily="34" charset="-122"/>
              </a:rPr>
              <a:t>       本系统使用</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Java</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语言和</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HTML</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语言开发，数据库使用</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MySQL</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。主要使用的框架和工具包括：</a:t>
            </a:r>
            <a:r>
              <a:rPr lang="en-US" altLang="zh-CN" sz="1600" dirty="0" err="1">
                <a:solidFill>
                  <a:schemeClr val="bg1">
                    <a:lumMod val="85000"/>
                  </a:schemeClr>
                </a:solidFill>
                <a:latin typeface="微软雅黑" panose="020B0503020204020204" pitchFamily="34" charset="-122"/>
                <a:ea typeface="微软雅黑" panose="020B0503020204020204" pitchFamily="34" charset="-122"/>
              </a:rPr>
              <a:t>SpringBoot</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a:t>
            </a:r>
            <a:r>
              <a:rPr lang="en-US" altLang="zh-CN" sz="1600" dirty="0" err="1">
                <a:solidFill>
                  <a:schemeClr val="bg1">
                    <a:lumMod val="85000"/>
                  </a:schemeClr>
                </a:solidFill>
                <a:latin typeface="微软雅黑" panose="020B0503020204020204" pitchFamily="34" charset="-122"/>
                <a:ea typeface="微软雅黑" panose="020B0503020204020204" pitchFamily="34" charset="-122"/>
              </a:rPr>
              <a:t>Mybatis</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a:t>
            </a:r>
            <a:r>
              <a:rPr lang="en-US" altLang="zh-CN" sz="1600" dirty="0" err="1">
                <a:solidFill>
                  <a:schemeClr val="bg1">
                    <a:lumMod val="85000"/>
                  </a:schemeClr>
                </a:solidFill>
                <a:latin typeface="微软雅黑" panose="020B0503020204020204" pitchFamily="34" charset="-122"/>
                <a:ea typeface="微软雅黑" panose="020B0503020204020204" pitchFamily="34" charset="-122"/>
              </a:rPr>
              <a:t>Thymeleaf</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a:t>
            </a:r>
            <a:r>
              <a:rPr lang="en-US" altLang="zh-CN" sz="1600" dirty="0" err="1">
                <a:solidFill>
                  <a:schemeClr val="bg1">
                    <a:lumMod val="85000"/>
                  </a:schemeClr>
                </a:solidFill>
                <a:latin typeface="微软雅黑" panose="020B0503020204020204" pitchFamily="34" charset="-122"/>
                <a:ea typeface="微软雅黑" panose="020B0503020204020204" pitchFamily="34" charset="-122"/>
              </a:rPr>
              <a:t>Jquery</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JavaScript</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a:t>
            </a:r>
            <a:r>
              <a:rPr lang="en-US" altLang="zh-CN" sz="1600" dirty="0" err="1">
                <a:solidFill>
                  <a:schemeClr val="bg1">
                    <a:lumMod val="85000"/>
                  </a:schemeClr>
                </a:solidFill>
                <a:latin typeface="微软雅黑" panose="020B0503020204020204" pitchFamily="34" charset="-122"/>
                <a:ea typeface="微软雅黑" panose="020B0503020204020204" pitchFamily="34" charset="-122"/>
              </a:rPr>
              <a:t>SemanticUI</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a:t>
            </a:r>
            <a:r>
              <a:rPr lang="en-US" altLang="zh-CN" sz="1600" dirty="0">
                <a:solidFill>
                  <a:schemeClr val="bg1">
                    <a:lumMod val="85000"/>
                  </a:schemeClr>
                </a:solidFill>
                <a:latin typeface="微软雅黑" panose="020B0503020204020204" pitchFamily="34" charset="-122"/>
                <a:ea typeface="微软雅黑" panose="020B0503020204020204" pitchFamily="34" charset="-122"/>
              </a:rPr>
              <a:t>CSS</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a:t>
            </a:r>
            <a:r>
              <a:rPr lang="en-US" altLang="zh-CN" sz="1600" dirty="0" err="1">
                <a:solidFill>
                  <a:schemeClr val="bg1">
                    <a:lumMod val="85000"/>
                  </a:schemeClr>
                </a:solidFill>
                <a:latin typeface="微软雅黑" panose="020B0503020204020204" pitchFamily="34" charset="-122"/>
                <a:ea typeface="微软雅黑" panose="020B0503020204020204" pitchFamily="34" charset="-122"/>
              </a:rPr>
              <a:t>BootStrap</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a:t>
            </a:r>
            <a:r>
              <a:rPr lang="en-US" altLang="zh-CN" sz="1600" dirty="0" err="1">
                <a:solidFill>
                  <a:schemeClr val="bg1">
                    <a:lumMod val="85000"/>
                  </a:schemeClr>
                </a:solidFill>
                <a:latin typeface="微软雅黑" panose="020B0503020204020204" pitchFamily="34" charset="-122"/>
                <a:ea typeface="微软雅黑" panose="020B0503020204020204" pitchFamily="34" charset="-122"/>
              </a:rPr>
              <a:t>Jpa</a:t>
            </a:r>
            <a:r>
              <a:rPr lang="zh-CN" altLang="en-US" sz="1600" dirty="0">
                <a:solidFill>
                  <a:schemeClr val="bg1">
                    <a:lumMod val="85000"/>
                  </a:schemeClr>
                </a:solidFill>
                <a:latin typeface="微软雅黑" panose="020B0503020204020204" pitchFamily="34" charset="-122"/>
                <a:ea typeface="微软雅黑" panose="020B0503020204020204" pitchFamily="34" charset="-122"/>
              </a:rPr>
              <a:t>等。</a:t>
            </a:r>
          </a:p>
          <a:p>
            <a:endParaRPr lang="en-US" altLang="zh-CN" sz="1600" dirty="0">
              <a:solidFill>
                <a:schemeClr val="bg1">
                  <a:lumMod val="8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330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店chenying0907 2"/>
          <p:cNvSpPr/>
          <p:nvPr/>
        </p:nvSpPr>
        <p:spPr>
          <a:xfrm>
            <a:off x="5216577" y="2437645"/>
            <a:ext cx="6000922" cy="2774485"/>
          </a:xfrm>
          <a:prstGeom prst="rect">
            <a:avLst/>
          </a:prstGeom>
          <a:solidFill>
            <a:schemeClr val="accent5"/>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pic>
        <p:nvPicPr>
          <p:cNvPr id="7"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3335" y="2437646"/>
            <a:ext cx="4822665" cy="2774485"/>
          </a:xfrm>
          <a:prstGeom prst="rect">
            <a:avLst/>
          </a:prstGeom>
        </p:spPr>
      </p:pic>
      <p:sp>
        <p:nvSpPr>
          <p:cNvPr id="14"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6096000" y="2793835"/>
            <a:ext cx="4627764" cy="206210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PingFang SC"/>
                <a:ea typeface="微软雅黑"/>
                <a:cs typeface="+mn-cs"/>
              </a:rPr>
              <a:t>         </a:t>
            </a:r>
            <a:r>
              <a:rPr lang="zh-CN" altLang="en-US" sz="1600" dirty="0">
                <a:solidFill>
                  <a:srgbClr val="FFFFFF">
                    <a:lumMod val="85000"/>
                  </a:srgbClr>
                </a:solidFill>
                <a:latin typeface="微软雅黑" panose="020B0503020204020204" pitchFamily="34" charset="-122"/>
                <a:ea typeface="微软雅黑" panose="020B0503020204020204" pitchFamily="34" charset="-122"/>
              </a:rPr>
              <a:t>开发一个完整的</a:t>
            </a:r>
            <a:r>
              <a:rPr lang="en-US" altLang="zh-CN" sz="1600" dirty="0">
                <a:solidFill>
                  <a:srgbClr val="FFFFFF">
                    <a:lumMod val="85000"/>
                  </a:srgbClr>
                </a:solidFill>
                <a:latin typeface="微软雅黑" panose="020B0503020204020204" pitchFamily="34" charset="-122"/>
                <a:ea typeface="微软雅黑" panose="020B0503020204020204" pitchFamily="34" charset="-122"/>
              </a:rPr>
              <a:t>Web</a:t>
            </a:r>
            <a:r>
              <a:rPr lang="zh-CN" altLang="en-US" sz="1600" dirty="0">
                <a:solidFill>
                  <a:srgbClr val="FFFFFF">
                    <a:lumMod val="85000"/>
                  </a:srgbClr>
                </a:solidFill>
                <a:latin typeface="微软雅黑" panose="020B0503020204020204" pitchFamily="34" charset="-122"/>
                <a:ea typeface="微软雅黑" panose="020B0503020204020204" pitchFamily="34" charset="-122"/>
              </a:rPr>
              <a:t>项目，提到开发流程，大概就是我们要知道我们做什么，实现什么功能。首先我们要确认需求，对需求进行整理，然后就是原型图的设计，需要知道每一个需求具体利用到哪一块技术以及需求与需求之间的联系；接着就是设计前端静态页面，</a:t>
            </a:r>
            <a:r>
              <a:rPr lang="en-US" altLang="zh-CN" sz="1600" dirty="0">
                <a:solidFill>
                  <a:srgbClr val="FFFFFF">
                    <a:lumMod val="85000"/>
                  </a:srgbClr>
                </a:solidFill>
                <a:latin typeface="微软雅黑" panose="020B0503020204020204" pitchFamily="34" charset="-122"/>
                <a:ea typeface="微软雅黑" panose="020B0503020204020204" pitchFamily="34" charset="-122"/>
              </a:rPr>
              <a:t>UI</a:t>
            </a:r>
            <a:r>
              <a:rPr lang="zh-CN" altLang="en-US" sz="1600" dirty="0">
                <a:solidFill>
                  <a:srgbClr val="FFFFFF">
                    <a:lumMod val="85000"/>
                  </a:srgbClr>
                </a:solidFill>
                <a:latin typeface="微软雅黑" panose="020B0503020204020204" pitchFamily="34" charset="-122"/>
                <a:ea typeface="微软雅黑" panose="020B0503020204020204" pitchFamily="34" charset="-122"/>
              </a:rPr>
              <a:t>根据原型图去设计；进入到开发阶段，整合静态页面成动态展示；最后将成品部署到生产环境当中。</a:t>
            </a:r>
            <a:endParaRPr lang="en-US" altLang="zh-CN" sz="1600" dirty="0">
              <a:solidFill>
                <a:srgbClr val="FFFFFF">
                  <a:lumMod val="85000"/>
                </a:srgbClr>
              </a:solidFill>
              <a:latin typeface="微软雅黑" panose="020B0503020204020204" pitchFamily="34" charset="-122"/>
              <a:ea typeface="微软雅黑" panose="020B0503020204020204" pitchFamily="34" charset="-122"/>
            </a:endParaRPr>
          </a:p>
        </p:txBody>
      </p:sp>
      <p:sp>
        <p:nvSpPr>
          <p:cNvPr id="15"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3964880" y="380270"/>
            <a:ext cx="4105748"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rPr>
              <a:t>开发流程</a:t>
            </a:r>
          </a:p>
        </p:txBody>
      </p:sp>
      <p:cxnSp>
        <p:nvCxnSpPr>
          <p:cNvPr id="16" name="直接连接符 15"/>
          <p:cNvCxnSpPr>
            <a:cxnSpLocks/>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 name="图片占位符 5">
            <a:extLst>
              <a:ext uri="{FF2B5EF4-FFF2-40B4-BE49-F238E27FC236}">
                <a16:creationId xmlns:a16="http://schemas.microsoft.com/office/drawing/2014/main" id="{5B223A15-8D66-433D-B9E8-155500A106B1}"/>
              </a:ext>
            </a:extLst>
          </p:cNvPr>
          <p:cNvPicPr>
            <a:picLocks noGrp="1" noChangeAspect="1"/>
          </p:cNvPicPr>
          <p:nvPr>
            <p:ph type="pic" sz="quarter" idx="10"/>
          </p:nvPr>
        </p:nvPicPr>
        <p:blipFill>
          <a:blip r:embed="rId5">
            <a:extLst>
              <a:ext uri="{28A0092B-C50C-407E-A947-70E740481C1C}">
                <a14:useLocalDpi xmlns:a14="http://schemas.microsoft.com/office/drawing/2010/main" val="0"/>
              </a:ext>
            </a:extLst>
          </a:blip>
          <a:srcRect t="6970" b="6970"/>
          <a:stretch>
            <a:fillRect/>
          </a:stretch>
        </p:blipFill>
        <p:spPr/>
      </p:pic>
    </p:spTree>
    <p:extLst>
      <p:ext uri="{BB962C8B-B14F-4D97-AF65-F5344CB8AC3E}">
        <p14:creationId xmlns:p14="http://schemas.microsoft.com/office/powerpoint/2010/main" val="2024974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接连接符 27"/>
          <p:cNvCxnSpPr/>
          <p:nvPr/>
        </p:nvCxnSpPr>
        <p:spPr>
          <a:xfrm>
            <a:off x="0" y="3681413"/>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1431680" y="3612707"/>
            <a:ext cx="3191834" cy="1575402"/>
            <a:chOff x="1451136" y="3612707"/>
            <a:chExt cx="3191834" cy="1575402"/>
          </a:xfrm>
        </p:grpSpPr>
        <p:sp>
          <p:nvSpPr>
            <p:cNvPr id="19" name="淘宝店chenying0907 18"/>
            <p:cNvSpPr txBox="1"/>
            <p:nvPr/>
          </p:nvSpPr>
          <p:spPr>
            <a:xfrm>
              <a:off x="1523854" y="4051534"/>
              <a:ext cx="10008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开始</a:t>
              </a:r>
            </a:p>
          </p:txBody>
        </p:sp>
        <p:sp>
          <p:nvSpPr>
            <p:cNvPr id="23"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1533582" y="4541778"/>
              <a:ext cx="3109388" cy="361830"/>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50000"/>
                      <a:lumOff val="50000"/>
                    </a:srgbClr>
                  </a:solidFill>
                  <a:effectLst/>
                  <a:uLnTx/>
                  <a:uFillTx/>
                  <a:latin typeface="Agency FB" panose="020B0503020202020204" pitchFamily="34" charset="0"/>
                  <a:ea typeface="Segoe UI" panose="020B0502040204020203" pitchFamily="34" charset="0"/>
                  <a:cs typeface="Segoe UI" panose="020B0502040204020203" pitchFamily="34" charset="0"/>
                </a:rPr>
                <a:t>确定需求、确定功能、确定技术</a:t>
              </a:r>
              <a:endParaRPr kumimoji="0" lang="en-US" altLang="zh-CN" sz="1600" b="0" i="0" u="none" strike="noStrike" kern="1200" cap="none" spc="0" normalizeH="0" baseline="0" noProof="0" dirty="0">
                <a:ln>
                  <a:noFill/>
                </a:ln>
                <a:solidFill>
                  <a:srgbClr val="000000">
                    <a:lumMod val="50000"/>
                    <a:lumOff val="50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p:txBody>
        </p:sp>
        <p:cxnSp>
          <p:nvCxnSpPr>
            <p:cNvPr id="14" name="直接连接符 13"/>
            <p:cNvCxnSpPr/>
            <p:nvPr/>
          </p:nvCxnSpPr>
          <p:spPr>
            <a:xfrm>
              <a:off x="1523854" y="3777599"/>
              <a:ext cx="0" cy="14105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451136" y="3612707"/>
              <a:ext cx="164892" cy="1648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grpSp>
      <p:grpSp>
        <p:nvGrpSpPr>
          <p:cNvPr id="42" name="组合 41"/>
          <p:cNvGrpSpPr/>
          <p:nvPr/>
        </p:nvGrpSpPr>
        <p:grpSpPr>
          <a:xfrm>
            <a:off x="5767669" y="3612707"/>
            <a:ext cx="2974949" cy="1575402"/>
            <a:chOff x="6120554" y="3612707"/>
            <a:chExt cx="2974949" cy="1575402"/>
          </a:xfrm>
        </p:grpSpPr>
        <p:sp>
          <p:nvSpPr>
            <p:cNvPr id="12" name="椭圆 11"/>
            <p:cNvSpPr/>
            <p:nvPr/>
          </p:nvSpPr>
          <p:spPr>
            <a:xfrm>
              <a:off x="6120554" y="3612707"/>
              <a:ext cx="164892" cy="1648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29" name="直接连接符 28"/>
            <p:cNvCxnSpPr/>
            <p:nvPr/>
          </p:nvCxnSpPr>
          <p:spPr>
            <a:xfrm>
              <a:off x="6209339" y="3777599"/>
              <a:ext cx="0" cy="14105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淘宝店chenying0907 18"/>
            <p:cNvSpPr txBox="1"/>
            <p:nvPr/>
          </p:nvSpPr>
          <p:spPr>
            <a:xfrm>
              <a:off x="6203000" y="4051534"/>
              <a:ext cx="10008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中期</a:t>
              </a:r>
            </a:p>
          </p:txBody>
        </p:sp>
        <p:sp>
          <p:nvSpPr>
            <p:cNvPr id="32"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6212728" y="4541778"/>
              <a:ext cx="2882775" cy="361830"/>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50000"/>
                      <a:lumOff val="50000"/>
                    </a:srgbClr>
                  </a:solidFill>
                  <a:effectLst/>
                  <a:uLnTx/>
                  <a:uFillTx/>
                  <a:latin typeface="Agency FB" panose="020B0503020202020204" pitchFamily="34" charset="0"/>
                  <a:ea typeface="Segoe UI" panose="020B0502040204020203" pitchFamily="34" charset="0"/>
                  <a:cs typeface="Segoe UI" panose="020B0502040204020203" pitchFamily="34" charset="0"/>
                </a:rPr>
                <a:t>业务设计、数据交互</a:t>
              </a:r>
              <a:endParaRPr kumimoji="0" lang="en-US" altLang="zh-CN" sz="1600" b="0" i="0" u="none" strike="noStrike" kern="1200" cap="none" spc="0" normalizeH="0" baseline="0" noProof="0" dirty="0">
                <a:ln>
                  <a:noFill/>
                </a:ln>
                <a:solidFill>
                  <a:srgbClr val="000000">
                    <a:lumMod val="50000"/>
                    <a:lumOff val="50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p:txBody>
        </p:sp>
      </p:grpSp>
      <p:grpSp>
        <p:nvGrpSpPr>
          <p:cNvPr id="43" name="组合 42"/>
          <p:cNvGrpSpPr/>
          <p:nvPr/>
        </p:nvGrpSpPr>
        <p:grpSpPr>
          <a:xfrm>
            <a:off x="3639718" y="2192469"/>
            <a:ext cx="2970327" cy="1585130"/>
            <a:chOff x="3785845" y="2192469"/>
            <a:chExt cx="2970327" cy="1585130"/>
          </a:xfrm>
        </p:grpSpPr>
        <p:sp>
          <p:nvSpPr>
            <p:cNvPr id="11" name="椭圆 10"/>
            <p:cNvSpPr/>
            <p:nvPr/>
          </p:nvSpPr>
          <p:spPr>
            <a:xfrm>
              <a:off x="3785845" y="3612707"/>
              <a:ext cx="164892" cy="1648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4" name="淘宝店chenying0907 18"/>
            <p:cNvSpPr txBox="1"/>
            <p:nvPr/>
          </p:nvSpPr>
          <p:spPr>
            <a:xfrm>
              <a:off x="3863669" y="2231010"/>
              <a:ext cx="10008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4343"/>
                  </a:solidFill>
                  <a:latin typeface="Agency FB" panose="020B0503020202020204" pitchFamily="34" charset="0"/>
                  <a:ea typeface="微软雅黑"/>
                </a:rPr>
                <a:t>前期</a:t>
              </a:r>
              <a:endParaRPr kumimoji="0" lang="zh-CN" altLang="en-US" sz="2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endParaRPr>
            </a:p>
          </p:txBody>
        </p:sp>
        <p:sp>
          <p:nvSpPr>
            <p:cNvPr id="35"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3873397" y="2721254"/>
              <a:ext cx="2882775" cy="361830"/>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50000"/>
                      <a:lumOff val="50000"/>
                    </a:srgbClr>
                  </a:solidFill>
                  <a:effectLst/>
                  <a:uLnTx/>
                  <a:uFillTx/>
                  <a:latin typeface="Agency FB" panose="020B0503020202020204" pitchFamily="34" charset="0"/>
                  <a:ea typeface="Segoe UI" panose="020B0502040204020203" pitchFamily="34" charset="0"/>
                  <a:cs typeface="Segoe UI" panose="020B0502040204020203" pitchFamily="34" charset="0"/>
                </a:rPr>
                <a:t>原型设计、页面设计</a:t>
              </a:r>
              <a:endParaRPr kumimoji="0" lang="en-US" altLang="zh-CN" sz="1600" b="0" i="0" u="none" strike="noStrike" kern="1200" cap="none" spc="0" normalizeH="0" baseline="0" noProof="0" dirty="0">
                <a:ln>
                  <a:noFill/>
                </a:ln>
                <a:solidFill>
                  <a:srgbClr val="000000">
                    <a:lumMod val="50000"/>
                    <a:lumOff val="50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p:txBody>
        </p:sp>
        <p:cxnSp>
          <p:nvCxnSpPr>
            <p:cNvPr id="36" name="直接连接符 35"/>
            <p:cNvCxnSpPr/>
            <p:nvPr/>
          </p:nvCxnSpPr>
          <p:spPr>
            <a:xfrm>
              <a:off x="3863669" y="2192469"/>
              <a:ext cx="0" cy="14105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8070628" y="2192469"/>
            <a:ext cx="2970327" cy="1585130"/>
            <a:chOff x="8455262" y="2192469"/>
            <a:chExt cx="2970327" cy="1585130"/>
          </a:xfrm>
        </p:grpSpPr>
        <p:sp>
          <p:nvSpPr>
            <p:cNvPr id="15" name="椭圆 14"/>
            <p:cNvSpPr/>
            <p:nvPr/>
          </p:nvSpPr>
          <p:spPr>
            <a:xfrm>
              <a:off x="8455262" y="3612707"/>
              <a:ext cx="164892" cy="1648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38" name="淘宝店chenying0907 18"/>
            <p:cNvSpPr txBox="1"/>
            <p:nvPr/>
          </p:nvSpPr>
          <p:spPr>
            <a:xfrm>
              <a:off x="8533086" y="2231010"/>
              <a:ext cx="10008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后期</a:t>
              </a:r>
            </a:p>
          </p:txBody>
        </p:sp>
        <p:sp>
          <p:nvSpPr>
            <p:cNvPr id="39"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8542814" y="2721254"/>
              <a:ext cx="2882775" cy="361830"/>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50000"/>
                      <a:lumOff val="50000"/>
                    </a:srgbClr>
                  </a:solidFill>
                  <a:effectLst/>
                  <a:uLnTx/>
                  <a:uFillTx/>
                  <a:latin typeface="Agency FB" panose="020B0503020202020204" pitchFamily="34" charset="0"/>
                  <a:ea typeface="Segoe UI" panose="020B0502040204020203" pitchFamily="34" charset="0"/>
                  <a:cs typeface="Segoe UI" panose="020B0502040204020203" pitchFamily="34" charset="0"/>
                </a:rPr>
                <a:t>功能优化、页面优化</a:t>
              </a:r>
              <a:endParaRPr kumimoji="0" lang="en-US" altLang="zh-CN" sz="1600" b="0" i="0" u="none" strike="noStrike" kern="1200" cap="none" spc="0" normalizeH="0" baseline="0" noProof="0" dirty="0">
                <a:ln>
                  <a:noFill/>
                </a:ln>
                <a:solidFill>
                  <a:srgbClr val="000000">
                    <a:lumMod val="50000"/>
                    <a:lumOff val="50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p:txBody>
        </p:sp>
        <p:cxnSp>
          <p:nvCxnSpPr>
            <p:cNvPr id="40" name="直接连接符 39"/>
            <p:cNvCxnSpPr/>
            <p:nvPr/>
          </p:nvCxnSpPr>
          <p:spPr>
            <a:xfrm>
              <a:off x="8533086" y="2192469"/>
              <a:ext cx="0" cy="14105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5"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3964880" y="380270"/>
            <a:ext cx="4105748"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rPr>
              <a:t>开发流程</a:t>
            </a:r>
          </a:p>
        </p:txBody>
      </p:sp>
      <p:cxnSp>
        <p:nvCxnSpPr>
          <p:cNvPr id="46" name="直接连接符 45"/>
          <p:cNvCxnSpPr>
            <a:cxnSpLocks/>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id="{E837C878-AE3A-3A02-AC78-4EBCCB1E2BF9}"/>
              </a:ext>
            </a:extLst>
          </p:cNvPr>
          <p:cNvGrpSpPr/>
          <p:nvPr/>
        </p:nvGrpSpPr>
        <p:grpSpPr>
          <a:xfrm>
            <a:off x="9447786" y="3602979"/>
            <a:ext cx="2974949" cy="1575402"/>
            <a:chOff x="6120554" y="3612707"/>
            <a:chExt cx="2974949" cy="1575402"/>
          </a:xfrm>
        </p:grpSpPr>
        <p:sp>
          <p:nvSpPr>
            <p:cNvPr id="26" name="椭圆 25">
              <a:extLst>
                <a:ext uri="{FF2B5EF4-FFF2-40B4-BE49-F238E27FC236}">
                  <a16:creationId xmlns:a16="http://schemas.microsoft.com/office/drawing/2014/main" id="{24A13A4E-B7A7-CE76-D7BE-3EBE276D6230}"/>
                </a:ext>
              </a:extLst>
            </p:cNvPr>
            <p:cNvSpPr/>
            <p:nvPr/>
          </p:nvSpPr>
          <p:spPr>
            <a:xfrm>
              <a:off x="6120554" y="3612707"/>
              <a:ext cx="164892" cy="1648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cxnSp>
          <p:nvCxnSpPr>
            <p:cNvPr id="27" name="直接连接符 26">
              <a:extLst>
                <a:ext uri="{FF2B5EF4-FFF2-40B4-BE49-F238E27FC236}">
                  <a16:creationId xmlns:a16="http://schemas.microsoft.com/office/drawing/2014/main" id="{C37DF00B-5172-373F-F0E4-70FCEBF78605}"/>
                </a:ext>
              </a:extLst>
            </p:cNvPr>
            <p:cNvCxnSpPr/>
            <p:nvPr/>
          </p:nvCxnSpPr>
          <p:spPr>
            <a:xfrm>
              <a:off x="6209339" y="3777599"/>
              <a:ext cx="0" cy="14105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淘宝店chenying0907 18">
              <a:extLst>
                <a:ext uri="{FF2B5EF4-FFF2-40B4-BE49-F238E27FC236}">
                  <a16:creationId xmlns:a16="http://schemas.microsoft.com/office/drawing/2014/main" id="{657A708F-BC58-5CF0-994F-E75A20FF1E50}"/>
                </a:ext>
              </a:extLst>
            </p:cNvPr>
            <p:cNvSpPr txBox="1"/>
            <p:nvPr/>
          </p:nvSpPr>
          <p:spPr>
            <a:xfrm>
              <a:off x="6203000" y="4051534"/>
              <a:ext cx="100087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4343"/>
                  </a:solidFill>
                  <a:effectLst/>
                  <a:uLnTx/>
                  <a:uFillTx/>
                  <a:latin typeface="Agency FB" panose="020B0503020202020204" pitchFamily="34" charset="0"/>
                  <a:ea typeface="微软雅黑"/>
                  <a:cs typeface="+mn-cs"/>
                </a:rPr>
                <a:t>完成</a:t>
              </a:r>
            </a:p>
          </p:txBody>
        </p:sp>
        <p:sp>
          <p:nvSpPr>
            <p:cNvPr id="33"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a:extLst>
                <a:ext uri="{FF2B5EF4-FFF2-40B4-BE49-F238E27FC236}">
                  <a16:creationId xmlns:a16="http://schemas.microsoft.com/office/drawing/2014/main" id="{E515F229-77A5-2C83-F3A1-0BEAA4068B7B}"/>
                </a:ext>
              </a:extLst>
            </p:cNvPr>
            <p:cNvSpPr/>
            <p:nvPr/>
          </p:nvSpPr>
          <p:spPr>
            <a:xfrm>
              <a:off x="6212728" y="4541778"/>
              <a:ext cx="2882775" cy="361830"/>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000000">
                      <a:lumMod val="50000"/>
                      <a:lumOff val="50000"/>
                    </a:srgbClr>
                  </a:solidFill>
                  <a:effectLst/>
                  <a:uLnTx/>
                  <a:uFillTx/>
                  <a:latin typeface="Agency FB" panose="020B0503020202020204" pitchFamily="34" charset="0"/>
                  <a:ea typeface="Segoe UI" panose="020B0502040204020203" pitchFamily="34" charset="0"/>
                  <a:cs typeface="Segoe UI" panose="020B0502040204020203" pitchFamily="34" charset="0"/>
                </a:rPr>
                <a:t>部署生产环境</a:t>
              </a:r>
              <a:endParaRPr kumimoji="0" lang="en-US" altLang="zh-CN" sz="1600" b="0" i="0" u="none" strike="noStrike" kern="1200" cap="none" spc="0" normalizeH="0" baseline="0" noProof="0" dirty="0">
                <a:ln>
                  <a:noFill/>
                </a:ln>
                <a:solidFill>
                  <a:srgbClr val="000000">
                    <a:lumMod val="50000"/>
                    <a:lumOff val="50000"/>
                  </a:srgbClr>
                </a:solidFill>
                <a:effectLst/>
                <a:uLnTx/>
                <a:uFillTx/>
                <a:latin typeface="Agency FB" panose="020B0503020202020204" pitchFamily="34" charset="0"/>
                <a:ea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668417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p:tgtEl>
                                          <p:spTgt spid="44"/>
                                        </p:tgtEl>
                                        <p:attrNameLst>
                                          <p:attrName>ppt_y</p:attrName>
                                        </p:attrNameLst>
                                      </p:cBhvr>
                                      <p:tavLst>
                                        <p:tav tm="0">
                                          <p:val>
                                            <p:strVal val="#ppt_y-#ppt_h*1.125000"/>
                                          </p:val>
                                        </p:tav>
                                        <p:tav tm="100000">
                                          <p:val>
                                            <p:strVal val="#ppt_y"/>
                                          </p:val>
                                        </p:tav>
                                      </p:tavLst>
                                    </p:anim>
                                    <p:animEffect transition="in" filter="wipe(down)">
                                      <p:cBhvr>
                                        <p:cTn id="12" dur="500"/>
                                        <p:tgtEl>
                                          <p:spTgt spid="44"/>
                                        </p:tgtEl>
                                      </p:cBhvr>
                                    </p:animEffect>
                                  </p:childTnLst>
                                </p:cTn>
                              </p:par>
                              <p:par>
                                <p:cTn id="13" presetID="12" presetClass="entr" presetSubtype="4" fill="hold" nodeType="withEffect">
                                  <p:stCondLst>
                                    <p:cond delay="25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p:tgtEl>
                                          <p:spTgt spid="43"/>
                                        </p:tgtEl>
                                        <p:attrNameLst>
                                          <p:attrName>ppt_y</p:attrName>
                                        </p:attrNameLst>
                                      </p:cBhvr>
                                      <p:tavLst>
                                        <p:tav tm="0">
                                          <p:val>
                                            <p:strVal val="#ppt_y+#ppt_h*1.125000"/>
                                          </p:val>
                                        </p:tav>
                                        <p:tav tm="100000">
                                          <p:val>
                                            <p:strVal val="#ppt_y"/>
                                          </p:val>
                                        </p:tav>
                                      </p:tavLst>
                                    </p:anim>
                                    <p:animEffect transition="in" filter="wipe(up)">
                                      <p:cBhvr>
                                        <p:cTn id="16" dur="500"/>
                                        <p:tgtEl>
                                          <p:spTgt spid="43"/>
                                        </p:tgtEl>
                                      </p:cBhvr>
                                    </p:animEffect>
                                  </p:childTnLst>
                                </p:cTn>
                              </p:par>
                              <p:par>
                                <p:cTn id="17" presetID="12" presetClass="entr" presetSubtype="1" fill="hold" nodeType="withEffect">
                                  <p:stCondLst>
                                    <p:cond delay="50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p:tgtEl>
                                          <p:spTgt spid="42"/>
                                        </p:tgtEl>
                                        <p:attrNameLst>
                                          <p:attrName>ppt_y</p:attrName>
                                        </p:attrNameLst>
                                      </p:cBhvr>
                                      <p:tavLst>
                                        <p:tav tm="0">
                                          <p:val>
                                            <p:strVal val="#ppt_y-#ppt_h*1.125000"/>
                                          </p:val>
                                        </p:tav>
                                        <p:tav tm="100000">
                                          <p:val>
                                            <p:strVal val="#ppt_y"/>
                                          </p:val>
                                        </p:tav>
                                      </p:tavLst>
                                    </p:anim>
                                    <p:animEffect transition="in" filter="wipe(down)">
                                      <p:cBhvr>
                                        <p:cTn id="20" dur="500"/>
                                        <p:tgtEl>
                                          <p:spTgt spid="42"/>
                                        </p:tgtEl>
                                      </p:cBhvr>
                                    </p:animEffect>
                                  </p:childTnLst>
                                </p:cTn>
                              </p:par>
                              <p:par>
                                <p:cTn id="21" presetID="12" presetClass="entr" presetSubtype="4" fill="hold" nodeType="withEffect">
                                  <p:stCondLst>
                                    <p:cond delay="75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p:tgtEl>
                                          <p:spTgt spid="41"/>
                                        </p:tgtEl>
                                        <p:attrNameLst>
                                          <p:attrName>ppt_y</p:attrName>
                                        </p:attrNameLst>
                                      </p:cBhvr>
                                      <p:tavLst>
                                        <p:tav tm="0">
                                          <p:val>
                                            <p:strVal val="#ppt_y+#ppt_h*1.125000"/>
                                          </p:val>
                                        </p:tav>
                                        <p:tav tm="100000">
                                          <p:val>
                                            <p:strVal val="#ppt_y"/>
                                          </p:val>
                                        </p:tav>
                                      </p:tavLst>
                                    </p:anim>
                                    <p:animEffect transition="in" filter="wipe(up)">
                                      <p:cBhvr>
                                        <p:cTn id="24" dur="500"/>
                                        <p:tgtEl>
                                          <p:spTgt spid="41"/>
                                        </p:tgtEl>
                                      </p:cBhvr>
                                    </p:animEffect>
                                  </p:childTnLst>
                                </p:cTn>
                              </p:par>
                              <p:par>
                                <p:cTn id="25" presetID="12" presetClass="entr" presetSubtype="1" fill="hold" nodeType="withEffect">
                                  <p:stCondLst>
                                    <p:cond delay="50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p:tgtEl>
                                          <p:spTgt spid="25"/>
                                        </p:tgtEl>
                                        <p:attrNameLst>
                                          <p:attrName>ppt_y</p:attrName>
                                        </p:attrNameLst>
                                      </p:cBhvr>
                                      <p:tavLst>
                                        <p:tav tm="0">
                                          <p:val>
                                            <p:strVal val="#ppt_y-#ppt_h*1.125000"/>
                                          </p:val>
                                        </p:tav>
                                        <p:tav tm="100000">
                                          <p:val>
                                            <p:strVal val="#ppt_y"/>
                                          </p:val>
                                        </p:tav>
                                      </p:tavLst>
                                    </p:anim>
                                    <p:animEffect transition="in" filter="wipe(down)">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淘宝店chenying0907 2"/>
          <p:cNvSpPr/>
          <p:nvPr/>
        </p:nvSpPr>
        <p:spPr>
          <a:xfrm>
            <a:off x="5216577" y="2437645"/>
            <a:ext cx="6000922" cy="2774485"/>
          </a:xfrm>
          <a:prstGeom prst="rect">
            <a:avLst/>
          </a:prstGeom>
          <a:solidFill>
            <a:schemeClr val="accent5"/>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pic>
        <p:nvPicPr>
          <p:cNvPr id="7"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3335" y="2437646"/>
            <a:ext cx="4822665" cy="2774485"/>
          </a:xfrm>
          <a:prstGeom prst="rect">
            <a:avLst/>
          </a:prstGeom>
        </p:spPr>
      </p:pic>
      <p:sp>
        <p:nvSpPr>
          <p:cNvPr id="14" name="淘宝店chenying0907 22" descr="e7d195523061f1c0dc554706afe4c72a60a25314cbaece805811E654B44695D34D35691164BB3D154CCFD5D798F6FEAD99EAA8F1ADC3D4AFA5BC9ED0BB3A4B45073A038AC38E89AB54D31AA59602B9F12209B776749A2CCA36AD07C888D793A35F9D491ED1216934BB3A67970262DCEF660A8C3A8D1E7FE509DD9C96939D9FB9CDC0D2D415A58769"/>
          <p:cNvSpPr/>
          <p:nvPr/>
        </p:nvSpPr>
        <p:spPr>
          <a:xfrm>
            <a:off x="6096000" y="2437645"/>
            <a:ext cx="4627764" cy="280076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FFFFFF">
                    <a:lumMod val="85000"/>
                  </a:srgbClr>
                </a:solidFill>
                <a:latin typeface="微软雅黑" panose="020B0503020204020204" pitchFamily="34" charset="-122"/>
                <a:ea typeface="微软雅黑" panose="020B0503020204020204" pitchFamily="34" charset="-122"/>
              </a:rPr>
              <a:t>       业务逻辑可以理解成要描述的是一个事件的整个过程，包括其中涉及的对象、操作、次序、规则。</a:t>
            </a:r>
            <a:endParaRPr lang="en-US" altLang="zh-CN" sz="1600" dirty="0">
              <a:solidFill>
                <a:srgbClr val="FFFFFF">
                  <a:lumMod val="85000"/>
                </a:srgb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FFFFFF">
                    <a:lumMod val="85000"/>
                  </a:srgbClr>
                </a:solidFill>
                <a:latin typeface="微软雅黑" panose="020B0503020204020204" pitchFamily="34" charset="-122"/>
                <a:ea typeface="微软雅黑" panose="020B0503020204020204" pitchFamily="34" charset="-122"/>
              </a:rPr>
              <a:t>       一般讲到的</a:t>
            </a:r>
            <a:r>
              <a:rPr lang="en-US" altLang="zh-CN" sz="1600" dirty="0">
                <a:solidFill>
                  <a:srgbClr val="FFFFFF">
                    <a:lumMod val="85000"/>
                  </a:srgbClr>
                </a:solidFill>
                <a:latin typeface="微软雅黑" panose="020B0503020204020204" pitchFamily="34" charset="-122"/>
                <a:ea typeface="微软雅黑" panose="020B0503020204020204" pitchFamily="34" charset="-122"/>
              </a:rPr>
              <a:t>MVC</a:t>
            </a:r>
            <a:r>
              <a:rPr lang="zh-CN" altLang="en-US" sz="1600" dirty="0">
                <a:solidFill>
                  <a:srgbClr val="FFFFFF">
                    <a:lumMod val="85000"/>
                  </a:srgbClr>
                </a:solidFill>
                <a:latin typeface="微软雅黑" panose="020B0503020204020204" pitchFamily="34" charset="-122"/>
                <a:ea typeface="微软雅黑" panose="020B0503020204020204" pitchFamily="34" charset="-122"/>
              </a:rPr>
              <a:t>模式，其中逻辑层就主要表现业务逻辑的处理，接收来自表示层的数据请求，逻辑判断后，向数据访问层提交请求，并传递数据访问结果，逻辑层实际上是一个中间件，起着承上启下的重要作用。</a:t>
            </a:r>
            <a:endParaRPr lang="en-US" altLang="zh-CN" sz="1600" dirty="0">
              <a:solidFill>
                <a:srgbClr val="FFFFFF">
                  <a:lumMod val="85000"/>
                </a:srgb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FFFFFF">
                    <a:lumMod val="85000"/>
                  </a:srgbClr>
                </a:solidFill>
                <a:latin typeface="微软雅黑" panose="020B0503020204020204" pitchFamily="34" charset="-122"/>
                <a:ea typeface="微软雅黑" panose="020B0503020204020204" pitchFamily="34" charset="-122"/>
              </a:rPr>
              <a:t>在升学指南系统中，主要涉及到的逻辑处理包括：登录注册、评论、购买资料、编辑信息、反馈、页面切换流程等。</a:t>
            </a:r>
            <a:endParaRPr lang="en-US" altLang="zh-CN" sz="1600" dirty="0">
              <a:solidFill>
                <a:srgbClr val="FFFFFF">
                  <a:lumMod val="85000"/>
                </a:srgbClr>
              </a:solidFill>
              <a:latin typeface="微软雅黑" panose="020B0503020204020204" pitchFamily="34" charset="-122"/>
              <a:ea typeface="微软雅黑" panose="020B0503020204020204" pitchFamily="34" charset="-122"/>
            </a:endParaRPr>
          </a:p>
        </p:txBody>
      </p:sp>
      <p:sp>
        <p:nvSpPr>
          <p:cNvPr id="15"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3964880" y="380270"/>
            <a:ext cx="4105748" cy="5232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E94949"/>
                </a:solidFill>
                <a:latin typeface="Agency FB" panose="020B0503020202020204" pitchFamily="34" charset="0"/>
                <a:ea typeface="微软雅黑"/>
              </a:rPr>
              <a:t>逻辑分析</a:t>
            </a:r>
            <a:endParaRPr kumimoji="0" lang="zh-CN" altLang="en-US" sz="28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endParaRPr>
          </a:p>
        </p:txBody>
      </p:sp>
      <p:cxnSp>
        <p:nvCxnSpPr>
          <p:cNvPr id="16" name="直接连接符 15"/>
          <p:cNvCxnSpPr>
            <a:cxnSpLocks/>
          </p:cNvCxnSpPr>
          <p:nvPr/>
        </p:nvCxnSpPr>
        <p:spPr>
          <a:xfrm>
            <a:off x="5767669" y="991394"/>
            <a:ext cx="656662" cy="0"/>
          </a:xfrm>
          <a:prstGeom prst="line">
            <a:avLst/>
          </a:prstGeom>
          <a:ln w="38100">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 name="图片占位符 5">
            <a:extLst>
              <a:ext uri="{FF2B5EF4-FFF2-40B4-BE49-F238E27FC236}">
                <a16:creationId xmlns:a16="http://schemas.microsoft.com/office/drawing/2014/main" id="{5B223A15-8D66-433D-B9E8-155500A106B1}"/>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6970" b="6970"/>
          <a:stretch>
            <a:fillRect/>
          </a:stretch>
        </p:blipFill>
        <p:spPr/>
      </p:pic>
    </p:spTree>
    <p:extLst>
      <p:ext uri="{BB962C8B-B14F-4D97-AF65-F5344CB8AC3E}">
        <p14:creationId xmlns:p14="http://schemas.microsoft.com/office/powerpoint/2010/main" val="3296123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淘宝店chenying0907 12" descr="e7d195523061f1c0328eee58866a2c96cef83cb5d7e8264eD65FB5D2354A91F359B7105383B69D524259A334A3200F36813883930A71B82EE2EA40F90FB214134A4A98ADE1E0FC8B02277D03E7C388C887E495ADB25A8A36914F4F516700F1B9866486B0B2759A56DBC4E39DE330A6B2B286C491000EAA6F96918AB630E04D1CC7A2D4FCFAC01A25"/>
          <p:cNvSpPr txBox="1"/>
          <p:nvPr/>
        </p:nvSpPr>
        <p:spPr>
          <a:xfrm>
            <a:off x="7503998" y="1485326"/>
            <a:ext cx="1967870" cy="186204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5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rPr>
              <a:t>02</a:t>
            </a:r>
            <a:endParaRPr kumimoji="0" lang="zh-CN" altLang="en-US" sz="11500" b="1" i="0" u="none" strike="noStrike" kern="1200" cap="none" spc="0" normalizeH="0" baseline="0" noProof="0" dirty="0">
              <a:ln>
                <a:noFill/>
              </a:ln>
              <a:solidFill>
                <a:srgbClr val="E94949"/>
              </a:solidFill>
              <a:effectLst/>
              <a:uLnTx/>
              <a:uFillTx/>
              <a:latin typeface="Agency FB" panose="020B0503020202020204" pitchFamily="34" charset="0"/>
              <a:ea typeface="微软雅黑"/>
              <a:cs typeface="+mn-cs"/>
            </a:endParaRPr>
          </a:p>
        </p:txBody>
      </p:sp>
      <p:sp>
        <p:nvSpPr>
          <p:cNvPr id="14" name="淘宝店chenying0907 13"/>
          <p:cNvSpPr txBox="1"/>
          <p:nvPr/>
        </p:nvSpPr>
        <p:spPr>
          <a:xfrm>
            <a:off x="5980477" y="3515838"/>
            <a:ext cx="5014912" cy="523220"/>
          </a:xfrm>
          <a:prstGeom prst="rect">
            <a:avLst/>
          </a:prstGeom>
          <a:noFill/>
        </p:spPr>
        <p:txBody>
          <a:bodyPr wrap="square" rtlCol="0">
            <a:spAutoFit/>
            <a:scene3d>
              <a:camera prst="orthographicFront"/>
              <a:lightRig rig="threePt" dir="t"/>
            </a:scene3d>
            <a:sp3d contourW="635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4343"/>
                </a:solidFill>
                <a:effectLst/>
                <a:uLnTx/>
                <a:uFillTx/>
                <a:latin typeface="微软雅黑"/>
                <a:ea typeface="微软雅黑"/>
                <a:cs typeface="+mn-cs"/>
              </a:rPr>
              <a:t>项目目标</a:t>
            </a:r>
          </a:p>
        </p:txBody>
      </p:sp>
      <p:cxnSp>
        <p:nvCxnSpPr>
          <p:cNvPr id="5" name="直接连接符 4"/>
          <p:cNvCxnSpPr>
            <a:cxnSpLocks/>
          </p:cNvCxnSpPr>
          <p:nvPr/>
        </p:nvCxnSpPr>
        <p:spPr>
          <a:xfrm>
            <a:off x="6531937" y="3347374"/>
            <a:ext cx="3787302" cy="0"/>
          </a:xfrm>
          <a:prstGeom prst="line">
            <a:avLst/>
          </a:prstGeom>
          <a:ln>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淘宝店chenying0907 13"/>
          <p:cNvSpPr txBox="1"/>
          <p:nvPr/>
        </p:nvSpPr>
        <p:spPr>
          <a:xfrm>
            <a:off x="5980477" y="4051758"/>
            <a:ext cx="5014912" cy="461665"/>
          </a:xfrm>
          <a:prstGeom prst="rect">
            <a:avLst/>
          </a:prstGeom>
          <a:noFill/>
        </p:spPr>
        <p:txBody>
          <a:bodyPr wrap="square" rtlCol="0">
            <a:spAutoFit/>
            <a:scene3d>
              <a:camera prst="orthographicFront"/>
              <a:lightRig rig="threePt" dir="t"/>
            </a:scene3d>
            <a:sp3d contourW="635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FFFFFF">
                    <a:lumMod val="75000"/>
                  </a:srgbClr>
                </a:solidFill>
                <a:effectLst/>
                <a:uLnTx/>
                <a:uFillTx/>
                <a:latin typeface="Agency FB" panose="020B0503020202020204" pitchFamily="34" charset="0"/>
                <a:ea typeface="微软雅黑"/>
                <a:cs typeface="+mn-cs"/>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1457453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Vertical)">
                                      <p:cBhvr>
                                        <p:cTn id="13" dur="500"/>
                                        <p:tgtEl>
                                          <p:spTgt spid="5"/>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新建 Microsoft PowerPoint 演示文稿.pptx"/>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2980B9"/>
    </a:accent1>
    <a:accent2>
      <a:srgbClr val="081731"/>
    </a:accent2>
    <a:accent3>
      <a:srgbClr val="083A75"/>
    </a:accent3>
    <a:accent4>
      <a:srgbClr val="FFC000"/>
    </a:accent4>
    <a:accent5>
      <a:srgbClr val="E94949"/>
    </a:accent5>
    <a:accent6>
      <a:srgbClr val="7BBD39"/>
    </a:accent6>
    <a:hlink>
      <a:srgbClr val="2980B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1535</Words>
  <Application>Microsoft Office PowerPoint</Application>
  <PresentationFormat>宽屏</PresentationFormat>
  <Paragraphs>194</Paragraphs>
  <Slides>28</Slides>
  <Notes>28</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28</vt:i4>
      </vt:variant>
    </vt:vector>
  </HeadingPairs>
  <TitlesOfParts>
    <vt:vector size="35" baseType="lpstr">
      <vt:lpstr>PingFang SC</vt:lpstr>
      <vt:lpstr>等线</vt:lpstr>
      <vt:lpstr>微软雅黑</vt:lpstr>
      <vt:lpstr>Agency FB</vt:lpstr>
      <vt:lpstr>Arial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锐旗设计；https://9ppt.taobao.com</dc:description>
  <cp:lastModifiedBy/>
  <cp:revision>1</cp:revision>
  <dcterms:created xsi:type="dcterms:W3CDTF">2017-06-13T05:03:46Z</dcterms:created>
  <dcterms:modified xsi:type="dcterms:W3CDTF">2022-06-10T16:40:20Z</dcterms:modified>
</cp:coreProperties>
</file>