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"/>
  </p:notesMasterIdLst>
  <p:sldIdLst>
    <p:sldId id="256" r:id="rId2"/>
    <p:sldId id="270" r:id="rId3"/>
    <p:sldId id="269" r:id="rId4"/>
    <p:sldId id="257" r:id="rId5"/>
    <p:sldId id="258" r:id="rId6"/>
    <p:sldId id="260" r:id="rId7"/>
    <p:sldId id="267" r:id="rId8"/>
    <p:sldId id="268" r:id="rId9"/>
    <p:sldId id="259" r:id="rId10"/>
    <p:sldId id="261" r:id="rId11"/>
    <p:sldId id="263" r:id="rId12"/>
    <p:sldId id="264" r:id="rId13"/>
    <p:sldId id="265" r:id="rId14"/>
    <p:sldId id="266" r:id="rId15"/>
    <p:sldId id="26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75" d="100"/>
          <a:sy n="75" d="100"/>
        </p:scale>
        <p:origin x="-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AA0F1-620C-4A3E-98D1-81F43CA67B94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82D4-C981-4397-99A4-91BD6DB0821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2014-04-04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UROMAX1@NEOSTRADA.PL" TargetMode="External"/><Relationship Id="rId2" Type="http://schemas.openxmlformats.org/officeDocument/2006/relationships/hyperlink" Target="mailto:ELIPEK@ONET.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EUROMAX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14348" y="3214686"/>
            <a:ext cx="7854696" cy="1752600"/>
          </a:xfrm>
        </p:spPr>
        <p:txBody>
          <a:bodyPr/>
          <a:lstStyle/>
          <a:p>
            <a:r>
              <a:rPr lang="pl-PL" dirty="0" smtClean="0"/>
              <a:t>„SŁONECZNA DOLINA”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OPIS DOMÓW WIELORODZINNYCH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600" dirty="0" smtClean="0"/>
              <a:t>Sześć domów wielorodzinnych, każdy o powierzchni użytkowej ok 1000m</a:t>
            </a:r>
            <a:r>
              <a:rPr lang="pl-PL" sz="1600" baseline="30000" dirty="0" smtClean="0"/>
              <a:t>2</a:t>
            </a:r>
          </a:p>
          <a:p>
            <a:pPr>
              <a:buNone/>
            </a:pPr>
            <a:r>
              <a:rPr lang="pl-PL" sz="1600" dirty="0" smtClean="0"/>
              <a:t>Składający się z parteru, dwóch pięter oraz poddasza zagospodarowanego. </a:t>
            </a:r>
          </a:p>
          <a:p>
            <a:pPr>
              <a:buNone/>
            </a:pPr>
            <a:r>
              <a:rPr lang="pl-PL" sz="1600" dirty="0" smtClean="0"/>
              <a:t>W każdym budynku znajduje się 11 mieszkań jednopoziomowych o powierzchni:</a:t>
            </a:r>
          </a:p>
          <a:p>
            <a:pPr>
              <a:buNone/>
            </a:pPr>
            <a:r>
              <a:rPr lang="pl-PL" sz="1600" dirty="0" smtClean="0"/>
              <a:t>50,7m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, 70,5m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, 74,6m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91,7m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oraz jedno mieszkanie dwupoziomowe o</a:t>
            </a:r>
          </a:p>
          <a:p>
            <a:pPr>
              <a:buNone/>
            </a:pPr>
            <a:r>
              <a:rPr lang="pl-PL" sz="1600" dirty="0" smtClean="0"/>
              <a:t>powierzchni 115,8m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dwa mieszkania na poddaszu zagospodarowanym o</a:t>
            </a:r>
          </a:p>
          <a:p>
            <a:pPr>
              <a:buNone/>
            </a:pPr>
            <a:r>
              <a:rPr lang="pl-PL" sz="1600" dirty="0" smtClean="0"/>
              <a:t>powierzchni 83,4m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93,2m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.</a:t>
            </a:r>
          </a:p>
          <a:p>
            <a:pPr>
              <a:buNone/>
            </a:pPr>
            <a:r>
              <a:rPr lang="pl-PL" sz="1600" dirty="0" smtClean="0"/>
              <a:t>Domy wielorodzinne wybudowane po dwa na działce o powierzchni </a:t>
            </a:r>
          </a:p>
          <a:p>
            <a:pPr>
              <a:buNone/>
            </a:pPr>
            <a:r>
              <a:rPr lang="pl-PL" sz="1600" dirty="0" smtClean="0"/>
              <a:t>ok 3500m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ogrodzonych </a:t>
            </a:r>
            <a:r>
              <a:rPr lang="pl-PL" sz="1600" dirty="0" err="1" smtClean="0"/>
              <a:t>zatrawionych</a:t>
            </a:r>
            <a:r>
              <a:rPr lang="pl-PL" sz="1600" dirty="0" smtClean="0"/>
              <a:t> posiadających 18 miejsc parkingowych wydzielonych </a:t>
            </a:r>
          </a:p>
          <a:p>
            <a:pPr>
              <a:buNone/>
            </a:pPr>
            <a:r>
              <a:rPr lang="pl-PL" sz="1600" dirty="0" smtClean="0"/>
              <a:t>z urządzonym placem zabaw i wyznaczonym miejscem rekreacyjnym. </a:t>
            </a:r>
          </a:p>
          <a:p>
            <a:pPr>
              <a:buNone/>
            </a:pPr>
            <a:r>
              <a:rPr lang="pl-PL" sz="1600" dirty="0" smtClean="0"/>
              <a:t>Mieszkania posiadają instalację </a:t>
            </a:r>
            <a:r>
              <a:rPr lang="pl-PL" sz="1600" dirty="0" err="1" smtClean="0"/>
              <a:t>instalację</a:t>
            </a:r>
            <a:r>
              <a:rPr lang="pl-PL" sz="1600" dirty="0" smtClean="0"/>
              <a:t> centralnego ogrzewania i ciepłej wody zasilane </a:t>
            </a:r>
          </a:p>
          <a:p>
            <a:pPr>
              <a:buNone/>
            </a:pPr>
            <a:r>
              <a:rPr lang="pl-PL" sz="1600" dirty="0" smtClean="0"/>
              <a:t>z sieci miejskiej, funkcjonującą instalację elektryczną wyposażoną w osprzęt standardowy</a:t>
            </a:r>
          </a:p>
          <a:p>
            <a:pPr>
              <a:buNone/>
            </a:pPr>
            <a:r>
              <a:rPr lang="pl-PL" sz="1600" dirty="0" smtClean="0"/>
              <a:t>oraz instalację wodno-kanalizacyjną z punktami przyłączeniowymi. </a:t>
            </a:r>
          </a:p>
          <a:p>
            <a:pPr>
              <a:buNone/>
            </a:pPr>
            <a:r>
              <a:rPr lang="pl-PL" sz="1600" dirty="0" smtClean="0"/>
              <a:t>Mieszkania wykończone z tynkami gipsowymi, podłogami cementowymi. Drzwi</a:t>
            </a:r>
          </a:p>
          <a:p>
            <a:pPr>
              <a:buNone/>
            </a:pPr>
            <a:r>
              <a:rPr lang="pl-PL" sz="1600" dirty="0" smtClean="0"/>
              <a:t>wewnętrzne po uzgodnieniu z klientem oraz określeniu ich wartości montowane za</a:t>
            </a:r>
          </a:p>
          <a:p>
            <a:pPr>
              <a:buNone/>
            </a:pPr>
            <a:r>
              <a:rPr lang="pl-PL" sz="1600" dirty="0" smtClean="0"/>
              <a:t>dodatkową dopłatą. Każde mieszkanie posiada przynależną do niego piwnicę w budynku. 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1026" name="Picture 2" descr="C:\Users\zyzuuu\Desktop\Robocza\WWW\grafika\wr\par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85926"/>
            <a:ext cx="6286544" cy="492953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ole tekstowe 9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428596" y="421481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2050" name="Picture 2" descr="C:\Users\zyzuuu\Desktop\Robocza\WWW\grafika\wr\ipie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0616"/>
            <a:ext cx="6285600" cy="4937384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21481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yzuuu\Desktop\Robocza\WWW\grafika\wr\iipie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0615"/>
            <a:ext cx="6285600" cy="4937385"/>
          </a:xfrm>
          <a:prstGeom prst="rect">
            <a:avLst/>
          </a:prstGeom>
          <a:noFill/>
        </p:spPr>
      </p:pic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214818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 kondygnacja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4098" name="Picture 2" descr="C:\Users\zyzuuu\Desktop\Robocza\WWW\grafika\wr\poddas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285600" cy="477155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8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93,2m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41,2m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II kondygnacja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5072074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l-PL" sz="1600" dirty="0" smtClean="0"/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EDMUND LIPARTOWSKI			MGR INŻ. ANDRZEJ FIRUTA</a:t>
            </a:r>
          </a:p>
          <a:p>
            <a:pPr>
              <a:buNone/>
            </a:pPr>
            <a:r>
              <a:rPr lang="pl-PL" sz="1600" dirty="0" smtClean="0"/>
              <a:t>TEL. 606 398 087				TEL. 728 702 997</a:t>
            </a:r>
          </a:p>
          <a:p>
            <a:pPr>
              <a:buNone/>
            </a:pPr>
            <a:r>
              <a:rPr lang="pl-PL" sz="1600" dirty="0" smtClean="0"/>
              <a:t>E-MAIL: </a:t>
            </a:r>
            <a:r>
              <a:rPr lang="pl-PL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ELIPEK@ONET.PL</a:t>
            </a:r>
            <a:r>
              <a:rPr lang="pl-PL" sz="1600" dirty="0" smtClean="0"/>
              <a:t>			E-MAIL: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EUROMAX1@NEOSTRADA.PL</a:t>
            </a:r>
            <a:endParaRPr lang="pl-PL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sz="1600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EUROMAX</a:t>
            </a:r>
          </a:p>
          <a:p>
            <a:pPr algn="ctr">
              <a:buNone/>
            </a:pPr>
            <a:r>
              <a:rPr lang="pl-PL" dirty="0" smtClean="0"/>
              <a:t>41-907 BYTOM</a:t>
            </a:r>
          </a:p>
          <a:p>
            <a:pPr algn="ctr">
              <a:buNone/>
            </a:pPr>
            <a:r>
              <a:rPr lang="pl-PL" dirty="0" smtClean="0"/>
              <a:t>UL. SKRAJNA 14B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smtClean="0"/>
              <a:t>WWW.EUROMAX.NIERUCHOMOŚCI.PL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LOKALIZACJA OSIEDLA</a:t>
            </a:r>
            <a:endParaRPr lang="pl-PL" dirty="0"/>
          </a:p>
        </p:txBody>
      </p:sp>
      <p:pic>
        <p:nvPicPr>
          <p:cNvPr id="1026" name="Picture 2" descr="C:\Users\zyzuuu\Desktop\Robocza\WWW\grafika\mapa\map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1915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USYTUŁOWANIE BUDYNKÓW</a:t>
            </a:r>
            <a:endParaRPr lang="pl-PL" dirty="0"/>
          </a:p>
        </p:txBody>
      </p:sp>
      <p:pic>
        <p:nvPicPr>
          <p:cNvPr id="5122" name="Picture 2" descr="C:\Users\zyzuuu\Desktop\mapa-duz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4348" y="0"/>
            <a:ext cx="8258204" cy="1418484"/>
          </a:xfrm>
        </p:spPr>
        <p:txBody>
          <a:bodyPr/>
          <a:lstStyle/>
          <a:p>
            <a:r>
              <a:rPr lang="pl-PL" dirty="0" smtClean="0"/>
              <a:t>OSIEDLE</a:t>
            </a:r>
            <a:endParaRPr lang="pl-PL" dirty="0"/>
          </a:p>
        </p:txBody>
      </p:sp>
      <p:pic>
        <p:nvPicPr>
          <p:cNvPr id="4" name="Obraz 3" descr="do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7298"/>
            <a:ext cx="3714494" cy="2785058"/>
          </a:xfrm>
          <a:prstGeom prst="rect">
            <a:avLst/>
          </a:prstGeom>
        </p:spPr>
      </p:pic>
      <p:pic>
        <p:nvPicPr>
          <p:cNvPr id="5" name="Obraz 4" descr="do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995" y="1285860"/>
            <a:ext cx="3856005" cy="2891160"/>
          </a:xfrm>
          <a:prstGeom prst="rect">
            <a:avLst/>
          </a:prstGeom>
        </p:spPr>
      </p:pic>
      <p:pic>
        <p:nvPicPr>
          <p:cNvPr id="6" name="Obraz 5" descr="do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58503"/>
            <a:ext cx="4000496" cy="2999497"/>
          </a:xfrm>
          <a:prstGeom prst="rect">
            <a:avLst/>
          </a:prstGeom>
        </p:spPr>
      </p:pic>
      <p:pic>
        <p:nvPicPr>
          <p:cNvPr id="7" name="Obraz 6" descr="dom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359" y="4072832"/>
            <a:ext cx="3714641" cy="2785168"/>
          </a:xfrm>
          <a:prstGeom prst="rect">
            <a:avLst/>
          </a:prstGeom>
        </p:spPr>
      </p:pic>
      <p:pic>
        <p:nvPicPr>
          <p:cNvPr id="8" name="Obraz 7" descr="ulica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488" y="2357430"/>
            <a:ext cx="3403286" cy="2551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DOMKI WOLNOSTOJĄCE –</a:t>
            </a:r>
            <a:br>
              <a:rPr lang="pl-PL" dirty="0" smtClean="0"/>
            </a:br>
            <a:r>
              <a:rPr lang="pl-PL" dirty="0" smtClean="0"/>
              <a:t>JEDNORODZINNE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29058" y="2357430"/>
            <a:ext cx="5214942" cy="41814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300" dirty="0" smtClean="0">
                <a:solidFill>
                  <a:schemeClr val="bg2">
                    <a:lumMod val="50000"/>
                  </a:schemeClr>
                </a:solidFill>
              </a:rPr>
              <a:t>DANE TECHNICZNE: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powierzchnia użytkowa: 136,46m</a:t>
            </a:r>
            <a:r>
              <a:rPr lang="pl-PL" sz="2300" baseline="30000" dirty="0" smtClean="0"/>
              <a:t>2</a:t>
            </a:r>
            <a:endParaRPr lang="pl-PL" sz="23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wysokość: 6,6 m</a:t>
            </a:r>
            <a:r>
              <a:rPr lang="pl-PL" sz="2300" baseline="30000" dirty="0" smtClean="0"/>
              <a:t>2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powierzchnia działki od 720 do 750m</a:t>
            </a:r>
            <a:r>
              <a:rPr lang="pl-PL" sz="2300" baseline="30000" dirty="0" smtClean="0"/>
              <a:t>2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: 1700,- PLN brutto </a:t>
            </a:r>
            <a:br>
              <a:rPr lang="pl-PL" sz="2300" dirty="0" smtClean="0"/>
            </a:br>
            <a:r>
              <a:rPr lang="pl-PL" sz="2300" dirty="0" smtClean="0"/>
              <a:t>[stan </a:t>
            </a:r>
            <a:r>
              <a:rPr lang="pl-PL" sz="2300" dirty="0" smtClean="0"/>
              <a:t>surowy zamknięty]</a:t>
            </a:r>
            <a:endParaRPr lang="pl-PL" sz="23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: 3600,- PLN brutto</a:t>
            </a:r>
            <a:br>
              <a:rPr lang="pl-PL" sz="2300" dirty="0" smtClean="0"/>
            </a:br>
            <a:r>
              <a:rPr lang="pl-PL" sz="2300" dirty="0" smtClean="0"/>
              <a:t>[stan biały deweloperski] 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 działki: 135,- PLN netto</a:t>
            </a:r>
            <a:endParaRPr lang="pl-PL" sz="2300" dirty="0"/>
          </a:p>
        </p:txBody>
      </p:sp>
      <p:pic>
        <p:nvPicPr>
          <p:cNvPr id="4" name="Obraz 3" descr="do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43182"/>
            <a:ext cx="4000496" cy="2999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OPIS DOMKÓW WOLNOSTOJĄCYCH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400" b="1" dirty="0" smtClean="0"/>
              <a:t> </a:t>
            </a:r>
            <a:r>
              <a:rPr lang="pl-PL" sz="1400" b="1" dirty="0" smtClean="0"/>
              <a:t>    </a:t>
            </a:r>
            <a:r>
              <a:rPr lang="pl-PL" sz="1400" dirty="0" smtClean="0"/>
              <a:t> Oferujemy </a:t>
            </a:r>
            <a:r>
              <a:rPr lang="pl-PL" sz="1400" b="1" dirty="0" smtClean="0"/>
              <a:t>domy jednorodzinne w stanie białym deweloperskim </a:t>
            </a:r>
            <a:r>
              <a:rPr lang="pl-PL" sz="1400" dirty="0" smtClean="0"/>
              <a:t>na działce ogrodzonej. </a:t>
            </a:r>
            <a:br>
              <a:rPr lang="pl-PL" sz="1400" dirty="0" smtClean="0"/>
            </a:br>
            <a:r>
              <a:rPr lang="pl-PL" sz="1400" dirty="0" smtClean="0"/>
              <a:t>Domki wybudowane w technice tradycyjnej, ściany zewnętrzne - cegła </a:t>
            </a:r>
            <a:r>
              <a:rPr lang="pl-PL" sz="1400" dirty="0" err="1" smtClean="0"/>
              <a:t>poromur</a:t>
            </a:r>
            <a:r>
              <a:rPr lang="pl-PL" sz="1400" dirty="0" smtClean="0"/>
              <a:t> plus </a:t>
            </a:r>
            <a:r>
              <a:rPr lang="pl-PL" sz="1400" dirty="0" err="1" smtClean="0"/>
              <a:t>docieplenie</a:t>
            </a:r>
            <a:r>
              <a:rPr lang="pl-PL" sz="1400" dirty="0" smtClean="0"/>
              <a:t> styropianem, tynk akrylowy, kolorowy.</a:t>
            </a:r>
            <a:br>
              <a:rPr lang="pl-PL" sz="1400" dirty="0" smtClean="0"/>
            </a:br>
            <a:r>
              <a:rPr lang="pl-PL" sz="1400" dirty="0" smtClean="0"/>
              <a:t>Cokół w tynku mozaikowym plus opaska żwirowa wokół budynku. Dach lekki. Kominy wykonane z cegły </a:t>
            </a:r>
            <a:r>
              <a:rPr lang="pl-PL" sz="1400" dirty="0" err="1" smtClean="0"/>
              <a:t>klinkerowej</a:t>
            </a:r>
            <a:r>
              <a:rPr lang="pl-PL" sz="1400" dirty="0" smtClean="0"/>
              <a:t>. Wyposażony w okna PCV - dwukolorowe z parapetami zewnętrznymi.</a:t>
            </a:r>
            <a:br>
              <a:rPr lang="pl-PL" sz="1400" dirty="0" smtClean="0"/>
            </a:br>
            <a:r>
              <a:rPr lang="pl-PL" sz="1400" dirty="0" smtClean="0"/>
              <a:t>Dom w stanie deweloperskim - białym zamkniętym, wyposażony w okna PCV - dwukolorowe z parapetami zewnętrznymi.</a:t>
            </a:r>
            <a:br>
              <a:rPr lang="pl-PL" sz="1400" dirty="0" smtClean="0"/>
            </a:br>
            <a:r>
              <a:rPr lang="pl-PL" sz="1400" dirty="0" smtClean="0"/>
              <a:t>Dom z funkcjonującą instalacją elektryczną, z osprzętem standartowym, wodnokanalizacyjną z punktami przyłączeniowymi oraz instalacją centralnego ogrzewania do wyboru albo gazowa dwufunkcyjna, albo niskoemisyjna na </a:t>
            </a:r>
            <a:r>
              <a:rPr lang="pl-PL" sz="1400" dirty="0" err="1" smtClean="0"/>
              <a:t>eko-groszek</a:t>
            </a:r>
            <a:r>
              <a:rPr lang="pl-PL" sz="1400" dirty="0" smtClean="0"/>
              <a:t> albo powietrzna pompa ciepła z ogrzewaniem podłogowym wspomagana elektrycznie.</a:t>
            </a:r>
            <a:br>
              <a:rPr lang="pl-PL" sz="1400" dirty="0" smtClean="0"/>
            </a:br>
            <a:r>
              <a:rPr lang="pl-PL" sz="1400" dirty="0" smtClean="0"/>
              <a:t>Pomieszczenia wykończone tynkami gipsowymi, z posadzkami cementowymi. Salon przygotowany do montażu kominka. Drzwi wejściowe zewnętrzne oraz schody wewnętrzne z salonu - po uzgodnieniu z klientem i określeniu wartości będą montowane za dodatkową opłatą.</a:t>
            </a:r>
            <a:br>
              <a:rPr lang="pl-PL" sz="1400" dirty="0" smtClean="0"/>
            </a:br>
            <a:r>
              <a:rPr lang="pl-PL" sz="1400" dirty="0" smtClean="0"/>
              <a:t>Nad poddaszem zagospodarowanym dom wyposażony jest w strych, do którego wejście odbywa się po przez opuszczane z sufitu schody. Garaż nieogrzewany z bramą garażową blaszaną, otwieraną ręcznie.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Ponadto oferujemy </a:t>
            </a:r>
            <a:r>
              <a:rPr lang="pl-PL" sz="1400" b="1" dirty="0" smtClean="0"/>
              <a:t>domy w stanie surowym </a:t>
            </a:r>
            <a:r>
              <a:rPr lang="pl-PL" sz="1400" b="1" dirty="0" err="1" smtClean="0"/>
              <a:t>zamkniętym.</a:t>
            </a:r>
            <a:r>
              <a:rPr lang="pl-PL" sz="1400" dirty="0" err="1" smtClean="0"/>
              <a:t>Dom</a:t>
            </a:r>
            <a:r>
              <a:rPr lang="pl-PL" sz="1400" dirty="0" smtClean="0"/>
              <a:t> na działce </a:t>
            </a:r>
            <a:r>
              <a:rPr lang="pl-PL" sz="1400" dirty="0" err="1" smtClean="0"/>
              <a:t>niezagospodarowanej,pokryty</a:t>
            </a:r>
            <a:r>
              <a:rPr lang="pl-PL" sz="1400" dirty="0" smtClean="0"/>
              <a:t> dachem, wyposażony w stolarkę okienną, ocieplony, otynkowany, wylewki samopoziomujące, bez tynków wewnętrznych i instalacji. 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DOMÓW</a:t>
            </a:r>
            <a:endParaRPr lang="pl-PL" dirty="0"/>
          </a:p>
        </p:txBody>
      </p:sp>
      <p:pic>
        <p:nvPicPr>
          <p:cNvPr id="2" name="Picture 2" descr="C:\Users\zyzuuu\Desktop\Robocza\WWW\grafika\p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92" y="1857364"/>
            <a:ext cx="9104308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DOMÓW</a:t>
            </a:r>
            <a:endParaRPr lang="pl-PL" dirty="0"/>
          </a:p>
        </p:txBody>
      </p:sp>
      <p:pic>
        <p:nvPicPr>
          <p:cNvPr id="2" name="Picture 2" descr="C:\Users\zyzuuu\Desktop\Robocza\WWW\grafika\p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61864" cy="4714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DOMY WIELORODZINNE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86182" y="2000240"/>
            <a:ext cx="5357818" cy="2609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300" dirty="0" smtClean="0">
                <a:solidFill>
                  <a:schemeClr val="bg2">
                    <a:lumMod val="50000"/>
                  </a:schemeClr>
                </a:solidFill>
              </a:rPr>
              <a:t>DANE TECHNICZNE: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Ilość miejsc parkingowych: 18</a:t>
            </a:r>
            <a:endParaRPr lang="pl-PL" sz="2300" baseline="300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: 4000,- PLN brutto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 działki: 135,- PLN brutto</a:t>
            </a:r>
            <a:endParaRPr lang="pl-PL" sz="2300" dirty="0"/>
          </a:p>
        </p:txBody>
      </p:sp>
      <p:pic>
        <p:nvPicPr>
          <p:cNvPr id="1027" name="Picture 3" descr="C:\Users\zyzuuu\Desktop\Robocza\WWW\grafika\wr\sytuacj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873508"/>
            <a:ext cx="3357554" cy="2984492"/>
          </a:xfrm>
          <a:prstGeom prst="rect">
            <a:avLst/>
          </a:prstGeom>
          <a:noFill/>
        </p:spPr>
      </p:pic>
      <p:pic>
        <p:nvPicPr>
          <p:cNvPr id="3075" name="Picture 3" descr="C:\Users\zyzuuu\Desktop\Robocza\WWW\grafika\wr\rz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4057988" cy="36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256</Words>
  <PresentationFormat>Pokaz na ekranie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Przepływ</vt:lpstr>
      <vt:lpstr>EUROMAX</vt:lpstr>
      <vt:lpstr>LOKALIZACJA OSIEDLA</vt:lpstr>
      <vt:lpstr>USYTUŁOWANIE BUDYNKÓW</vt:lpstr>
      <vt:lpstr>OSIEDLE</vt:lpstr>
      <vt:lpstr>DOMKI WOLNOSTOJĄCE – JEDNORODZINNE</vt:lpstr>
      <vt:lpstr>OPIS DOMKÓW WOLNOSTOJĄCYCH</vt:lpstr>
      <vt:lpstr>RZUTY SYTUACYJNE DOMÓW</vt:lpstr>
      <vt:lpstr>RZUTY SYTUACYJNE DOMÓW</vt:lpstr>
      <vt:lpstr>DOMY WIELORODZINNE</vt:lpstr>
      <vt:lpstr>OPIS DOMÓW WIELORODZINNYCH</vt:lpstr>
      <vt:lpstr>RZUTY SYTUACYJNE MIESZKAŃ</vt:lpstr>
      <vt:lpstr>RZUTY SYTUACYJNE MIESZKAŃ</vt:lpstr>
      <vt:lpstr>RZUTY SYTUACYJNE MIESZKAŃ</vt:lpstr>
      <vt:lpstr>RZUTY SYTUACYJNE MIESZKAŃ</vt:lpstr>
      <vt:lpstr>KONTAKT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EUROMAX</dc:title>
  <dc:creator>zyzuuu</dc:creator>
  <cp:lastModifiedBy>zyz</cp:lastModifiedBy>
  <cp:revision>32</cp:revision>
  <dcterms:created xsi:type="dcterms:W3CDTF">2011-08-28T19:19:17Z</dcterms:created>
  <dcterms:modified xsi:type="dcterms:W3CDTF">2014-04-04T11:59:46Z</dcterms:modified>
</cp:coreProperties>
</file>