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Fredoka" charset="1" panose="02000000000000000000"/>
      <p:regular r:id="rId24"/>
    </p:embeddedFont>
    <p:embeddedFont>
      <p:font typeface="Blogger" charset="1" panose="02000506030000020004"/>
      <p:regular r:id="rId25"/>
    </p:embeddedFont>
    <p:embeddedFont>
      <p:font typeface="Blogger Bold" charset="1" panose="02000506030000020004"/>
      <p:regular r:id="rId26"/>
    </p:embeddedFont>
    <p:embeddedFont>
      <p:font typeface="Quicksand" charset="1" panose="00000000000000000000"/>
      <p:regular r:id="rId27"/>
    </p:embeddedFont>
    <p:embeddedFont>
      <p:font typeface="Quicksand Bold"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png" Type="http://schemas.openxmlformats.org/officeDocument/2006/relationships/image"/><Relationship Id="rId11" Target="../media/image61.svg" Type="http://schemas.openxmlformats.org/officeDocument/2006/relationships/image"/><Relationship Id="rId12" Target="../media/image62.png" Type="http://schemas.openxmlformats.org/officeDocument/2006/relationships/image"/><Relationship Id="rId13" Target="../media/image63.svg" Type="http://schemas.openxmlformats.org/officeDocument/2006/relationships/image"/><Relationship Id="rId14" Target="../media/image64.png" Type="http://schemas.openxmlformats.org/officeDocument/2006/relationships/image"/><Relationship Id="rId15" Target="../media/image65.png" Type="http://schemas.openxmlformats.org/officeDocument/2006/relationships/image"/><Relationship Id="rId2" Target="../media/image54.png" Type="http://schemas.openxmlformats.org/officeDocument/2006/relationships/image"/><Relationship Id="rId3" Target="../media/image55.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png" Type="http://schemas.openxmlformats.org/officeDocument/2006/relationships/image"/><Relationship Id="rId11" Target="../media/image61.svg" Type="http://schemas.openxmlformats.org/officeDocument/2006/relationships/image"/><Relationship Id="rId12" Target="../media/image62.png" Type="http://schemas.openxmlformats.org/officeDocument/2006/relationships/image"/><Relationship Id="rId13" Target="../media/image63.svg" Type="http://schemas.openxmlformats.org/officeDocument/2006/relationships/image"/><Relationship Id="rId14" Target="../media/image66.png" Type="http://schemas.openxmlformats.org/officeDocument/2006/relationships/image"/><Relationship Id="rId15" Target="../media/image67.png" Type="http://schemas.openxmlformats.org/officeDocument/2006/relationships/image"/><Relationship Id="rId2" Target="../media/image54.png" Type="http://schemas.openxmlformats.org/officeDocument/2006/relationships/image"/><Relationship Id="rId3" Target="../media/image55.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png" Type="http://schemas.openxmlformats.org/officeDocument/2006/relationships/image"/><Relationship Id="rId11" Target="../media/image61.svg" Type="http://schemas.openxmlformats.org/officeDocument/2006/relationships/image"/><Relationship Id="rId12" Target="../media/image62.png" Type="http://schemas.openxmlformats.org/officeDocument/2006/relationships/image"/><Relationship Id="rId13" Target="../media/image63.svg" Type="http://schemas.openxmlformats.org/officeDocument/2006/relationships/image"/><Relationship Id="rId14" Target="../media/image68.png" Type="http://schemas.openxmlformats.org/officeDocument/2006/relationships/image"/><Relationship Id="rId15" Target="../media/image69.png" Type="http://schemas.openxmlformats.org/officeDocument/2006/relationships/image"/><Relationship Id="rId2" Target="../media/image54.png" Type="http://schemas.openxmlformats.org/officeDocument/2006/relationships/image"/><Relationship Id="rId3" Target="../media/image55.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png" Type="http://schemas.openxmlformats.org/officeDocument/2006/relationships/image"/><Relationship Id="rId11" Target="../media/image61.svg" Type="http://schemas.openxmlformats.org/officeDocument/2006/relationships/image"/><Relationship Id="rId12" Target="../media/image62.png" Type="http://schemas.openxmlformats.org/officeDocument/2006/relationships/image"/><Relationship Id="rId13" Target="../media/image63.svg" Type="http://schemas.openxmlformats.org/officeDocument/2006/relationships/image"/><Relationship Id="rId14" Target="../media/image70.png" Type="http://schemas.openxmlformats.org/officeDocument/2006/relationships/image"/><Relationship Id="rId2" Target="../media/image54.png" Type="http://schemas.openxmlformats.org/officeDocument/2006/relationships/image"/><Relationship Id="rId3" Target="../media/image55.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png" Type="http://schemas.openxmlformats.org/officeDocument/2006/relationships/image"/><Relationship Id="rId11" Target="../media/image61.svg" Type="http://schemas.openxmlformats.org/officeDocument/2006/relationships/image"/><Relationship Id="rId12" Target="../media/image62.png" Type="http://schemas.openxmlformats.org/officeDocument/2006/relationships/image"/><Relationship Id="rId13" Target="../media/image63.svg" Type="http://schemas.openxmlformats.org/officeDocument/2006/relationships/image"/><Relationship Id="rId14" Target="../media/image71.png" Type="http://schemas.openxmlformats.org/officeDocument/2006/relationships/image"/><Relationship Id="rId2" Target="../media/image54.png" Type="http://schemas.openxmlformats.org/officeDocument/2006/relationships/image"/><Relationship Id="rId3" Target="../media/image55.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73.png" Type="http://schemas.openxmlformats.org/officeDocument/2006/relationships/image"/><Relationship Id="rId6" Target="../media/image74.svg" Type="http://schemas.openxmlformats.org/officeDocument/2006/relationships/image"/><Relationship Id="rId7" Target="../media/image75.png" Type="http://schemas.openxmlformats.org/officeDocument/2006/relationships/image"/><Relationship Id="rId8" Target="../media/image7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2.png" Type="http://schemas.openxmlformats.org/officeDocument/2006/relationships/image"/><Relationship Id="rId11" Target="../media/image83.svg" Type="http://schemas.openxmlformats.org/officeDocument/2006/relationships/image"/><Relationship Id="rId2" Target="../media/image77.jpeg" Type="http://schemas.openxmlformats.org/officeDocument/2006/relationships/image"/><Relationship Id="rId3" Target="../media/image78.jpeg" Type="http://schemas.openxmlformats.org/officeDocument/2006/relationships/image"/><Relationship Id="rId4" Target="../media/image15.jpeg" Type="http://schemas.openxmlformats.org/officeDocument/2006/relationships/image"/><Relationship Id="rId5" Target="../media/image79.jpe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80.png" Type="http://schemas.openxmlformats.org/officeDocument/2006/relationships/image"/><Relationship Id="rId9" Target="../media/image8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4.jpeg" Type="http://schemas.openxmlformats.org/officeDocument/2006/relationships/image"/><Relationship Id="rId3" Target="../media/image85.png" Type="http://schemas.openxmlformats.org/officeDocument/2006/relationships/image"/><Relationship Id="rId4" Target="../media/image86.svg" Type="http://schemas.openxmlformats.org/officeDocument/2006/relationships/image"/><Relationship Id="rId5" Target="../media/image87.png" Type="http://schemas.openxmlformats.org/officeDocument/2006/relationships/image"/><Relationship Id="rId6" Target="../media/image88.svg" Type="http://schemas.openxmlformats.org/officeDocument/2006/relationships/image"/><Relationship Id="rId7" Target="../media/image89.png" Type="http://schemas.openxmlformats.org/officeDocument/2006/relationships/image"/><Relationship Id="rId8" Target="../media/image9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97.png" Type="http://schemas.openxmlformats.org/officeDocument/2006/relationships/image"/><Relationship Id="rId13" Target="../media/image98.svg" Type="http://schemas.openxmlformats.org/officeDocument/2006/relationships/image"/><Relationship Id="rId14" Target="../media/image52.png" Type="http://schemas.openxmlformats.org/officeDocument/2006/relationships/image"/><Relationship Id="rId15" Target="../media/image53.svg" Type="http://schemas.openxmlformats.org/officeDocument/2006/relationships/image"/><Relationship Id="rId16" Target="../media/image99.png" Type="http://schemas.openxmlformats.org/officeDocument/2006/relationships/image"/><Relationship Id="rId17" Target="../media/image100.svg" Type="http://schemas.openxmlformats.org/officeDocument/2006/relationships/image"/><Relationship Id="rId2" Target="../media/image91.png" Type="http://schemas.openxmlformats.org/officeDocument/2006/relationships/image"/><Relationship Id="rId3" Target="../media/image92.svg" Type="http://schemas.openxmlformats.org/officeDocument/2006/relationships/image"/><Relationship Id="rId4" Target="../media/image80.png" Type="http://schemas.openxmlformats.org/officeDocument/2006/relationships/image"/><Relationship Id="rId5" Target="../media/image81.svg" Type="http://schemas.openxmlformats.org/officeDocument/2006/relationships/image"/><Relationship Id="rId6" Target="../media/image93.png" Type="http://schemas.openxmlformats.org/officeDocument/2006/relationships/image"/><Relationship Id="rId7" Target="../media/image94.svg" Type="http://schemas.openxmlformats.org/officeDocument/2006/relationships/image"/><Relationship Id="rId8" Target="../media/image95.png" Type="http://schemas.openxmlformats.org/officeDocument/2006/relationships/image"/><Relationship Id="rId9" Target="../media/image9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3.jpe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jpeg" Type="http://schemas.openxmlformats.org/officeDocument/2006/relationships/image"/><Relationship Id="rId4" Target="../media/image24.jpe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png" Type="http://schemas.openxmlformats.org/officeDocument/2006/relationships/image"/><Relationship Id="rId4" Target="../media/image51.sv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5400000">
            <a:off x="303528" y="-204506"/>
            <a:ext cx="3538760" cy="4145816"/>
          </a:xfrm>
          <a:custGeom>
            <a:avLst/>
            <a:gdLst/>
            <a:ahLst/>
            <a:cxnLst/>
            <a:rect r="r" b="b" t="t" l="l"/>
            <a:pathLst>
              <a:path h="4145816" w="3538760">
                <a:moveTo>
                  <a:pt x="0" y="4145815"/>
                </a:moveTo>
                <a:lnTo>
                  <a:pt x="3538760" y="4145815"/>
                </a:lnTo>
                <a:lnTo>
                  <a:pt x="3538760" y="0"/>
                </a:lnTo>
                <a:lnTo>
                  <a:pt x="0" y="0"/>
                </a:lnTo>
                <a:lnTo>
                  <a:pt x="0" y="41458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349811"/>
            <a:ext cx="6234231" cy="5599473"/>
          </a:xfrm>
          <a:custGeom>
            <a:avLst/>
            <a:gdLst/>
            <a:ahLst/>
            <a:cxnLst/>
            <a:rect r="r" b="b" t="t" l="l"/>
            <a:pathLst>
              <a:path h="5599473" w="6234231">
                <a:moveTo>
                  <a:pt x="0" y="0"/>
                </a:moveTo>
                <a:lnTo>
                  <a:pt x="6234231" y="0"/>
                </a:lnTo>
                <a:lnTo>
                  <a:pt x="6234231" y="5599473"/>
                </a:lnTo>
                <a:lnTo>
                  <a:pt x="0" y="5599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900953" y="1868401"/>
            <a:ext cx="1122433" cy="1184910"/>
          </a:xfrm>
          <a:custGeom>
            <a:avLst/>
            <a:gdLst/>
            <a:ahLst/>
            <a:cxnLst/>
            <a:rect r="r" b="b" t="t" l="l"/>
            <a:pathLst>
              <a:path h="1184910" w="1122433">
                <a:moveTo>
                  <a:pt x="0" y="0"/>
                </a:moveTo>
                <a:lnTo>
                  <a:pt x="1122433" y="0"/>
                </a:lnTo>
                <a:lnTo>
                  <a:pt x="1122433" y="1184910"/>
                </a:lnTo>
                <a:lnTo>
                  <a:pt x="0" y="1184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996961" y="6172200"/>
            <a:ext cx="5291039" cy="4114800"/>
          </a:xfrm>
          <a:custGeom>
            <a:avLst/>
            <a:gdLst/>
            <a:ahLst/>
            <a:cxnLst/>
            <a:rect r="r" b="b" t="t" l="l"/>
            <a:pathLst>
              <a:path h="4114800" w="5291039">
                <a:moveTo>
                  <a:pt x="0" y="0"/>
                </a:moveTo>
                <a:lnTo>
                  <a:pt x="5291039" y="0"/>
                </a:lnTo>
                <a:lnTo>
                  <a:pt x="529103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31016" y="6732599"/>
            <a:ext cx="3554401" cy="3554401"/>
          </a:xfrm>
          <a:custGeom>
            <a:avLst/>
            <a:gdLst/>
            <a:ahLst/>
            <a:cxnLst/>
            <a:rect r="r" b="b" t="t" l="l"/>
            <a:pathLst>
              <a:path h="3554401" w="3554401">
                <a:moveTo>
                  <a:pt x="0" y="0"/>
                </a:moveTo>
                <a:lnTo>
                  <a:pt x="3554400" y="0"/>
                </a:lnTo>
                <a:lnTo>
                  <a:pt x="3554400" y="3554401"/>
                </a:lnTo>
                <a:lnTo>
                  <a:pt x="0" y="35544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false" rot="0">
            <a:off x="13713597" y="0"/>
            <a:ext cx="4574403" cy="4574403"/>
          </a:xfrm>
          <a:custGeom>
            <a:avLst/>
            <a:gdLst/>
            <a:ahLst/>
            <a:cxnLst/>
            <a:rect r="r" b="b" t="t" l="l"/>
            <a:pathLst>
              <a:path h="4574403" w="4574403">
                <a:moveTo>
                  <a:pt x="4574403" y="0"/>
                </a:moveTo>
                <a:lnTo>
                  <a:pt x="0" y="0"/>
                </a:lnTo>
                <a:lnTo>
                  <a:pt x="0" y="4574403"/>
                </a:lnTo>
                <a:lnTo>
                  <a:pt x="4574403" y="4574403"/>
                </a:lnTo>
                <a:lnTo>
                  <a:pt x="4574403"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7900953" y="2972723"/>
            <a:ext cx="9358347" cy="3347079"/>
          </a:xfrm>
          <a:prstGeom prst="rect">
            <a:avLst/>
          </a:prstGeom>
        </p:spPr>
        <p:txBody>
          <a:bodyPr anchor="t" rtlCol="false" tIns="0" lIns="0" bIns="0" rIns="0">
            <a:spAutoFit/>
          </a:bodyPr>
          <a:lstStyle/>
          <a:p>
            <a:pPr algn="l" marL="0" indent="0" lvl="0">
              <a:lnSpc>
                <a:spcPts val="13440"/>
              </a:lnSpc>
            </a:pPr>
            <a:r>
              <a:rPr lang="en-US" sz="9600">
                <a:solidFill>
                  <a:srgbClr val="427BAA"/>
                </a:solidFill>
                <a:latin typeface="Fredoka"/>
                <a:ea typeface="Fredoka"/>
                <a:cs typeface="Fredoka"/>
                <a:sym typeface="Fredoka"/>
              </a:rPr>
              <a:t>Employee Onboarding Bot</a:t>
            </a:r>
          </a:p>
        </p:txBody>
      </p:sp>
      <p:sp>
        <p:nvSpPr>
          <p:cNvPr name="TextBox 9" id="9"/>
          <p:cNvSpPr txBox="true"/>
          <p:nvPr/>
        </p:nvSpPr>
        <p:spPr>
          <a:xfrm rot="0">
            <a:off x="9144000" y="1754101"/>
            <a:ext cx="5500415" cy="1299210"/>
          </a:xfrm>
          <a:prstGeom prst="rect">
            <a:avLst/>
          </a:prstGeom>
        </p:spPr>
        <p:txBody>
          <a:bodyPr anchor="t" rtlCol="false" tIns="0" lIns="0" bIns="0" rIns="0">
            <a:spAutoFit/>
          </a:bodyPr>
          <a:lstStyle/>
          <a:p>
            <a:pPr algn="l" marL="0" indent="0" lvl="0">
              <a:lnSpc>
                <a:spcPts val="5040"/>
              </a:lnSpc>
              <a:spcBef>
                <a:spcPct val="0"/>
              </a:spcBef>
            </a:pPr>
            <a:r>
              <a:rPr lang="en-US" sz="3600">
                <a:solidFill>
                  <a:srgbClr val="213A63"/>
                </a:solidFill>
                <a:latin typeface="Blogger"/>
                <a:ea typeface="Blogger"/>
                <a:cs typeface="Blogger"/>
                <a:sym typeface="Blogger"/>
              </a:rPr>
              <a:t>Introduction to Robotic Process Auromation</a:t>
            </a:r>
          </a:p>
        </p:txBody>
      </p:sp>
      <p:sp>
        <p:nvSpPr>
          <p:cNvPr name="TextBox 10" id="10"/>
          <p:cNvSpPr txBox="true"/>
          <p:nvPr/>
        </p:nvSpPr>
        <p:spPr>
          <a:xfrm rot="0">
            <a:off x="7900953" y="6933753"/>
            <a:ext cx="8570692" cy="661035"/>
          </a:xfrm>
          <a:prstGeom prst="rect">
            <a:avLst/>
          </a:prstGeom>
        </p:spPr>
        <p:txBody>
          <a:bodyPr anchor="t" rtlCol="false" tIns="0" lIns="0" bIns="0" rIns="0">
            <a:spAutoFit/>
          </a:bodyPr>
          <a:lstStyle/>
          <a:p>
            <a:pPr algn="l" marL="0" indent="0" lvl="0">
              <a:lnSpc>
                <a:spcPts val="5040"/>
              </a:lnSpc>
              <a:spcBef>
                <a:spcPct val="0"/>
              </a:spcBef>
            </a:pPr>
            <a:r>
              <a:rPr lang="en-US" sz="3600" spc="719">
                <a:solidFill>
                  <a:srgbClr val="213A63"/>
                </a:solidFill>
                <a:latin typeface="Blogger"/>
                <a:ea typeface="Blogger"/>
                <a:cs typeface="Blogger"/>
                <a:sym typeface="Blogger"/>
              </a:rPr>
              <a:t>Guided by Dr. N. Duraimurugan</a:t>
            </a:r>
          </a:p>
        </p:txBody>
      </p:sp>
      <p:sp>
        <p:nvSpPr>
          <p:cNvPr name="TextBox 11" id="11"/>
          <p:cNvSpPr txBox="true"/>
          <p:nvPr/>
        </p:nvSpPr>
        <p:spPr>
          <a:xfrm rot="0">
            <a:off x="7900953" y="6305889"/>
            <a:ext cx="10062321" cy="661035"/>
          </a:xfrm>
          <a:prstGeom prst="rect">
            <a:avLst/>
          </a:prstGeom>
        </p:spPr>
        <p:txBody>
          <a:bodyPr anchor="t" rtlCol="false" tIns="0" lIns="0" bIns="0" rIns="0">
            <a:spAutoFit/>
          </a:bodyPr>
          <a:lstStyle/>
          <a:p>
            <a:pPr algn="l" marL="0" indent="0" lvl="0">
              <a:lnSpc>
                <a:spcPts val="5040"/>
              </a:lnSpc>
              <a:spcBef>
                <a:spcPct val="0"/>
              </a:spcBef>
            </a:pPr>
            <a:r>
              <a:rPr lang="en-US" sz="3600" spc="719">
                <a:solidFill>
                  <a:srgbClr val="213A63"/>
                </a:solidFill>
                <a:latin typeface="Blogger"/>
                <a:ea typeface="Blogger"/>
                <a:cs typeface="Blogger"/>
                <a:sym typeface="Blogger"/>
              </a:rPr>
              <a:t>220701223 - Reuben Abraham George</a:t>
            </a:r>
          </a:p>
        </p:txBody>
      </p:sp>
      <p:sp>
        <p:nvSpPr>
          <p:cNvPr name="TextBox 12" id="12"/>
          <p:cNvSpPr txBox="true"/>
          <p:nvPr/>
        </p:nvSpPr>
        <p:spPr>
          <a:xfrm rot="0">
            <a:off x="7900953" y="7561616"/>
            <a:ext cx="8570692" cy="1299210"/>
          </a:xfrm>
          <a:prstGeom prst="rect">
            <a:avLst/>
          </a:prstGeom>
        </p:spPr>
        <p:txBody>
          <a:bodyPr anchor="t" rtlCol="false" tIns="0" lIns="0" bIns="0" rIns="0">
            <a:spAutoFit/>
          </a:bodyPr>
          <a:lstStyle/>
          <a:p>
            <a:pPr algn="l" marL="0" indent="0" lvl="0">
              <a:lnSpc>
                <a:spcPts val="5040"/>
              </a:lnSpc>
              <a:spcBef>
                <a:spcPct val="0"/>
              </a:spcBef>
            </a:pPr>
            <a:r>
              <a:rPr lang="en-US" sz="3600" spc="719">
                <a:solidFill>
                  <a:srgbClr val="213A63"/>
                </a:solidFill>
                <a:latin typeface="Blogger"/>
                <a:ea typeface="Blogger"/>
                <a:cs typeface="Blogger"/>
                <a:sym typeface="Blogger"/>
              </a:rPr>
              <a:t>Computer Science &amp; Engineering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57202" y="2291241"/>
            <a:ext cx="1477814" cy="1477814"/>
          </a:xfrm>
          <a:custGeom>
            <a:avLst/>
            <a:gdLst/>
            <a:ahLst/>
            <a:cxnLst/>
            <a:rect r="r" b="b" t="t" l="l"/>
            <a:pathLst>
              <a:path h="1477814" w="1477814">
                <a:moveTo>
                  <a:pt x="0" y="0"/>
                </a:moveTo>
                <a:lnTo>
                  <a:pt x="1477813" y="0"/>
                </a:lnTo>
                <a:lnTo>
                  <a:pt x="1477813" y="1477813"/>
                </a:lnTo>
                <a:lnTo>
                  <a:pt x="0" y="1477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90786" y="2291241"/>
            <a:ext cx="1802212" cy="1477814"/>
          </a:xfrm>
          <a:custGeom>
            <a:avLst/>
            <a:gdLst/>
            <a:ahLst/>
            <a:cxnLst/>
            <a:rect r="r" b="b" t="t" l="l"/>
            <a:pathLst>
              <a:path h="1477814" w="1802212">
                <a:moveTo>
                  <a:pt x="0" y="0"/>
                </a:moveTo>
                <a:lnTo>
                  <a:pt x="1802212" y="0"/>
                </a:lnTo>
                <a:lnTo>
                  <a:pt x="1802212" y="1477813"/>
                </a:lnTo>
                <a:lnTo>
                  <a:pt x="0" y="14778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10652" y="2291241"/>
            <a:ext cx="1354047" cy="1477814"/>
          </a:xfrm>
          <a:custGeom>
            <a:avLst/>
            <a:gdLst/>
            <a:ahLst/>
            <a:cxnLst/>
            <a:rect r="r" b="b" t="t" l="l"/>
            <a:pathLst>
              <a:path h="1477814" w="1354047">
                <a:moveTo>
                  <a:pt x="0" y="0"/>
                </a:moveTo>
                <a:lnTo>
                  <a:pt x="1354046" y="0"/>
                </a:lnTo>
                <a:lnTo>
                  <a:pt x="1354046" y="1477813"/>
                </a:lnTo>
                <a:lnTo>
                  <a:pt x="0" y="14778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97841">
            <a:off x="15461021" y="-1394437"/>
            <a:ext cx="4884036" cy="4114800"/>
          </a:xfrm>
          <a:custGeom>
            <a:avLst/>
            <a:gdLst/>
            <a:ahLst/>
            <a:cxnLst/>
            <a:rect r="r" b="b" t="t" l="l"/>
            <a:pathLst>
              <a:path h="4114800" w="4884036">
                <a:moveTo>
                  <a:pt x="0" y="0"/>
                </a:moveTo>
                <a:lnTo>
                  <a:pt x="4884036" y="0"/>
                </a:lnTo>
                <a:lnTo>
                  <a:pt x="48840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88757" y="8791575"/>
            <a:ext cx="4183037" cy="2601088"/>
          </a:xfrm>
          <a:custGeom>
            <a:avLst/>
            <a:gdLst/>
            <a:ahLst/>
            <a:cxnLst/>
            <a:rect r="r" b="b" t="t" l="l"/>
            <a:pathLst>
              <a:path h="2601088" w="4183037">
                <a:moveTo>
                  <a:pt x="0" y="0"/>
                </a:moveTo>
                <a:lnTo>
                  <a:pt x="4183036" y="0"/>
                </a:lnTo>
                <a:lnTo>
                  <a:pt x="4183036" y="2601088"/>
                </a:lnTo>
                <a:lnTo>
                  <a:pt x="0" y="26010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559432" y="7292956"/>
            <a:ext cx="1588132" cy="1498619"/>
          </a:xfrm>
          <a:custGeom>
            <a:avLst/>
            <a:gdLst/>
            <a:ahLst/>
            <a:cxnLst/>
            <a:rect r="r" b="b" t="t" l="l"/>
            <a:pathLst>
              <a:path h="1498619" w="1588132">
                <a:moveTo>
                  <a:pt x="0" y="0"/>
                </a:moveTo>
                <a:lnTo>
                  <a:pt x="1588132" y="0"/>
                </a:lnTo>
                <a:lnTo>
                  <a:pt x="1588132" y="1498619"/>
                </a:lnTo>
                <a:lnTo>
                  <a:pt x="0" y="14986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2516673" y="2324618"/>
            <a:ext cx="6386140" cy="5637764"/>
          </a:xfrm>
          <a:custGeom>
            <a:avLst/>
            <a:gdLst/>
            <a:ahLst/>
            <a:cxnLst/>
            <a:rect r="r" b="b" t="t" l="l"/>
            <a:pathLst>
              <a:path h="5637764" w="6386140">
                <a:moveTo>
                  <a:pt x="0" y="0"/>
                </a:moveTo>
                <a:lnTo>
                  <a:pt x="6386140" y="0"/>
                </a:lnTo>
                <a:lnTo>
                  <a:pt x="6386140" y="5637764"/>
                </a:lnTo>
                <a:lnTo>
                  <a:pt x="0" y="5637764"/>
                </a:lnTo>
                <a:lnTo>
                  <a:pt x="0" y="0"/>
                </a:lnTo>
                <a:close/>
              </a:path>
            </a:pathLst>
          </a:custGeom>
          <a:blipFill>
            <a:blip r:embed="rId14"/>
            <a:stretch>
              <a:fillRect l="0" t="0" r="0" b="0"/>
            </a:stretch>
          </a:blipFill>
        </p:spPr>
      </p:sp>
      <p:sp>
        <p:nvSpPr>
          <p:cNvPr name="Freeform 9" id="9"/>
          <p:cNvSpPr/>
          <p:nvPr/>
        </p:nvSpPr>
        <p:spPr>
          <a:xfrm flipH="false" flipV="false" rot="0">
            <a:off x="10099044" y="2359245"/>
            <a:ext cx="6165654" cy="5683020"/>
          </a:xfrm>
          <a:custGeom>
            <a:avLst/>
            <a:gdLst/>
            <a:ahLst/>
            <a:cxnLst/>
            <a:rect r="r" b="b" t="t" l="l"/>
            <a:pathLst>
              <a:path h="5683020" w="6165654">
                <a:moveTo>
                  <a:pt x="0" y="0"/>
                </a:moveTo>
                <a:lnTo>
                  <a:pt x="6165654" y="0"/>
                </a:lnTo>
                <a:lnTo>
                  <a:pt x="6165654" y="5683020"/>
                </a:lnTo>
                <a:lnTo>
                  <a:pt x="0" y="5683020"/>
                </a:lnTo>
                <a:lnTo>
                  <a:pt x="0" y="0"/>
                </a:lnTo>
                <a:close/>
              </a:path>
            </a:pathLst>
          </a:custGeom>
          <a:blipFill>
            <a:blip r:embed="rId15"/>
            <a:stretch>
              <a:fillRect l="0" t="0" r="0" b="0"/>
            </a:stretch>
          </a:blipFill>
        </p:spPr>
      </p:sp>
      <p:sp>
        <p:nvSpPr>
          <p:cNvPr name="TextBox 10" id="10"/>
          <p:cNvSpPr txBox="true"/>
          <p:nvPr/>
        </p:nvSpPr>
        <p:spPr>
          <a:xfrm rot="0">
            <a:off x="1109483" y="4914900"/>
            <a:ext cx="3181683" cy="3571875"/>
          </a:xfrm>
          <a:prstGeom prst="rect">
            <a:avLst/>
          </a:prstGeom>
        </p:spPr>
        <p:txBody>
          <a:bodyPr anchor="t" rtlCol="false" tIns="0" lIns="0" bIns="0" rIns="0">
            <a:spAutoFit/>
          </a:bodyPr>
          <a:lstStyle/>
          <a:p>
            <a:pPr algn="ctr" marL="0" indent="0" lvl="0">
              <a:lnSpc>
                <a:spcPts val="4079"/>
              </a:lnSpc>
            </a:pPr>
            <a:r>
              <a:rPr lang="en-US" sz="2400">
                <a:solidFill>
                  <a:srgbClr val="FFFFFF"/>
                </a:solidFill>
                <a:latin typeface="Quicksand"/>
                <a:ea typeface="Quicksand"/>
                <a:cs typeface="Quicksand"/>
                <a:sym typeface="Quicksand"/>
              </a:rPr>
              <a:t>Our workspaces are designed with your well-being in mind, featuring ergonomic furniture to support comfort and productivity.</a:t>
            </a:r>
          </a:p>
        </p:txBody>
      </p:sp>
      <p:sp>
        <p:nvSpPr>
          <p:cNvPr name="TextBox 11" id="11"/>
          <p:cNvSpPr txBox="true"/>
          <p:nvPr/>
        </p:nvSpPr>
        <p:spPr>
          <a:xfrm rot="0">
            <a:off x="1801632" y="283847"/>
            <a:ext cx="14083331" cy="1303020"/>
          </a:xfrm>
          <a:prstGeom prst="rect">
            <a:avLst/>
          </a:prstGeom>
        </p:spPr>
        <p:txBody>
          <a:bodyPr anchor="t" rtlCol="false" tIns="0" lIns="0" bIns="0" rIns="0">
            <a:spAutoFit/>
          </a:bodyPr>
          <a:lstStyle/>
          <a:p>
            <a:pPr algn="ctr" marL="0" indent="0" lvl="0">
              <a:lnSpc>
                <a:spcPts val="10080"/>
              </a:lnSpc>
              <a:spcBef>
                <a:spcPct val="0"/>
              </a:spcBef>
            </a:pPr>
            <a:r>
              <a:rPr lang="en-US" b="true" sz="7200">
                <a:solidFill>
                  <a:srgbClr val="213A63"/>
                </a:solidFill>
                <a:latin typeface="Blogger Bold"/>
                <a:ea typeface="Blogger Bold"/>
                <a:cs typeface="Blogger Bold"/>
                <a:sym typeface="Blogger Bold"/>
              </a:rPr>
              <a:t>Process Design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57202" y="2291241"/>
            <a:ext cx="1477814" cy="1477814"/>
          </a:xfrm>
          <a:custGeom>
            <a:avLst/>
            <a:gdLst/>
            <a:ahLst/>
            <a:cxnLst/>
            <a:rect r="r" b="b" t="t" l="l"/>
            <a:pathLst>
              <a:path h="1477814" w="1477814">
                <a:moveTo>
                  <a:pt x="0" y="0"/>
                </a:moveTo>
                <a:lnTo>
                  <a:pt x="1477813" y="0"/>
                </a:lnTo>
                <a:lnTo>
                  <a:pt x="1477813" y="1477813"/>
                </a:lnTo>
                <a:lnTo>
                  <a:pt x="0" y="1477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90786" y="2291241"/>
            <a:ext cx="1802212" cy="1477814"/>
          </a:xfrm>
          <a:custGeom>
            <a:avLst/>
            <a:gdLst/>
            <a:ahLst/>
            <a:cxnLst/>
            <a:rect r="r" b="b" t="t" l="l"/>
            <a:pathLst>
              <a:path h="1477814" w="1802212">
                <a:moveTo>
                  <a:pt x="0" y="0"/>
                </a:moveTo>
                <a:lnTo>
                  <a:pt x="1802212" y="0"/>
                </a:lnTo>
                <a:lnTo>
                  <a:pt x="1802212" y="1477813"/>
                </a:lnTo>
                <a:lnTo>
                  <a:pt x="0" y="14778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10652" y="2291241"/>
            <a:ext cx="1354047" cy="1477814"/>
          </a:xfrm>
          <a:custGeom>
            <a:avLst/>
            <a:gdLst/>
            <a:ahLst/>
            <a:cxnLst/>
            <a:rect r="r" b="b" t="t" l="l"/>
            <a:pathLst>
              <a:path h="1477814" w="1354047">
                <a:moveTo>
                  <a:pt x="0" y="0"/>
                </a:moveTo>
                <a:lnTo>
                  <a:pt x="1354046" y="0"/>
                </a:lnTo>
                <a:lnTo>
                  <a:pt x="1354046" y="1477813"/>
                </a:lnTo>
                <a:lnTo>
                  <a:pt x="0" y="14778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97841">
            <a:off x="15461021" y="-1394437"/>
            <a:ext cx="4884036" cy="4114800"/>
          </a:xfrm>
          <a:custGeom>
            <a:avLst/>
            <a:gdLst/>
            <a:ahLst/>
            <a:cxnLst/>
            <a:rect r="r" b="b" t="t" l="l"/>
            <a:pathLst>
              <a:path h="4114800" w="4884036">
                <a:moveTo>
                  <a:pt x="0" y="0"/>
                </a:moveTo>
                <a:lnTo>
                  <a:pt x="4884036" y="0"/>
                </a:lnTo>
                <a:lnTo>
                  <a:pt x="48840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88757" y="8791575"/>
            <a:ext cx="4183037" cy="2601088"/>
          </a:xfrm>
          <a:custGeom>
            <a:avLst/>
            <a:gdLst/>
            <a:ahLst/>
            <a:cxnLst/>
            <a:rect r="r" b="b" t="t" l="l"/>
            <a:pathLst>
              <a:path h="2601088" w="4183037">
                <a:moveTo>
                  <a:pt x="0" y="0"/>
                </a:moveTo>
                <a:lnTo>
                  <a:pt x="4183036" y="0"/>
                </a:lnTo>
                <a:lnTo>
                  <a:pt x="4183036" y="2601088"/>
                </a:lnTo>
                <a:lnTo>
                  <a:pt x="0" y="26010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559432" y="7292956"/>
            <a:ext cx="1588132" cy="1498619"/>
          </a:xfrm>
          <a:custGeom>
            <a:avLst/>
            <a:gdLst/>
            <a:ahLst/>
            <a:cxnLst/>
            <a:rect r="r" b="b" t="t" l="l"/>
            <a:pathLst>
              <a:path h="1498619" w="1588132">
                <a:moveTo>
                  <a:pt x="0" y="0"/>
                </a:moveTo>
                <a:lnTo>
                  <a:pt x="1588132" y="0"/>
                </a:lnTo>
                <a:lnTo>
                  <a:pt x="1588132" y="1498619"/>
                </a:lnTo>
                <a:lnTo>
                  <a:pt x="0" y="14986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2620124" y="2356885"/>
            <a:ext cx="6179237" cy="5685380"/>
          </a:xfrm>
          <a:custGeom>
            <a:avLst/>
            <a:gdLst/>
            <a:ahLst/>
            <a:cxnLst/>
            <a:rect r="r" b="b" t="t" l="l"/>
            <a:pathLst>
              <a:path h="5685380" w="6179237">
                <a:moveTo>
                  <a:pt x="0" y="0"/>
                </a:moveTo>
                <a:lnTo>
                  <a:pt x="6179238" y="0"/>
                </a:lnTo>
                <a:lnTo>
                  <a:pt x="6179238" y="5685380"/>
                </a:lnTo>
                <a:lnTo>
                  <a:pt x="0" y="5685380"/>
                </a:lnTo>
                <a:lnTo>
                  <a:pt x="0" y="0"/>
                </a:lnTo>
                <a:close/>
              </a:path>
            </a:pathLst>
          </a:custGeom>
          <a:blipFill>
            <a:blip r:embed="rId14"/>
            <a:stretch>
              <a:fillRect l="0" t="0" r="0" b="0"/>
            </a:stretch>
          </a:blipFill>
        </p:spPr>
      </p:sp>
      <p:sp>
        <p:nvSpPr>
          <p:cNvPr name="Freeform 9" id="9"/>
          <p:cNvSpPr/>
          <p:nvPr/>
        </p:nvSpPr>
        <p:spPr>
          <a:xfrm flipH="false" flipV="false" rot="0">
            <a:off x="10390786" y="2356885"/>
            <a:ext cx="6094920" cy="5685380"/>
          </a:xfrm>
          <a:custGeom>
            <a:avLst/>
            <a:gdLst/>
            <a:ahLst/>
            <a:cxnLst/>
            <a:rect r="r" b="b" t="t" l="l"/>
            <a:pathLst>
              <a:path h="5685380" w="6094920">
                <a:moveTo>
                  <a:pt x="0" y="0"/>
                </a:moveTo>
                <a:lnTo>
                  <a:pt x="6094920" y="0"/>
                </a:lnTo>
                <a:lnTo>
                  <a:pt x="6094920" y="5685380"/>
                </a:lnTo>
                <a:lnTo>
                  <a:pt x="0" y="5685380"/>
                </a:lnTo>
                <a:lnTo>
                  <a:pt x="0" y="0"/>
                </a:lnTo>
                <a:close/>
              </a:path>
            </a:pathLst>
          </a:custGeom>
          <a:blipFill>
            <a:blip r:embed="rId15"/>
            <a:stretch>
              <a:fillRect l="0" t="0" r="0" b="0"/>
            </a:stretch>
          </a:blipFill>
        </p:spPr>
      </p:sp>
      <p:sp>
        <p:nvSpPr>
          <p:cNvPr name="TextBox 10" id="10"/>
          <p:cNvSpPr txBox="true"/>
          <p:nvPr/>
        </p:nvSpPr>
        <p:spPr>
          <a:xfrm rot="0">
            <a:off x="1109483" y="4914900"/>
            <a:ext cx="3181683" cy="3571875"/>
          </a:xfrm>
          <a:prstGeom prst="rect">
            <a:avLst/>
          </a:prstGeom>
        </p:spPr>
        <p:txBody>
          <a:bodyPr anchor="t" rtlCol="false" tIns="0" lIns="0" bIns="0" rIns="0">
            <a:spAutoFit/>
          </a:bodyPr>
          <a:lstStyle/>
          <a:p>
            <a:pPr algn="ctr" marL="0" indent="0" lvl="0">
              <a:lnSpc>
                <a:spcPts val="4079"/>
              </a:lnSpc>
            </a:pPr>
            <a:r>
              <a:rPr lang="en-US" sz="2400">
                <a:solidFill>
                  <a:srgbClr val="FFFFFF"/>
                </a:solidFill>
                <a:latin typeface="Quicksand"/>
                <a:ea typeface="Quicksand"/>
                <a:cs typeface="Quicksand"/>
                <a:sym typeface="Quicksand"/>
              </a:rPr>
              <a:t>Our workspaces are designed with your well-being in mind, featuring ergonomic furniture to support comfort and productivity.</a:t>
            </a:r>
          </a:p>
        </p:txBody>
      </p:sp>
      <p:sp>
        <p:nvSpPr>
          <p:cNvPr name="TextBox 11" id="11"/>
          <p:cNvSpPr txBox="true"/>
          <p:nvPr/>
        </p:nvSpPr>
        <p:spPr>
          <a:xfrm rot="0">
            <a:off x="1801632" y="283847"/>
            <a:ext cx="14083331" cy="1303020"/>
          </a:xfrm>
          <a:prstGeom prst="rect">
            <a:avLst/>
          </a:prstGeom>
        </p:spPr>
        <p:txBody>
          <a:bodyPr anchor="t" rtlCol="false" tIns="0" lIns="0" bIns="0" rIns="0">
            <a:spAutoFit/>
          </a:bodyPr>
          <a:lstStyle/>
          <a:p>
            <a:pPr algn="ctr" marL="0" indent="0" lvl="0">
              <a:lnSpc>
                <a:spcPts val="10080"/>
              </a:lnSpc>
              <a:spcBef>
                <a:spcPct val="0"/>
              </a:spcBef>
            </a:pPr>
            <a:r>
              <a:rPr lang="en-US" b="true" sz="7200">
                <a:solidFill>
                  <a:srgbClr val="213A63"/>
                </a:solidFill>
                <a:latin typeface="Blogger Bold"/>
                <a:ea typeface="Blogger Bold"/>
                <a:cs typeface="Blogger Bold"/>
                <a:sym typeface="Blogger Bold"/>
              </a:rPr>
              <a:t>Process Design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57202" y="2291241"/>
            <a:ext cx="1477814" cy="1477814"/>
          </a:xfrm>
          <a:custGeom>
            <a:avLst/>
            <a:gdLst/>
            <a:ahLst/>
            <a:cxnLst/>
            <a:rect r="r" b="b" t="t" l="l"/>
            <a:pathLst>
              <a:path h="1477814" w="1477814">
                <a:moveTo>
                  <a:pt x="0" y="0"/>
                </a:moveTo>
                <a:lnTo>
                  <a:pt x="1477813" y="0"/>
                </a:lnTo>
                <a:lnTo>
                  <a:pt x="1477813" y="1477813"/>
                </a:lnTo>
                <a:lnTo>
                  <a:pt x="0" y="1477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90786" y="2291241"/>
            <a:ext cx="1802212" cy="1477814"/>
          </a:xfrm>
          <a:custGeom>
            <a:avLst/>
            <a:gdLst/>
            <a:ahLst/>
            <a:cxnLst/>
            <a:rect r="r" b="b" t="t" l="l"/>
            <a:pathLst>
              <a:path h="1477814" w="1802212">
                <a:moveTo>
                  <a:pt x="0" y="0"/>
                </a:moveTo>
                <a:lnTo>
                  <a:pt x="1802212" y="0"/>
                </a:lnTo>
                <a:lnTo>
                  <a:pt x="1802212" y="1477813"/>
                </a:lnTo>
                <a:lnTo>
                  <a:pt x="0" y="14778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10652" y="2291241"/>
            <a:ext cx="1354047" cy="1477814"/>
          </a:xfrm>
          <a:custGeom>
            <a:avLst/>
            <a:gdLst/>
            <a:ahLst/>
            <a:cxnLst/>
            <a:rect r="r" b="b" t="t" l="l"/>
            <a:pathLst>
              <a:path h="1477814" w="1354047">
                <a:moveTo>
                  <a:pt x="0" y="0"/>
                </a:moveTo>
                <a:lnTo>
                  <a:pt x="1354046" y="0"/>
                </a:lnTo>
                <a:lnTo>
                  <a:pt x="1354046" y="1477813"/>
                </a:lnTo>
                <a:lnTo>
                  <a:pt x="0" y="14778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97841">
            <a:off x="15461021" y="-1394437"/>
            <a:ext cx="4884036" cy="4114800"/>
          </a:xfrm>
          <a:custGeom>
            <a:avLst/>
            <a:gdLst/>
            <a:ahLst/>
            <a:cxnLst/>
            <a:rect r="r" b="b" t="t" l="l"/>
            <a:pathLst>
              <a:path h="4114800" w="4884036">
                <a:moveTo>
                  <a:pt x="0" y="0"/>
                </a:moveTo>
                <a:lnTo>
                  <a:pt x="4884036" y="0"/>
                </a:lnTo>
                <a:lnTo>
                  <a:pt x="48840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88757" y="8791575"/>
            <a:ext cx="4183037" cy="2601088"/>
          </a:xfrm>
          <a:custGeom>
            <a:avLst/>
            <a:gdLst/>
            <a:ahLst/>
            <a:cxnLst/>
            <a:rect r="r" b="b" t="t" l="l"/>
            <a:pathLst>
              <a:path h="2601088" w="4183037">
                <a:moveTo>
                  <a:pt x="0" y="0"/>
                </a:moveTo>
                <a:lnTo>
                  <a:pt x="4183036" y="0"/>
                </a:lnTo>
                <a:lnTo>
                  <a:pt x="4183036" y="2601088"/>
                </a:lnTo>
                <a:lnTo>
                  <a:pt x="0" y="26010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559432" y="7292956"/>
            <a:ext cx="1588132" cy="1498619"/>
          </a:xfrm>
          <a:custGeom>
            <a:avLst/>
            <a:gdLst/>
            <a:ahLst/>
            <a:cxnLst/>
            <a:rect r="r" b="b" t="t" l="l"/>
            <a:pathLst>
              <a:path h="1498619" w="1588132">
                <a:moveTo>
                  <a:pt x="0" y="0"/>
                </a:moveTo>
                <a:lnTo>
                  <a:pt x="1588132" y="0"/>
                </a:lnTo>
                <a:lnTo>
                  <a:pt x="1588132" y="1498619"/>
                </a:lnTo>
                <a:lnTo>
                  <a:pt x="0" y="14986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2620883" y="2347711"/>
            <a:ext cx="6177720" cy="5683020"/>
          </a:xfrm>
          <a:custGeom>
            <a:avLst/>
            <a:gdLst/>
            <a:ahLst/>
            <a:cxnLst/>
            <a:rect r="r" b="b" t="t" l="l"/>
            <a:pathLst>
              <a:path h="5683020" w="6177720">
                <a:moveTo>
                  <a:pt x="0" y="0"/>
                </a:moveTo>
                <a:lnTo>
                  <a:pt x="6177720" y="0"/>
                </a:lnTo>
                <a:lnTo>
                  <a:pt x="6177720" y="5683020"/>
                </a:lnTo>
                <a:lnTo>
                  <a:pt x="0" y="5683020"/>
                </a:lnTo>
                <a:lnTo>
                  <a:pt x="0" y="0"/>
                </a:lnTo>
                <a:close/>
              </a:path>
            </a:pathLst>
          </a:custGeom>
          <a:blipFill>
            <a:blip r:embed="rId14"/>
            <a:stretch>
              <a:fillRect l="0" t="0" r="0" b="0"/>
            </a:stretch>
          </a:blipFill>
        </p:spPr>
      </p:sp>
      <p:sp>
        <p:nvSpPr>
          <p:cNvPr name="Freeform 9" id="9"/>
          <p:cNvSpPr/>
          <p:nvPr/>
        </p:nvSpPr>
        <p:spPr>
          <a:xfrm flipH="false" flipV="false" rot="0">
            <a:off x="9983171" y="2363151"/>
            <a:ext cx="6281527" cy="5652140"/>
          </a:xfrm>
          <a:custGeom>
            <a:avLst/>
            <a:gdLst/>
            <a:ahLst/>
            <a:cxnLst/>
            <a:rect r="r" b="b" t="t" l="l"/>
            <a:pathLst>
              <a:path h="5652140" w="6281527">
                <a:moveTo>
                  <a:pt x="0" y="0"/>
                </a:moveTo>
                <a:lnTo>
                  <a:pt x="6281527" y="0"/>
                </a:lnTo>
                <a:lnTo>
                  <a:pt x="6281527" y="5652140"/>
                </a:lnTo>
                <a:lnTo>
                  <a:pt x="0" y="5652140"/>
                </a:lnTo>
                <a:lnTo>
                  <a:pt x="0" y="0"/>
                </a:lnTo>
                <a:close/>
              </a:path>
            </a:pathLst>
          </a:custGeom>
          <a:blipFill>
            <a:blip r:embed="rId15"/>
            <a:stretch>
              <a:fillRect l="0" t="0" r="0" b="0"/>
            </a:stretch>
          </a:blipFill>
        </p:spPr>
      </p:sp>
      <p:sp>
        <p:nvSpPr>
          <p:cNvPr name="TextBox 10" id="10"/>
          <p:cNvSpPr txBox="true"/>
          <p:nvPr/>
        </p:nvSpPr>
        <p:spPr>
          <a:xfrm rot="0">
            <a:off x="1109483" y="4914900"/>
            <a:ext cx="3181683" cy="3571875"/>
          </a:xfrm>
          <a:prstGeom prst="rect">
            <a:avLst/>
          </a:prstGeom>
        </p:spPr>
        <p:txBody>
          <a:bodyPr anchor="t" rtlCol="false" tIns="0" lIns="0" bIns="0" rIns="0">
            <a:spAutoFit/>
          </a:bodyPr>
          <a:lstStyle/>
          <a:p>
            <a:pPr algn="ctr" marL="0" indent="0" lvl="0">
              <a:lnSpc>
                <a:spcPts val="4079"/>
              </a:lnSpc>
            </a:pPr>
            <a:r>
              <a:rPr lang="en-US" sz="2400">
                <a:solidFill>
                  <a:srgbClr val="FFFFFF"/>
                </a:solidFill>
                <a:latin typeface="Quicksand"/>
                <a:ea typeface="Quicksand"/>
                <a:cs typeface="Quicksand"/>
                <a:sym typeface="Quicksand"/>
              </a:rPr>
              <a:t>Our workspaces are designed with your well-being in mind, featuring ergonomic furniture to support comfort and productivity.</a:t>
            </a:r>
          </a:p>
        </p:txBody>
      </p:sp>
      <p:sp>
        <p:nvSpPr>
          <p:cNvPr name="TextBox 11" id="11"/>
          <p:cNvSpPr txBox="true"/>
          <p:nvPr/>
        </p:nvSpPr>
        <p:spPr>
          <a:xfrm rot="0">
            <a:off x="1801632" y="283847"/>
            <a:ext cx="14083331" cy="1303020"/>
          </a:xfrm>
          <a:prstGeom prst="rect">
            <a:avLst/>
          </a:prstGeom>
        </p:spPr>
        <p:txBody>
          <a:bodyPr anchor="t" rtlCol="false" tIns="0" lIns="0" bIns="0" rIns="0">
            <a:spAutoFit/>
          </a:bodyPr>
          <a:lstStyle/>
          <a:p>
            <a:pPr algn="ctr" marL="0" indent="0" lvl="0">
              <a:lnSpc>
                <a:spcPts val="10080"/>
              </a:lnSpc>
              <a:spcBef>
                <a:spcPct val="0"/>
              </a:spcBef>
            </a:pPr>
            <a:r>
              <a:rPr lang="en-US" b="true" sz="7200">
                <a:solidFill>
                  <a:srgbClr val="213A63"/>
                </a:solidFill>
                <a:latin typeface="Blogger Bold"/>
                <a:ea typeface="Blogger Bold"/>
                <a:cs typeface="Blogger Bold"/>
                <a:sym typeface="Blogger Bold"/>
              </a:rPr>
              <a:t>Process Design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57202" y="2291241"/>
            <a:ext cx="1477814" cy="1477814"/>
          </a:xfrm>
          <a:custGeom>
            <a:avLst/>
            <a:gdLst/>
            <a:ahLst/>
            <a:cxnLst/>
            <a:rect r="r" b="b" t="t" l="l"/>
            <a:pathLst>
              <a:path h="1477814" w="1477814">
                <a:moveTo>
                  <a:pt x="0" y="0"/>
                </a:moveTo>
                <a:lnTo>
                  <a:pt x="1477813" y="0"/>
                </a:lnTo>
                <a:lnTo>
                  <a:pt x="1477813" y="1477813"/>
                </a:lnTo>
                <a:lnTo>
                  <a:pt x="0" y="1477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90786" y="2291241"/>
            <a:ext cx="1802212" cy="1477814"/>
          </a:xfrm>
          <a:custGeom>
            <a:avLst/>
            <a:gdLst/>
            <a:ahLst/>
            <a:cxnLst/>
            <a:rect r="r" b="b" t="t" l="l"/>
            <a:pathLst>
              <a:path h="1477814" w="1802212">
                <a:moveTo>
                  <a:pt x="0" y="0"/>
                </a:moveTo>
                <a:lnTo>
                  <a:pt x="1802212" y="0"/>
                </a:lnTo>
                <a:lnTo>
                  <a:pt x="1802212" y="1477813"/>
                </a:lnTo>
                <a:lnTo>
                  <a:pt x="0" y="14778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10652" y="2291241"/>
            <a:ext cx="1354047" cy="1477814"/>
          </a:xfrm>
          <a:custGeom>
            <a:avLst/>
            <a:gdLst/>
            <a:ahLst/>
            <a:cxnLst/>
            <a:rect r="r" b="b" t="t" l="l"/>
            <a:pathLst>
              <a:path h="1477814" w="1354047">
                <a:moveTo>
                  <a:pt x="0" y="0"/>
                </a:moveTo>
                <a:lnTo>
                  <a:pt x="1354046" y="0"/>
                </a:lnTo>
                <a:lnTo>
                  <a:pt x="1354046" y="1477813"/>
                </a:lnTo>
                <a:lnTo>
                  <a:pt x="0" y="14778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97841">
            <a:off x="15461021" y="-1394437"/>
            <a:ext cx="4884036" cy="4114800"/>
          </a:xfrm>
          <a:custGeom>
            <a:avLst/>
            <a:gdLst/>
            <a:ahLst/>
            <a:cxnLst/>
            <a:rect r="r" b="b" t="t" l="l"/>
            <a:pathLst>
              <a:path h="4114800" w="4884036">
                <a:moveTo>
                  <a:pt x="0" y="0"/>
                </a:moveTo>
                <a:lnTo>
                  <a:pt x="4884036" y="0"/>
                </a:lnTo>
                <a:lnTo>
                  <a:pt x="48840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88757" y="8791575"/>
            <a:ext cx="4183037" cy="2601088"/>
          </a:xfrm>
          <a:custGeom>
            <a:avLst/>
            <a:gdLst/>
            <a:ahLst/>
            <a:cxnLst/>
            <a:rect r="r" b="b" t="t" l="l"/>
            <a:pathLst>
              <a:path h="2601088" w="4183037">
                <a:moveTo>
                  <a:pt x="0" y="0"/>
                </a:moveTo>
                <a:lnTo>
                  <a:pt x="4183036" y="0"/>
                </a:lnTo>
                <a:lnTo>
                  <a:pt x="4183036" y="2601088"/>
                </a:lnTo>
                <a:lnTo>
                  <a:pt x="0" y="26010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559432" y="7292956"/>
            <a:ext cx="1588132" cy="1498619"/>
          </a:xfrm>
          <a:custGeom>
            <a:avLst/>
            <a:gdLst/>
            <a:ahLst/>
            <a:cxnLst/>
            <a:rect r="r" b="b" t="t" l="l"/>
            <a:pathLst>
              <a:path h="1498619" w="1588132">
                <a:moveTo>
                  <a:pt x="0" y="0"/>
                </a:moveTo>
                <a:lnTo>
                  <a:pt x="1588132" y="0"/>
                </a:lnTo>
                <a:lnTo>
                  <a:pt x="1588132" y="1498619"/>
                </a:lnTo>
                <a:lnTo>
                  <a:pt x="0" y="14986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3493371" y="2367628"/>
            <a:ext cx="11301259" cy="5551743"/>
          </a:xfrm>
          <a:custGeom>
            <a:avLst/>
            <a:gdLst/>
            <a:ahLst/>
            <a:cxnLst/>
            <a:rect r="r" b="b" t="t" l="l"/>
            <a:pathLst>
              <a:path h="5551743" w="11301259">
                <a:moveTo>
                  <a:pt x="0" y="0"/>
                </a:moveTo>
                <a:lnTo>
                  <a:pt x="11301258" y="0"/>
                </a:lnTo>
                <a:lnTo>
                  <a:pt x="11301258" y="5551744"/>
                </a:lnTo>
                <a:lnTo>
                  <a:pt x="0" y="5551744"/>
                </a:lnTo>
                <a:lnTo>
                  <a:pt x="0" y="0"/>
                </a:lnTo>
                <a:close/>
              </a:path>
            </a:pathLst>
          </a:custGeom>
          <a:blipFill>
            <a:blip r:embed="rId14"/>
            <a:stretch>
              <a:fillRect l="0" t="0" r="0" b="0"/>
            </a:stretch>
          </a:blipFill>
        </p:spPr>
      </p:sp>
      <p:sp>
        <p:nvSpPr>
          <p:cNvPr name="TextBox 9" id="9"/>
          <p:cNvSpPr txBox="true"/>
          <p:nvPr/>
        </p:nvSpPr>
        <p:spPr>
          <a:xfrm rot="0">
            <a:off x="1801632" y="283847"/>
            <a:ext cx="14083331" cy="1303020"/>
          </a:xfrm>
          <a:prstGeom prst="rect">
            <a:avLst/>
          </a:prstGeom>
        </p:spPr>
        <p:txBody>
          <a:bodyPr anchor="t" rtlCol="false" tIns="0" lIns="0" bIns="0" rIns="0">
            <a:spAutoFit/>
          </a:bodyPr>
          <a:lstStyle/>
          <a:p>
            <a:pPr algn="ctr" marL="0" indent="0" lvl="0">
              <a:lnSpc>
                <a:spcPts val="10080"/>
              </a:lnSpc>
              <a:spcBef>
                <a:spcPct val="0"/>
              </a:spcBef>
            </a:pPr>
            <a:r>
              <a:rPr lang="en-US" b="true" sz="7200">
                <a:solidFill>
                  <a:srgbClr val="213A63"/>
                </a:solidFill>
                <a:latin typeface="Blogger Bold"/>
                <a:ea typeface="Blogger Bold"/>
                <a:cs typeface="Blogger Bold"/>
                <a:sym typeface="Blogger Bold"/>
              </a:rPr>
              <a:t>Implementation</a:t>
            </a:r>
          </a:p>
        </p:txBody>
      </p:sp>
      <p:sp>
        <p:nvSpPr>
          <p:cNvPr name="TextBox 10" id="10"/>
          <p:cNvSpPr txBox="true"/>
          <p:nvPr/>
        </p:nvSpPr>
        <p:spPr>
          <a:xfrm rot="0">
            <a:off x="1315760" y="1491617"/>
            <a:ext cx="15656480" cy="575945"/>
          </a:xfrm>
          <a:prstGeom prst="rect">
            <a:avLst/>
          </a:prstGeom>
        </p:spPr>
        <p:txBody>
          <a:bodyPr anchor="t" rtlCol="false" tIns="0" lIns="0" bIns="0" rIns="0">
            <a:spAutoFit/>
          </a:bodyPr>
          <a:lstStyle/>
          <a:p>
            <a:pPr algn="ctr">
              <a:lnSpc>
                <a:spcPts val="4480"/>
              </a:lnSpc>
              <a:spcBef>
                <a:spcPct val="0"/>
              </a:spcBef>
            </a:pPr>
            <a:r>
              <a:rPr lang="en-US" b="true" sz="3200">
                <a:solidFill>
                  <a:srgbClr val="213A63"/>
                </a:solidFill>
                <a:latin typeface="Blogger Bold"/>
                <a:ea typeface="Blogger Bold"/>
                <a:cs typeface="Blogger Bold"/>
                <a:sym typeface="Blogger Bold"/>
              </a:rPr>
              <a:t>The content from each Excel document is Typed Into the fields of the HR System content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57202" y="2291241"/>
            <a:ext cx="1477814" cy="1477814"/>
          </a:xfrm>
          <a:custGeom>
            <a:avLst/>
            <a:gdLst/>
            <a:ahLst/>
            <a:cxnLst/>
            <a:rect r="r" b="b" t="t" l="l"/>
            <a:pathLst>
              <a:path h="1477814" w="1477814">
                <a:moveTo>
                  <a:pt x="0" y="0"/>
                </a:moveTo>
                <a:lnTo>
                  <a:pt x="1477813" y="0"/>
                </a:lnTo>
                <a:lnTo>
                  <a:pt x="1477813" y="1477813"/>
                </a:lnTo>
                <a:lnTo>
                  <a:pt x="0" y="1477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90786" y="2291241"/>
            <a:ext cx="1802212" cy="1477814"/>
          </a:xfrm>
          <a:custGeom>
            <a:avLst/>
            <a:gdLst/>
            <a:ahLst/>
            <a:cxnLst/>
            <a:rect r="r" b="b" t="t" l="l"/>
            <a:pathLst>
              <a:path h="1477814" w="1802212">
                <a:moveTo>
                  <a:pt x="0" y="0"/>
                </a:moveTo>
                <a:lnTo>
                  <a:pt x="1802212" y="0"/>
                </a:lnTo>
                <a:lnTo>
                  <a:pt x="1802212" y="1477813"/>
                </a:lnTo>
                <a:lnTo>
                  <a:pt x="0" y="14778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10652" y="2291241"/>
            <a:ext cx="1354047" cy="1477814"/>
          </a:xfrm>
          <a:custGeom>
            <a:avLst/>
            <a:gdLst/>
            <a:ahLst/>
            <a:cxnLst/>
            <a:rect r="r" b="b" t="t" l="l"/>
            <a:pathLst>
              <a:path h="1477814" w="1354047">
                <a:moveTo>
                  <a:pt x="0" y="0"/>
                </a:moveTo>
                <a:lnTo>
                  <a:pt x="1354046" y="0"/>
                </a:lnTo>
                <a:lnTo>
                  <a:pt x="1354046" y="1477813"/>
                </a:lnTo>
                <a:lnTo>
                  <a:pt x="0" y="14778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97841">
            <a:off x="15461021" y="-1394437"/>
            <a:ext cx="4884036" cy="4114800"/>
          </a:xfrm>
          <a:custGeom>
            <a:avLst/>
            <a:gdLst/>
            <a:ahLst/>
            <a:cxnLst/>
            <a:rect r="r" b="b" t="t" l="l"/>
            <a:pathLst>
              <a:path h="4114800" w="4884036">
                <a:moveTo>
                  <a:pt x="0" y="0"/>
                </a:moveTo>
                <a:lnTo>
                  <a:pt x="4884036" y="0"/>
                </a:lnTo>
                <a:lnTo>
                  <a:pt x="48840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88757" y="8791575"/>
            <a:ext cx="4183037" cy="2601088"/>
          </a:xfrm>
          <a:custGeom>
            <a:avLst/>
            <a:gdLst/>
            <a:ahLst/>
            <a:cxnLst/>
            <a:rect r="r" b="b" t="t" l="l"/>
            <a:pathLst>
              <a:path h="2601088" w="4183037">
                <a:moveTo>
                  <a:pt x="0" y="0"/>
                </a:moveTo>
                <a:lnTo>
                  <a:pt x="4183036" y="0"/>
                </a:lnTo>
                <a:lnTo>
                  <a:pt x="4183036" y="2601088"/>
                </a:lnTo>
                <a:lnTo>
                  <a:pt x="0" y="26010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559432" y="7292956"/>
            <a:ext cx="1588132" cy="1498619"/>
          </a:xfrm>
          <a:custGeom>
            <a:avLst/>
            <a:gdLst/>
            <a:ahLst/>
            <a:cxnLst/>
            <a:rect r="r" b="b" t="t" l="l"/>
            <a:pathLst>
              <a:path h="1498619" w="1588132">
                <a:moveTo>
                  <a:pt x="0" y="0"/>
                </a:moveTo>
                <a:lnTo>
                  <a:pt x="1588132" y="0"/>
                </a:lnTo>
                <a:lnTo>
                  <a:pt x="1588132" y="1498619"/>
                </a:lnTo>
                <a:lnTo>
                  <a:pt x="0" y="14986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3218656" y="2389926"/>
            <a:ext cx="12666307" cy="5652339"/>
          </a:xfrm>
          <a:custGeom>
            <a:avLst/>
            <a:gdLst/>
            <a:ahLst/>
            <a:cxnLst/>
            <a:rect r="r" b="b" t="t" l="l"/>
            <a:pathLst>
              <a:path h="5652339" w="12666307">
                <a:moveTo>
                  <a:pt x="0" y="0"/>
                </a:moveTo>
                <a:lnTo>
                  <a:pt x="12666307" y="0"/>
                </a:lnTo>
                <a:lnTo>
                  <a:pt x="12666307" y="5652339"/>
                </a:lnTo>
                <a:lnTo>
                  <a:pt x="0" y="5652339"/>
                </a:lnTo>
                <a:lnTo>
                  <a:pt x="0" y="0"/>
                </a:lnTo>
                <a:close/>
              </a:path>
            </a:pathLst>
          </a:custGeom>
          <a:blipFill>
            <a:blip r:embed="rId14"/>
            <a:stretch>
              <a:fillRect l="0" t="0" r="0" b="0"/>
            </a:stretch>
          </a:blipFill>
        </p:spPr>
      </p:sp>
      <p:sp>
        <p:nvSpPr>
          <p:cNvPr name="TextBox 9" id="9"/>
          <p:cNvSpPr txBox="true"/>
          <p:nvPr/>
        </p:nvSpPr>
        <p:spPr>
          <a:xfrm rot="0">
            <a:off x="1801632" y="283847"/>
            <a:ext cx="14083331" cy="1303020"/>
          </a:xfrm>
          <a:prstGeom prst="rect">
            <a:avLst/>
          </a:prstGeom>
        </p:spPr>
        <p:txBody>
          <a:bodyPr anchor="t" rtlCol="false" tIns="0" lIns="0" bIns="0" rIns="0">
            <a:spAutoFit/>
          </a:bodyPr>
          <a:lstStyle/>
          <a:p>
            <a:pPr algn="ctr" marL="0" indent="0" lvl="0">
              <a:lnSpc>
                <a:spcPts val="10080"/>
              </a:lnSpc>
              <a:spcBef>
                <a:spcPct val="0"/>
              </a:spcBef>
            </a:pPr>
            <a:r>
              <a:rPr lang="en-US" b="true" sz="7200">
                <a:solidFill>
                  <a:srgbClr val="213A63"/>
                </a:solidFill>
                <a:latin typeface="Blogger Bold"/>
                <a:ea typeface="Blogger Bold"/>
                <a:cs typeface="Blogger Bold"/>
                <a:sym typeface="Blogger Bold"/>
              </a:rPr>
              <a:t>Implementation</a:t>
            </a:r>
          </a:p>
        </p:txBody>
      </p:sp>
      <p:sp>
        <p:nvSpPr>
          <p:cNvPr name="TextBox 10" id="10"/>
          <p:cNvSpPr txBox="true"/>
          <p:nvPr/>
        </p:nvSpPr>
        <p:spPr>
          <a:xfrm rot="0">
            <a:off x="3218656" y="1603458"/>
            <a:ext cx="7292459" cy="575942"/>
          </a:xfrm>
          <a:prstGeom prst="rect">
            <a:avLst/>
          </a:prstGeom>
        </p:spPr>
        <p:txBody>
          <a:bodyPr anchor="t" rtlCol="false" tIns="0" lIns="0" bIns="0" rIns="0">
            <a:spAutoFit/>
          </a:bodyPr>
          <a:lstStyle/>
          <a:p>
            <a:pPr algn="ctr">
              <a:lnSpc>
                <a:spcPts val="4480"/>
              </a:lnSpc>
              <a:spcBef>
                <a:spcPct val="0"/>
              </a:spcBef>
            </a:pPr>
            <a:r>
              <a:rPr lang="en-US" b="true" sz="3200">
                <a:solidFill>
                  <a:srgbClr val="213A63"/>
                </a:solidFill>
                <a:latin typeface="Blogger Bold"/>
                <a:ea typeface="Blogger Bold"/>
                <a:cs typeface="Blogger Bold"/>
                <a:sym typeface="Blogger Bold"/>
              </a:rPr>
              <a:t>Automated Email Notification Screenshot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35404" cy="10389870"/>
            <a:chOff x="0" y="0"/>
            <a:chExt cx="4558920" cy="7476490"/>
          </a:xfrm>
        </p:grpSpPr>
        <p:sp>
          <p:nvSpPr>
            <p:cNvPr name="Freeform 3" id="3"/>
            <p:cNvSpPr/>
            <p:nvPr/>
          </p:nvSpPr>
          <p:spPr>
            <a:xfrm flipH="false" flipV="false" rot="0">
              <a:off x="0" y="0"/>
              <a:ext cx="4558920" cy="7475220"/>
            </a:xfrm>
            <a:custGeom>
              <a:avLst/>
              <a:gdLst/>
              <a:ahLst/>
              <a:cxnLst/>
              <a:rect r="r" b="b" t="t" l="l"/>
              <a:pathLst>
                <a:path h="7475220" w="4558920">
                  <a:moveTo>
                    <a:pt x="327500" y="6818630"/>
                  </a:moveTo>
                  <a:lnTo>
                    <a:pt x="0" y="6818630"/>
                  </a:lnTo>
                  <a:lnTo>
                    <a:pt x="0" y="742950"/>
                  </a:lnTo>
                  <a:lnTo>
                    <a:pt x="327500" y="742950"/>
                  </a:lnTo>
                  <a:lnTo>
                    <a:pt x="327500" y="6818630"/>
                  </a:lnTo>
                  <a:close/>
                  <a:moveTo>
                    <a:pt x="779625" y="438150"/>
                  </a:moveTo>
                  <a:lnTo>
                    <a:pt x="373872" y="438150"/>
                  </a:lnTo>
                  <a:lnTo>
                    <a:pt x="373872" y="7113270"/>
                  </a:lnTo>
                  <a:lnTo>
                    <a:pt x="779625" y="7113270"/>
                  </a:lnTo>
                  <a:lnTo>
                    <a:pt x="779625" y="438150"/>
                  </a:lnTo>
                  <a:close/>
                  <a:moveTo>
                    <a:pt x="1127413" y="0"/>
                  </a:moveTo>
                  <a:lnTo>
                    <a:pt x="908596" y="0"/>
                  </a:lnTo>
                  <a:lnTo>
                    <a:pt x="908596" y="7103110"/>
                  </a:lnTo>
                  <a:lnTo>
                    <a:pt x="1127413" y="7103110"/>
                  </a:lnTo>
                  <a:lnTo>
                    <a:pt x="1127413" y="0"/>
                  </a:lnTo>
                  <a:close/>
                  <a:moveTo>
                    <a:pt x="3827116" y="6370320"/>
                  </a:moveTo>
                  <a:lnTo>
                    <a:pt x="4154617" y="6370320"/>
                  </a:lnTo>
                  <a:lnTo>
                    <a:pt x="4154617" y="294640"/>
                  </a:lnTo>
                  <a:lnTo>
                    <a:pt x="3827116" y="294640"/>
                  </a:lnTo>
                  <a:lnTo>
                    <a:pt x="3827116" y="6370320"/>
                  </a:lnTo>
                  <a:close/>
                  <a:moveTo>
                    <a:pt x="4231420" y="6404610"/>
                  </a:moveTo>
                  <a:lnTo>
                    <a:pt x="4558920" y="6404610"/>
                  </a:lnTo>
                  <a:lnTo>
                    <a:pt x="4558920" y="1520190"/>
                  </a:lnTo>
                  <a:lnTo>
                    <a:pt x="4231420" y="1520190"/>
                  </a:lnTo>
                  <a:lnTo>
                    <a:pt x="4231420" y="6404610"/>
                  </a:lnTo>
                  <a:close/>
                  <a:moveTo>
                    <a:pt x="3373543" y="6675120"/>
                  </a:moveTo>
                  <a:lnTo>
                    <a:pt x="3779295" y="6675120"/>
                  </a:lnTo>
                  <a:lnTo>
                    <a:pt x="3779295" y="0"/>
                  </a:lnTo>
                  <a:lnTo>
                    <a:pt x="3373543" y="0"/>
                  </a:lnTo>
                  <a:lnTo>
                    <a:pt x="3373543" y="6675120"/>
                  </a:lnTo>
                  <a:close/>
                  <a:moveTo>
                    <a:pt x="3027204" y="7113270"/>
                  </a:moveTo>
                  <a:lnTo>
                    <a:pt x="3246021" y="7113270"/>
                  </a:lnTo>
                  <a:lnTo>
                    <a:pt x="3246021" y="10160"/>
                  </a:lnTo>
                  <a:lnTo>
                    <a:pt x="3027204" y="10160"/>
                  </a:lnTo>
                  <a:lnTo>
                    <a:pt x="3027204" y="7113270"/>
                  </a:lnTo>
                  <a:close/>
                  <a:moveTo>
                    <a:pt x="1443320" y="372110"/>
                  </a:moveTo>
                  <a:lnTo>
                    <a:pt x="1224503" y="372110"/>
                  </a:lnTo>
                  <a:lnTo>
                    <a:pt x="1224503" y="7475220"/>
                  </a:lnTo>
                  <a:lnTo>
                    <a:pt x="1443320" y="7475220"/>
                  </a:lnTo>
                  <a:lnTo>
                    <a:pt x="1443320" y="372110"/>
                  </a:lnTo>
                  <a:close/>
                  <a:moveTo>
                    <a:pt x="2914173" y="148590"/>
                  </a:moveTo>
                  <a:lnTo>
                    <a:pt x="1501285" y="148590"/>
                  </a:lnTo>
                  <a:lnTo>
                    <a:pt x="1501285" y="7251700"/>
                  </a:lnTo>
                  <a:lnTo>
                    <a:pt x="2914173" y="7251700"/>
                  </a:lnTo>
                  <a:lnTo>
                    <a:pt x="2914173" y="148590"/>
                  </a:lnTo>
                  <a:close/>
                </a:path>
              </a:pathLst>
            </a:custGeom>
            <a:blipFill>
              <a:blip r:embed="rId2"/>
              <a:stretch>
                <a:fillRect l="-88902" t="0" r="-29722" b="0"/>
              </a:stretch>
            </a:blipFill>
          </p:spPr>
        </p:sp>
      </p:grpSp>
      <p:sp>
        <p:nvSpPr>
          <p:cNvPr name="Freeform 4" id="4"/>
          <p:cNvSpPr/>
          <p:nvPr/>
        </p:nvSpPr>
        <p:spPr>
          <a:xfrm flipH="true" flipV="true" rot="0">
            <a:off x="13195935" y="5194935"/>
            <a:ext cx="5092065" cy="5092065"/>
          </a:xfrm>
          <a:custGeom>
            <a:avLst/>
            <a:gdLst/>
            <a:ahLst/>
            <a:cxnLst/>
            <a:rect r="r" b="b" t="t" l="l"/>
            <a:pathLst>
              <a:path h="5092065" w="5092065">
                <a:moveTo>
                  <a:pt x="5092065" y="5092065"/>
                </a:moveTo>
                <a:lnTo>
                  <a:pt x="0" y="5092065"/>
                </a:lnTo>
                <a:lnTo>
                  <a:pt x="0" y="0"/>
                </a:lnTo>
                <a:lnTo>
                  <a:pt x="5092065" y="0"/>
                </a:lnTo>
                <a:lnTo>
                  <a:pt x="5092065" y="509206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6148310">
            <a:off x="15139934" y="-1400176"/>
            <a:ext cx="4855221" cy="4114800"/>
          </a:xfrm>
          <a:custGeom>
            <a:avLst/>
            <a:gdLst/>
            <a:ahLst/>
            <a:cxnLst/>
            <a:rect r="r" b="b" t="t" l="l"/>
            <a:pathLst>
              <a:path h="4114800" w="4855221">
                <a:moveTo>
                  <a:pt x="0" y="0"/>
                </a:moveTo>
                <a:lnTo>
                  <a:pt x="4855221" y="0"/>
                </a:lnTo>
                <a:lnTo>
                  <a:pt x="485522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5034428" y="1028700"/>
            <a:ext cx="1247048" cy="1389426"/>
            <a:chOff x="0" y="0"/>
            <a:chExt cx="812800" cy="905599"/>
          </a:xfrm>
        </p:grpSpPr>
        <p:sp>
          <p:nvSpPr>
            <p:cNvPr name="Freeform 7" id="7"/>
            <p:cNvSpPr/>
            <p:nvPr/>
          </p:nvSpPr>
          <p:spPr>
            <a:xfrm flipH="false" flipV="false" rot="0">
              <a:off x="0" y="0"/>
              <a:ext cx="812800" cy="905599"/>
            </a:xfrm>
            <a:custGeom>
              <a:avLst/>
              <a:gdLst/>
              <a:ahLst/>
              <a:cxnLst/>
              <a:rect r="r" b="b" t="t" l="l"/>
              <a:pathLst>
                <a:path h="905599" w="812800">
                  <a:moveTo>
                    <a:pt x="406400" y="0"/>
                  </a:moveTo>
                  <a:cubicBezTo>
                    <a:pt x="181951" y="0"/>
                    <a:pt x="0" y="202725"/>
                    <a:pt x="0" y="452800"/>
                  </a:cubicBezTo>
                  <a:cubicBezTo>
                    <a:pt x="0" y="702874"/>
                    <a:pt x="181951" y="905599"/>
                    <a:pt x="406400" y="905599"/>
                  </a:cubicBezTo>
                  <a:cubicBezTo>
                    <a:pt x="630849" y="905599"/>
                    <a:pt x="812800" y="702874"/>
                    <a:pt x="812800" y="452800"/>
                  </a:cubicBezTo>
                  <a:cubicBezTo>
                    <a:pt x="812800" y="202725"/>
                    <a:pt x="630849" y="0"/>
                    <a:pt x="406400" y="0"/>
                  </a:cubicBezTo>
                  <a:close/>
                </a:path>
              </a:pathLst>
            </a:custGeom>
            <a:solidFill>
              <a:srgbClr val="427BAA"/>
            </a:solidFill>
          </p:spPr>
        </p:sp>
        <p:sp>
          <p:nvSpPr>
            <p:cNvPr name="TextBox 8" id="8"/>
            <p:cNvSpPr txBox="true"/>
            <p:nvPr/>
          </p:nvSpPr>
          <p:spPr>
            <a:xfrm>
              <a:off x="76200" y="27750"/>
              <a:ext cx="660400" cy="792949"/>
            </a:xfrm>
            <a:prstGeom prst="rect">
              <a:avLst/>
            </a:prstGeom>
          </p:spPr>
          <p:txBody>
            <a:bodyPr anchor="ctr" rtlCol="false" tIns="50800" lIns="50800" bIns="50800" rIns="50800"/>
            <a:lstStyle/>
            <a:p>
              <a:pPr algn="ctr">
                <a:lnSpc>
                  <a:spcPts val="3359"/>
                </a:lnSpc>
              </a:pPr>
            </a:p>
          </p:txBody>
        </p:sp>
      </p:grpSp>
      <p:sp>
        <p:nvSpPr>
          <p:cNvPr name="Freeform 9" id="9"/>
          <p:cNvSpPr/>
          <p:nvPr/>
        </p:nvSpPr>
        <p:spPr>
          <a:xfrm flipH="false" flipV="false" rot="0">
            <a:off x="10614427" y="9258300"/>
            <a:ext cx="3869446" cy="2406092"/>
          </a:xfrm>
          <a:custGeom>
            <a:avLst/>
            <a:gdLst/>
            <a:ahLst/>
            <a:cxnLst/>
            <a:rect r="r" b="b" t="t" l="l"/>
            <a:pathLst>
              <a:path h="2406092" w="3869446">
                <a:moveTo>
                  <a:pt x="0" y="0"/>
                </a:moveTo>
                <a:lnTo>
                  <a:pt x="3869446" y="0"/>
                </a:lnTo>
                <a:lnTo>
                  <a:pt x="3869446" y="2406092"/>
                </a:lnTo>
                <a:lnTo>
                  <a:pt x="0" y="24060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6918573" y="3348039"/>
            <a:ext cx="8115855" cy="5629275"/>
          </a:xfrm>
          <a:prstGeom prst="rect">
            <a:avLst/>
          </a:prstGeom>
        </p:spPr>
        <p:txBody>
          <a:bodyPr anchor="t" rtlCol="false" tIns="0" lIns="0" bIns="0" rIns="0">
            <a:spAutoFit/>
          </a:bodyPr>
          <a:lstStyle/>
          <a:p>
            <a:pPr algn="l">
              <a:lnSpc>
                <a:spcPts val="4079"/>
              </a:lnSpc>
            </a:pPr>
            <a:r>
              <a:rPr lang="en-US" sz="2400" b="true">
                <a:solidFill>
                  <a:srgbClr val="213A63"/>
                </a:solidFill>
                <a:latin typeface="Quicksand Bold"/>
                <a:ea typeface="Quicksand Bold"/>
                <a:cs typeface="Quicksand Bold"/>
                <a:sym typeface="Quicksand Bold"/>
              </a:rPr>
              <a:t>Integration with Artificial Intelligence for Advanced Validation:</a:t>
            </a:r>
          </a:p>
          <a:p>
            <a:pPr algn="l">
              <a:lnSpc>
                <a:spcPts val="4079"/>
              </a:lnSpc>
            </a:pPr>
            <a:r>
              <a:rPr lang="en-US" sz="2400">
                <a:solidFill>
                  <a:srgbClr val="213A63"/>
                </a:solidFill>
                <a:latin typeface="Quicksand"/>
                <a:ea typeface="Quicksand"/>
                <a:cs typeface="Quicksand"/>
                <a:sym typeface="Quicksand"/>
              </a:rPr>
              <a:t>The bot can be enhanced by incorporating AI and machine learning models to handle complex scenarios in data validation and document verification. AI could enable</a:t>
            </a:r>
          </a:p>
          <a:p>
            <a:pPr algn="l">
              <a:lnSpc>
                <a:spcPts val="4079"/>
              </a:lnSpc>
            </a:pPr>
            <a:r>
              <a:rPr lang="en-US" sz="2400" b="true">
                <a:solidFill>
                  <a:srgbClr val="213A63"/>
                </a:solidFill>
                <a:latin typeface="Quicksand Bold"/>
                <a:ea typeface="Quicksand Bold"/>
                <a:cs typeface="Quicksand Bold"/>
                <a:sym typeface="Quicksand Bold"/>
              </a:rPr>
              <a:t>Multilingual and Cloud-Based Deployment</a:t>
            </a:r>
          </a:p>
          <a:p>
            <a:pPr algn="l">
              <a:lnSpc>
                <a:spcPts val="4079"/>
              </a:lnSpc>
            </a:pPr>
            <a:r>
              <a:rPr lang="en-US" sz="2400">
                <a:solidFill>
                  <a:srgbClr val="213A63"/>
                </a:solidFill>
                <a:latin typeface="Quicksand"/>
                <a:ea typeface="Quicksand"/>
                <a:cs typeface="Quicksand"/>
                <a:sym typeface="Quicksand"/>
              </a:rPr>
              <a:t>To cater to global organizations with diverse workforces, the bot can be upgraded to support multiple languages for data input, email communication, and reporting.</a:t>
            </a:r>
          </a:p>
          <a:p>
            <a:pPr algn="l" marL="0" indent="0" lvl="0">
              <a:lnSpc>
                <a:spcPts val="4079"/>
              </a:lnSpc>
            </a:pPr>
          </a:p>
        </p:txBody>
      </p:sp>
      <p:sp>
        <p:nvSpPr>
          <p:cNvPr name="TextBox 11" id="11"/>
          <p:cNvSpPr txBox="true"/>
          <p:nvPr/>
        </p:nvSpPr>
        <p:spPr>
          <a:xfrm rot="0">
            <a:off x="6834557" y="952500"/>
            <a:ext cx="8823395" cy="2266950"/>
          </a:xfrm>
          <a:prstGeom prst="rect">
            <a:avLst/>
          </a:prstGeom>
        </p:spPr>
        <p:txBody>
          <a:bodyPr anchor="t" rtlCol="false" tIns="0" lIns="0" bIns="0" rIns="0">
            <a:spAutoFit/>
          </a:bodyPr>
          <a:lstStyle/>
          <a:p>
            <a:pPr algn="l" marL="0" indent="0" lvl="0">
              <a:lnSpc>
                <a:spcPts val="8640"/>
              </a:lnSpc>
            </a:pPr>
            <a:r>
              <a:rPr lang="en-US" b="true" sz="7200">
                <a:solidFill>
                  <a:srgbClr val="213A63"/>
                </a:solidFill>
                <a:latin typeface="Blogger Bold"/>
                <a:ea typeface="Blogger Bold"/>
                <a:cs typeface="Blogger Bold"/>
                <a:sym typeface="Blogger Bold"/>
              </a:rPr>
              <a:t>FUTURE ENHANCEMENTS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027970"/>
            <a:ext cx="18288000" cy="4438548"/>
            <a:chOff x="0" y="0"/>
            <a:chExt cx="24384000" cy="5918063"/>
          </a:xfrm>
        </p:grpSpPr>
        <p:pic>
          <p:nvPicPr>
            <p:cNvPr name="Picture 3" id="3"/>
            <p:cNvPicPr>
              <a:picLocks noChangeAspect="true"/>
            </p:cNvPicPr>
            <p:nvPr/>
          </p:nvPicPr>
          <p:blipFill>
            <a:blip r:embed="rId2"/>
            <a:srcRect l="0" t="15788" r="0" b="15788"/>
            <a:stretch>
              <a:fillRect/>
            </a:stretch>
          </p:blipFill>
          <p:spPr>
            <a:xfrm flipH="false" flipV="false">
              <a:off x="0" y="0"/>
              <a:ext cx="5762625" cy="5918063"/>
            </a:xfrm>
            <a:prstGeom prst="rect">
              <a:avLst/>
            </a:prstGeom>
          </p:spPr>
        </p:pic>
        <p:pic>
          <p:nvPicPr>
            <p:cNvPr name="Picture 4" id="4"/>
            <p:cNvPicPr>
              <a:picLocks noChangeAspect="true"/>
            </p:cNvPicPr>
            <p:nvPr/>
          </p:nvPicPr>
          <p:blipFill>
            <a:blip r:embed="rId3"/>
            <a:srcRect l="0" t="0" r="35124" b="0"/>
            <a:stretch>
              <a:fillRect/>
            </a:stretch>
          </p:blipFill>
          <p:spPr>
            <a:xfrm flipH="false" flipV="false">
              <a:off x="6207125" y="0"/>
              <a:ext cx="5762625" cy="5918063"/>
            </a:xfrm>
            <a:prstGeom prst="rect">
              <a:avLst/>
            </a:prstGeom>
          </p:spPr>
        </p:pic>
        <p:pic>
          <p:nvPicPr>
            <p:cNvPr name="Picture 5" id="5"/>
            <p:cNvPicPr>
              <a:picLocks noChangeAspect="true"/>
            </p:cNvPicPr>
            <p:nvPr/>
          </p:nvPicPr>
          <p:blipFill>
            <a:blip r:embed="rId4"/>
            <a:srcRect l="17542" t="0" r="17542" b="0"/>
            <a:stretch>
              <a:fillRect/>
            </a:stretch>
          </p:blipFill>
          <p:spPr>
            <a:xfrm flipH="false" flipV="false">
              <a:off x="12414250" y="0"/>
              <a:ext cx="5762625" cy="5918063"/>
            </a:xfrm>
            <a:prstGeom prst="rect">
              <a:avLst/>
            </a:prstGeom>
          </p:spPr>
        </p:pic>
        <p:pic>
          <p:nvPicPr>
            <p:cNvPr name="Picture 6" id="6"/>
            <p:cNvPicPr>
              <a:picLocks noChangeAspect="true"/>
            </p:cNvPicPr>
            <p:nvPr/>
          </p:nvPicPr>
          <p:blipFill>
            <a:blip r:embed="rId5"/>
            <a:srcRect l="44326" t="0" r="6621" b="0"/>
            <a:stretch>
              <a:fillRect/>
            </a:stretch>
          </p:blipFill>
          <p:spPr>
            <a:xfrm flipH="false" flipV="false">
              <a:off x="18621375" y="0"/>
              <a:ext cx="5762625" cy="5918063"/>
            </a:xfrm>
            <a:prstGeom prst="rect">
              <a:avLst/>
            </a:prstGeom>
          </p:spPr>
        </p:pic>
      </p:grpSp>
      <p:sp>
        <p:nvSpPr>
          <p:cNvPr name="Freeform 7" id="7"/>
          <p:cNvSpPr/>
          <p:nvPr/>
        </p:nvSpPr>
        <p:spPr>
          <a:xfrm flipH="false" flipV="false" rot="0">
            <a:off x="0" y="6733218"/>
            <a:ext cx="3553782" cy="3553782"/>
          </a:xfrm>
          <a:custGeom>
            <a:avLst/>
            <a:gdLst/>
            <a:ahLst/>
            <a:cxnLst/>
            <a:rect r="r" b="b" t="t" l="l"/>
            <a:pathLst>
              <a:path h="3553782" w="3553782">
                <a:moveTo>
                  <a:pt x="0" y="0"/>
                </a:moveTo>
                <a:lnTo>
                  <a:pt x="3553782" y="0"/>
                </a:lnTo>
                <a:lnTo>
                  <a:pt x="3553782" y="3553782"/>
                </a:lnTo>
                <a:lnTo>
                  <a:pt x="0" y="35537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4173200"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524307">
            <a:off x="13355619" y="9229648"/>
            <a:ext cx="3061583" cy="2579383"/>
          </a:xfrm>
          <a:custGeom>
            <a:avLst/>
            <a:gdLst/>
            <a:ahLst/>
            <a:cxnLst/>
            <a:rect r="r" b="b" t="t" l="l"/>
            <a:pathLst>
              <a:path h="2579383" w="3061583">
                <a:moveTo>
                  <a:pt x="0" y="0"/>
                </a:moveTo>
                <a:lnTo>
                  <a:pt x="3061583" y="0"/>
                </a:lnTo>
                <a:lnTo>
                  <a:pt x="3061583" y="2579383"/>
                </a:lnTo>
                <a:lnTo>
                  <a:pt x="0" y="2579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760732" y="461378"/>
            <a:ext cx="16766537" cy="1303020"/>
          </a:xfrm>
          <a:prstGeom prst="rect">
            <a:avLst/>
          </a:prstGeom>
        </p:spPr>
        <p:txBody>
          <a:bodyPr anchor="t" rtlCol="false" tIns="0" lIns="0" bIns="0" rIns="0">
            <a:spAutoFit/>
          </a:bodyPr>
          <a:lstStyle/>
          <a:p>
            <a:pPr algn="ctr" marL="0" indent="0" lvl="0">
              <a:lnSpc>
                <a:spcPts val="10080"/>
              </a:lnSpc>
              <a:spcBef>
                <a:spcPct val="0"/>
              </a:spcBef>
            </a:pPr>
            <a:r>
              <a:rPr lang="en-US" b="true" sz="7200">
                <a:solidFill>
                  <a:srgbClr val="213A63"/>
                </a:solidFill>
                <a:latin typeface="Blogger Bold"/>
                <a:ea typeface="Blogger Bold"/>
                <a:cs typeface="Blogger Bold"/>
                <a:sym typeface="Blogger Bold"/>
              </a:rPr>
              <a:t>References</a:t>
            </a:r>
          </a:p>
        </p:txBody>
      </p:sp>
      <p:sp>
        <p:nvSpPr>
          <p:cNvPr name="TextBox 11" id="11"/>
          <p:cNvSpPr txBox="true"/>
          <p:nvPr/>
        </p:nvSpPr>
        <p:spPr>
          <a:xfrm rot="0">
            <a:off x="2349986" y="6638925"/>
            <a:ext cx="11823214" cy="3057525"/>
          </a:xfrm>
          <a:prstGeom prst="rect">
            <a:avLst/>
          </a:prstGeom>
        </p:spPr>
        <p:txBody>
          <a:bodyPr anchor="t" rtlCol="false" tIns="0" lIns="0" bIns="0" rIns="0">
            <a:spAutoFit/>
          </a:bodyPr>
          <a:lstStyle/>
          <a:p>
            <a:pPr algn="ctr" marL="518160" indent="-259080" lvl="1">
              <a:lnSpc>
                <a:spcPts val="4079"/>
              </a:lnSpc>
              <a:buFont typeface="Arial"/>
              <a:buChar char="•"/>
            </a:pPr>
            <a:r>
              <a:rPr lang="en-US" sz="2400">
                <a:solidFill>
                  <a:srgbClr val="213A63"/>
                </a:solidFill>
                <a:latin typeface="Quicksand"/>
                <a:ea typeface="Quicksand"/>
                <a:cs typeface="Quicksand"/>
                <a:sym typeface="Quicksand"/>
              </a:rPr>
              <a:t>Automating Human Resource Functions: A Robotic Process Automation Perspective - International Journal of Advanced Research in Computer Science</a:t>
            </a:r>
          </a:p>
          <a:p>
            <a:pPr algn="ctr" marL="518160" indent="-259080" lvl="1">
              <a:lnSpc>
                <a:spcPts val="4079"/>
              </a:lnSpc>
              <a:buFont typeface="Arial"/>
              <a:buChar char="•"/>
            </a:pPr>
            <a:r>
              <a:rPr lang="en-US" sz="2400">
                <a:solidFill>
                  <a:srgbClr val="213A63"/>
                </a:solidFill>
                <a:latin typeface="Quicksand"/>
                <a:ea typeface="Quicksand"/>
                <a:cs typeface="Quicksand"/>
                <a:sym typeface="Quicksand"/>
              </a:rPr>
              <a:t>Robotic Process Automation: A Guide for HR Professionals by James Manos and Sarah Riggs</a:t>
            </a:r>
          </a:p>
          <a:p>
            <a:pPr algn="ctr" marL="518160" indent="-259080" lvl="1">
              <a:lnSpc>
                <a:spcPts val="4079"/>
              </a:lnSpc>
              <a:buFont typeface="Arial"/>
              <a:buChar char="•"/>
            </a:pPr>
            <a:r>
              <a:rPr lang="en-US" sz="2400">
                <a:solidFill>
                  <a:srgbClr val="213A63"/>
                </a:solidFill>
                <a:latin typeface="Quicksand"/>
                <a:ea typeface="Quicksand"/>
                <a:cs typeface="Quicksand"/>
                <a:sym typeface="Quicksand"/>
              </a:rPr>
              <a:t>The Role of RPA in Enhancing Employee Experience During Onboarding - Journal of Business Process Management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83169"/>
            <a:ext cx="18288000" cy="4283385"/>
            <a:chOff x="0" y="0"/>
            <a:chExt cx="24384000" cy="5711180"/>
          </a:xfrm>
        </p:grpSpPr>
        <p:pic>
          <p:nvPicPr>
            <p:cNvPr name="Picture 3" id="3"/>
            <p:cNvPicPr>
              <a:picLocks noChangeAspect="true"/>
            </p:cNvPicPr>
            <p:nvPr/>
          </p:nvPicPr>
          <p:blipFill>
            <a:blip r:embed="rId2"/>
            <a:srcRect l="0" t="32455" r="0" b="32455"/>
            <a:stretch>
              <a:fillRect/>
            </a:stretch>
          </p:blipFill>
          <p:spPr>
            <a:xfrm flipH="false" flipV="false">
              <a:off x="0" y="0"/>
              <a:ext cx="24384000" cy="5711180"/>
            </a:xfrm>
            <a:prstGeom prst="rect">
              <a:avLst/>
            </a:prstGeom>
          </p:spPr>
        </p:pic>
      </p:grpSp>
      <p:sp>
        <p:nvSpPr>
          <p:cNvPr name="Freeform 4" id="4"/>
          <p:cNvSpPr/>
          <p:nvPr/>
        </p:nvSpPr>
        <p:spPr>
          <a:xfrm flipH="false" flipV="true" rot="0">
            <a:off x="0" y="0"/>
            <a:ext cx="4967287" cy="4967287"/>
          </a:xfrm>
          <a:custGeom>
            <a:avLst/>
            <a:gdLst/>
            <a:ahLst/>
            <a:cxnLst/>
            <a:rect r="r" b="b" t="t" l="l"/>
            <a:pathLst>
              <a:path h="4967287" w="4967287">
                <a:moveTo>
                  <a:pt x="0" y="4967287"/>
                </a:moveTo>
                <a:lnTo>
                  <a:pt x="4967287" y="4967287"/>
                </a:lnTo>
                <a:lnTo>
                  <a:pt x="4967287" y="0"/>
                </a:lnTo>
                <a:lnTo>
                  <a:pt x="0" y="0"/>
                </a:lnTo>
                <a:lnTo>
                  <a:pt x="0" y="4967287"/>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14173200"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2557697" y="-573027"/>
            <a:ext cx="2575876" cy="1601727"/>
          </a:xfrm>
          <a:custGeom>
            <a:avLst/>
            <a:gdLst/>
            <a:ahLst/>
            <a:cxnLst/>
            <a:rect r="r" b="b" t="t" l="l"/>
            <a:pathLst>
              <a:path h="1601727" w="2575876">
                <a:moveTo>
                  <a:pt x="0" y="0"/>
                </a:moveTo>
                <a:lnTo>
                  <a:pt x="2575877" y="0"/>
                </a:lnTo>
                <a:lnTo>
                  <a:pt x="2575877" y="1601727"/>
                </a:lnTo>
                <a:lnTo>
                  <a:pt x="0" y="16017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561810" y="283847"/>
            <a:ext cx="11164379" cy="1303020"/>
          </a:xfrm>
          <a:prstGeom prst="rect">
            <a:avLst/>
          </a:prstGeom>
        </p:spPr>
        <p:txBody>
          <a:bodyPr anchor="t" rtlCol="false" tIns="0" lIns="0" bIns="0" rIns="0">
            <a:spAutoFit/>
          </a:bodyPr>
          <a:lstStyle/>
          <a:p>
            <a:pPr algn="ctr" marL="0" indent="0" lvl="0">
              <a:lnSpc>
                <a:spcPts val="10080"/>
              </a:lnSpc>
              <a:spcBef>
                <a:spcPct val="0"/>
              </a:spcBef>
            </a:pPr>
            <a:r>
              <a:rPr lang="en-US" b="true" sz="7200">
                <a:solidFill>
                  <a:srgbClr val="213A63"/>
                </a:solidFill>
                <a:latin typeface="Blogger Bold"/>
                <a:ea typeface="Blogger Bold"/>
                <a:cs typeface="Blogger Bold"/>
                <a:sym typeface="Blogger Bold"/>
              </a:rPr>
              <a:t>Conclusions</a:t>
            </a:r>
          </a:p>
        </p:txBody>
      </p:sp>
      <p:sp>
        <p:nvSpPr>
          <p:cNvPr name="TextBox 8" id="8"/>
          <p:cNvSpPr txBox="true"/>
          <p:nvPr/>
        </p:nvSpPr>
        <p:spPr>
          <a:xfrm rot="0">
            <a:off x="2964589" y="2600325"/>
            <a:ext cx="12358822" cy="2543175"/>
          </a:xfrm>
          <a:prstGeom prst="rect">
            <a:avLst/>
          </a:prstGeom>
        </p:spPr>
        <p:txBody>
          <a:bodyPr anchor="t" rtlCol="false" tIns="0" lIns="0" bIns="0" rIns="0">
            <a:spAutoFit/>
          </a:bodyPr>
          <a:lstStyle/>
          <a:p>
            <a:pPr algn="ctr" marL="0" indent="0" lvl="0">
              <a:lnSpc>
                <a:spcPts val="4079"/>
              </a:lnSpc>
            </a:pPr>
            <a:r>
              <a:rPr lang="en-US" sz="2400">
                <a:solidFill>
                  <a:srgbClr val="213A63"/>
                </a:solidFill>
                <a:latin typeface="Quicksand"/>
                <a:ea typeface="Quicksand"/>
                <a:cs typeface="Quicksand"/>
                <a:sym typeface="Quicksand"/>
              </a:rPr>
              <a:t>In summary, the "Employee Onboarding Bot" effectively addresses traditional onboarding inefficiencies, enabling organizations to modernize their processes and focus on strategic HR initiatives. As organizations embrace digital transformation, such automation tools will play a pivotal role in creating efficient, scalable, and employee-friendly systems.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173200"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0" y="0"/>
            <a:ext cx="3995873" cy="3995873"/>
          </a:xfrm>
          <a:custGeom>
            <a:avLst/>
            <a:gdLst/>
            <a:ahLst/>
            <a:cxnLst/>
            <a:rect r="r" b="b" t="t" l="l"/>
            <a:pathLst>
              <a:path h="3995873" w="3995873">
                <a:moveTo>
                  <a:pt x="0" y="3995873"/>
                </a:moveTo>
                <a:lnTo>
                  <a:pt x="3995873" y="3995873"/>
                </a:lnTo>
                <a:lnTo>
                  <a:pt x="3995873" y="0"/>
                </a:lnTo>
                <a:lnTo>
                  <a:pt x="0" y="0"/>
                </a:lnTo>
                <a:lnTo>
                  <a:pt x="0" y="3995873"/>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73200"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2027751">
            <a:off x="4053840" y="8659105"/>
            <a:ext cx="4164382" cy="3255789"/>
          </a:xfrm>
          <a:custGeom>
            <a:avLst/>
            <a:gdLst/>
            <a:ahLst/>
            <a:cxnLst/>
            <a:rect r="r" b="b" t="t" l="l"/>
            <a:pathLst>
              <a:path h="3255789" w="4164382">
                <a:moveTo>
                  <a:pt x="0" y="0"/>
                </a:moveTo>
                <a:lnTo>
                  <a:pt x="4164381" y="0"/>
                </a:lnTo>
                <a:lnTo>
                  <a:pt x="4164381" y="3255790"/>
                </a:lnTo>
                <a:lnTo>
                  <a:pt x="0" y="32557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2027751">
            <a:off x="10474764" y="-1627895"/>
            <a:ext cx="4164382" cy="3255789"/>
          </a:xfrm>
          <a:custGeom>
            <a:avLst/>
            <a:gdLst/>
            <a:ahLst/>
            <a:cxnLst/>
            <a:rect r="r" b="b" t="t" l="l"/>
            <a:pathLst>
              <a:path h="3255789" w="4164382">
                <a:moveTo>
                  <a:pt x="0" y="0"/>
                </a:moveTo>
                <a:lnTo>
                  <a:pt x="4164381" y="0"/>
                </a:lnTo>
                <a:lnTo>
                  <a:pt x="4164381" y="3255790"/>
                </a:lnTo>
                <a:lnTo>
                  <a:pt x="0" y="325579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7097888">
            <a:off x="4027356" y="-2611159"/>
            <a:ext cx="4884036" cy="4114800"/>
          </a:xfrm>
          <a:custGeom>
            <a:avLst/>
            <a:gdLst/>
            <a:ahLst/>
            <a:cxnLst/>
            <a:rect r="r" b="b" t="t" l="l"/>
            <a:pathLst>
              <a:path h="4114800" w="4884036">
                <a:moveTo>
                  <a:pt x="0" y="0"/>
                </a:moveTo>
                <a:lnTo>
                  <a:pt x="4884036" y="0"/>
                </a:lnTo>
                <a:lnTo>
                  <a:pt x="488403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2761593" y="3991073"/>
            <a:ext cx="12764813" cy="2066729"/>
          </a:xfrm>
          <a:prstGeom prst="rect">
            <a:avLst/>
          </a:prstGeom>
        </p:spPr>
        <p:txBody>
          <a:bodyPr anchor="t" rtlCol="false" tIns="0" lIns="0" bIns="0" rIns="0">
            <a:spAutoFit/>
          </a:bodyPr>
          <a:lstStyle/>
          <a:p>
            <a:pPr algn="ctr" marL="0" indent="0" lvl="0">
              <a:lnSpc>
                <a:spcPts val="16810"/>
              </a:lnSpc>
            </a:pPr>
            <a:r>
              <a:rPr lang="en-US" sz="12007">
                <a:solidFill>
                  <a:srgbClr val="213A63"/>
                </a:solidFill>
                <a:latin typeface="Fredoka"/>
                <a:ea typeface="Fredoka"/>
                <a:cs typeface="Fredoka"/>
                <a:sym typeface="Fredoka"/>
              </a:rPr>
              <a:t>Thank you</a:t>
            </a:r>
          </a:p>
        </p:txBody>
      </p:sp>
      <p:sp>
        <p:nvSpPr>
          <p:cNvPr name="Freeform 10" id="10"/>
          <p:cNvSpPr/>
          <p:nvPr/>
        </p:nvSpPr>
        <p:spPr>
          <a:xfrm flipH="false" flipV="false" rot="-7097888">
            <a:off x="10448280" y="8844100"/>
            <a:ext cx="4884036" cy="4114800"/>
          </a:xfrm>
          <a:custGeom>
            <a:avLst/>
            <a:gdLst/>
            <a:ahLst/>
            <a:cxnLst/>
            <a:rect r="r" b="b" t="t" l="l"/>
            <a:pathLst>
              <a:path h="4114800" w="4884036">
                <a:moveTo>
                  <a:pt x="0" y="0"/>
                </a:moveTo>
                <a:lnTo>
                  <a:pt x="4884035" y="0"/>
                </a:lnTo>
                <a:lnTo>
                  <a:pt x="4884035"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7F1"/>
        </a:solidFill>
      </p:bgPr>
    </p:bg>
    <p:spTree>
      <p:nvGrpSpPr>
        <p:cNvPr id="1" name=""/>
        <p:cNvGrpSpPr/>
        <p:nvPr/>
      </p:nvGrpSpPr>
      <p:grpSpPr>
        <a:xfrm>
          <a:off x="0" y="0"/>
          <a:ext cx="0" cy="0"/>
          <a:chOff x="0" y="0"/>
          <a:chExt cx="0" cy="0"/>
        </a:xfrm>
      </p:grpSpPr>
      <p:grpSp>
        <p:nvGrpSpPr>
          <p:cNvPr name="Group 2" id="2"/>
          <p:cNvGrpSpPr/>
          <p:nvPr/>
        </p:nvGrpSpPr>
        <p:grpSpPr>
          <a:xfrm rot="0">
            <a:off x="0" y="6673648"/>
            <a:ext cx="18288000" cy="3754833"/>
            <a:chOff x="0" y="0"/>
            <a:chExt cx="24384000" cy="5006444"/>
          </a:xfrm>
        </p:grpSpPr>
        <p:pic>
          <p:nvPicPr>
            <p:cNvPr name="Picture 3" id="3"/>
            <p:cNvPicPr>
              <a:picLocks noChangeAspect="true"/>
            </p:cNvPicPr>
            <p:nvPr/>
          </p:nvPicPr>
          <p:blipFill>
            <a:blip r:embed="rId2"/>
            <a:srcRect l="0" t="2025" r="0" b="2025"/>
            <a:stretch>
              <a:fillRect/>
            </a:stretch>
          </p:blipFill>
          <p:spPr>
            <a:xfrm flipH="false" flipV="false">
              <a:off x="0" y="0"/>
              <a:ext cx="7831667" cy="5006444"/>
            </a:xfrm>
            <a:prstGeom prst="rect">
              <a:avLst/>
            </a:prstGeom>
          </p:spPr>
        </p:pic>
        <p:pic>
          <p:nvPicPr>
            <p:cNvPr name="Picture 4" id="4"/>
            <p:cNvPicPr>
              <a:picLocks noChangeAspect="true"/>
            </p:cNvPicPr>
            <p:nvPr/>
          </p:nvPicPr>
          <p:blipFill>
            <a:blip r:embed="rId3"/>
            <a:srcRect l="0" t="1935" r="0" b="1935"/>
            <a:stretch>
              <a:fillRect/>
            </a:stretch>
          </p:blipFill>
          <p:spPr>
            <a:xfrm flipH="false" flipV="false">
              <a:off x="8276167" y="0"/>
              <a:ext cx="7831667" cy="5006444"/>
            </a:xfrm>
            <a:prstGeom prst="rect">
              <a:avLst/>
            </a:prstGeom>
          </p:spPr>
        </p:pic>
        <p:pic>
          <p:nvPicPr>
            <p:cNvPr name="Picture 5" id="5"/>
            <p:cNvPicPr>
              <a:picLocks noChangeAspect="true"/>
            </p:cNvPicPr>
            <p:nvPr/>
          </p:nvPicPr>
          <p:blipFill>
            <a:blip r:embed="rId4"/>
            <a:srcRect l="0" t="2025" r="0" b="2025"/>
            <a:stretch>
              <a:fillRect/>
            </a:stretch>
          </p:blipFill>
          <p:spPr>
            <a:xfrm flipH="false" flipV="false">
              <a:off x="16552333" y="0"/>
              <a:ext cx="7831667" cy="5006444"/>
            </a:xfrm>
            <a:prstGeom prst="rect">
              <a:avLst/>
            </a:prstGeom>
          </p:spPr>
        </p:pic>
      </p:grpSp>
      <p:sp>
        <p:nvSpPr>
          <p:cNvPr name="Freeform 6" id="6"/>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0">
            <a:off x="14329410" y="6172200"/>
            <a:ext cx="3958590" cy="4114800"/>
          </a:xfrm>
          <a:custGeom>
            <a:avLst/>
            <a:gdLst/>
            <a:ahLst/>
            <a:cxnLst/>
            <a:rect r="r" b="b" t="t" l="l"/>
            <a:pathLst>
              <a:path h="4114800" w="3958590">
                <a:moveTo>
                  <a:pt x="3958590" y="0"/>
                </a:moveTo>
                <a:lnTo>
                  <a:pt x="0" y="0"/>
                </a:lnTo>
                <a:lnTo>
                  <a:pt x="0" y="4114800"/>
                </a:lnTo>
                <a:lnTo>
                  <a:pt x="3958590" y="4114800"/>
                </a:lnTo>
                <a:lnTo>
                  <a:pt x="395859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08705" y="4318335"/>
            <a:ext cx="2644817" cy="2495745"/>
          </a:xfrm>
          <a:custGeom>
            <a:avLst/>
            <a:gdLst/>
            <a:ahLst/>
            <a:cxnLst/>
            <a:rect r="r" b="b" t="t" l="l"/>
            <a:pathLst>
              <a:path h="2495745" w="2644817">
                <a:moveTo>
                  <a:pt x="0" y="0"/>
                </a:moveTo>
                <a:lnTo>
                  <a:pt x="2644817" y="0"/>
                </a:lnTo>
                <a:lnTo>
                  <a:pt x="2644817" y="2495745"/>
                </a:lnTo>
                <a:lnTo>
                  <a:pt x="0" y="24957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4264337" y="283847"/>
            <a:ext cx="9759326" cy="1303021"/>
          </a:xfrm>
          <a:prstGeom prst="rect">
            <a:avLst/>
          </a:prstGeom>
        </p:spPr>
        <p:txBody>
          <a:bodyPr anchor="t" rtlCol="false" tIns="0" lIns="0" bIns="0" rIns="0">
            <a:spAutoFit/>
          </a:bodyPr>
          <a:lstStyle/>
          <a:p>
            <a:pPr algn="ctr" marL="0" indent="0" lvl="0">
              <a:lnSpc>
                <a:spcPts val="10079"/>
              </a:lnSpc>
              <a:spcBef>
                <a:spcPct val="0"/>
              </a:spcBef>
            </a:pPr>
            <a:r>
              <a:rPr lang="en-US" b="true" sz="7199">
                <a:solidFill>
                  <a:srgbClr val="213A63"/>
                </a:solidFill>
                <a:latin typeface="Blogger Bold"/>
                <a:ea typeface="Blogger Bold"/>
                <a:cs typeface="Blogger Bold"/>
                <a:sym typeface="Blogger Bold"/>
              </a:rPr>
              <a:t>Abstract</a:t>
            </a:r>
          </a:p>
        </p:txBody>
      </p:sp>
      <p:sp>
        <p:nvSpPr>
          <p:cNvPr name="TextBox 10" id="10"/>
          <p:cNvSpPr txBox="true"/>
          <p:nvPr/>
        </p:nvSpPr>
        <p:spPr>
          <a:xfrm rot="0">
            <a:off x="2783979" y="1774509"/>
            <a:ext cx="12720042" cy="4232275"/>
          </a:xfrm>
          <a:prstGeom prst="rect">
            <a:avLst/>
          </a:prstGeom>
        </p:spPr>
        <p:txBody>
          <a:bodyPr anchor="t" rtlCol="false" tIns="0" lIns="0" bIns="0" rIns="0">
            <a:spAutoFit/>
          </a:bodyPr>
          <a:lstStyle/>
          <a:p>
            <a:pPr algn="ctr" marL="0" indent="0" lvl="0">
              <a:lnSpc>
                <a:spcPts val="4249"/>
              </a:lnSpc>
            </a:pPr>
            <a:r>
              <a:rPr lang="en-US" sz="2499">
                <a:solidFill>
                  <a:srgbClr val="213A63"/>
                </a:solidFill>
                <a:latin typeface="Quicksand"/>
                <a:ea typeface="Quicksand"/>
                <a:cs typeface="Quicksand"/>
                <a:sym typeface="Quicksand"/>
              </a:rPr>
              <a:t>The "Employee Onboarding Bot" is a Robotic Process Automation (RPA) solution developed using UiPath to streamline the onboarding process for new employees. This bot automates reading data from an Excel file, form filling, and email communication, ensuring efficient and error-free onboarding. The automation reduces the manual workload of HR teams, enhances the accuracy of onboarding procedures, and improves the overall experience for new hires. This project showcases the potential of RPA to simplify repetitive HR tasks, making it a valuable addition to modern business operations.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8041566" cy="10287000"/>
            <a:chOff x="0" y="0"/>
            <a:chExt cx="10722088" cy="13716000"/>
          </a:xfrm>
        </p:grpSpPr>
        <p:pic>
          <p:nvPicPr>
            <p:cNvPr name="Picture 3" id="3"/>
            <p:cNvPicPr>
              <a:picLocks noChangeAspect="true"/>
            </p:cNvPicPr>
            <p:nvPr/>
          </p:nvPicPr>
          <p:blipFill>
            <a:blip r:embed="rId2"/>
            <a:srcRect l="11807" t="0" r="11807" b="0"/>
            <a:stretch>
              <a:fillRect/>
            </a:stretch>
          </p:blipFill>
          <p:spPr>
            <a:xfrm flipH="false" flipV="false">
              <a:off x="0" y="0"/>
              <a:ext cx="10722088" cy="6667500"/>
            </a:xfrm>
            <a:prstGeom prst="rect">
              <a:avLst/>
            </a:prstGeom>
          </p:spPr>
        </p:pic>
        <p:pic>
          <p:nvPicPr>
            <p:cNvPr name="Picture 4" id="4"/>
            <p:cNvPicPr>
              <a:picLocks noChangeAspect="true"/>
            </p:cNvPicPr>
            <p:nvPr/>
          </p:nvPicPr>
          <p:blipFill>
            <a:blip r:embed="rId3"/>
            <a:srcRect l="140" t="0" r="48096" b="0"/>
            <a:stretch>
              <a:fillRect/>
            </a:stretch>
          </p:blipFill>
          <p:spPr>
            <a:xfrm flipH="false" flipV="false">
              <a:off x="0" y="7048500"/>
              <a:ext cx="5170544" cy="6667500"/>
            </a:xfrm>
            <a:prstGeom prst="rect">
              <a:avLst/>
            </a:prstGeom>
          </p:spPr>
        </p:pic>
        <p:pic>
          <p:nvPicPr>
            <p:cNvPr name="Picture 5" id="5"/>
            <p:cNvPicPr>
              <a:picLocks noChangeAspect="true"/>
            </p:cNvPicPr>
            <p:nvPr/>
          </p:nvPicPr>
          <p:blipFill>
            <a:blip r:embed="rId4"/>
            <a:srcRect l="2973" t="0" r="45263" b="0"/>
            <a:stretch>
              <a:fillRect/>
            </a:stretch>
          </p:blipFill>
          <p:spPr>
            <a:xfrm flipH="false" flipV="false">
              <a:off x="5551544" y="7048500"/>
              <a:ext cx="5170544" cy="6667500"/>
            </a:xfrm>
            <a:prstGeom prst="rect">
              <a:avLst/>
            </a:prstGeom>
          </p:spPr>
        </p:pic>
      </p:grpSp>
      <p:sp>
        <p:nvSpPr>
          <p:cNvPr name="Freeform 6" id="6"/>
          <p:cNvSpPr/>
          <p:nvPr/>
        </p:nvSpPr>
        <p:spPr>
          <a:xfrm flipH="true" flipV="false" rot="0">
            <a:off x="13320713" y="5319713"/>
            <a:ext cx="4967287" cy="4967287"/>
          </a:xfrm>
          <a:custGeom>
            <a:avLst/>
            <a:gdLst/>
            <a:ahLst/>
            <a:cxnLst/>
            <a:rect r="r" b="b" t="t" l="l"/>
            <a:pathLst>
              <a:path h="4967287" w="4967287">
                <a:moveTo>
                  <a:pt x="4967287" y="0"/>
                </a:moveTo>
                <a:lnTo>
                  <a:pt x="0" y="0"/>
                </a:lnTo>
                <a:lnTo>
                  <a:pt x="0" y="4967287"/>
                </a:lnTo>
                <a:lnTo>
                  <a:pt x="4967287" y="4967287"/>
                </a:lnTo>
                <a:lnTo>
                  <a:pt x="496728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8483753" y="952500"/>
            <a:ext cx="6484263" cy="2266950"/>
          </a:xfrm>
          <a:prstGeom prst="rect">
            <a:avLst/>
          </a:prstGeom>
        </p:spPr>
        <p:txBody>
          <a:bodyPr anchor="t" rtlCol="false" tIns="0" lIns="0" bIns="0" rIns="0">
            <a:spAutoFit/>
          </a:bodyPr>
          <a:lstStyle/>
          <a:p>
            <a:pPr algn="l" marL="0" indent="0" lvl="0">
              <a:lnSpc>
                <a:spcPts val="8640"/>
              </a:lnSpc>
            </a:pPr>
            <a:r>
              <a:rPr lang="en-US" b="true" sz="7200">
                <a:solidFill>
                  <a:srgbClr val="213A63"/>
                </a:solidFill>
                <a:latin typeface="Blogger Bold"/>
                <a:ea typeface="Blogger Bold"/>
                <a:cs typeface="Blogger Bold"/>
                <a:sym typeface="Blogger Bold"/>
              </a:rPr>
              <a:t>The Need for the System</a:t>
            </a:r>
          </a:p>
        </p:txBody>
      </p:sp>
      <p:sp>
        <p:nvSpPr>
          <p:cNvPr name="TextBox 8" id="8"/>
          <p:cNvSpPr txBox="true"/>
          <p:nvPr/>
        </p:nvSpPr>
        <p:spPr>
          <a:xfrm rot="0">
            <a:off x="8483753" y="3202781"/>
            <a:ext cx="7686574" cy="4600575"/>
          </a:xfrm>
          <a:prstGeom prst="rect">
            <a:avLst/>
          </a:prstGeom>
        </p:spPr>
        <p:txBody>
          <a:bodyPr anchor="t" rtlCol="false" tIns="0" lIns="0" bIns="0" rIns="0">
            <a:spAutoFit/>
          </a:bodyPr>
          <a:lstStyle/>
          <a:p>
            <a:pPr algn="l">
              <a:lnSpc>
                <a:spcPts val="4079"/>
              </a:lnSpc>
            </a:pPr>
            <a:r>
              <a:rPr lang="en-US" sz="2400">
                <a:solidFill>
                  <a:srgbClr val="213A63"/>
                </a:solidFill>
                <a:latin typeface="Quicksand"/>
                <a:ea typeface="Quicksand"/>
                <a:cs typeface="Quicksand"/>
                <a:sym typeface="Quicksand"/>
              </a:rPr>
              <a:t>Below are the key reasons necessitating the development of the proposed system:</a:t>
            </a:r>
          </a:p>
          <a:p>
            <a:pPr algn="l">
              <a:lnSpc>
                <a:spcPts val="4079"/>
              </a:lnSpc>
            </a:pPr>
            <a:r>
              <a:rPr lang="en-US" sz="2400">
                <a:solidFill>
                  <a:srgbClr val="213A63"/>
                </a:solidFill>
                <a:latin typeface="Quicksand"/>
                <a:ea typeface="Quicksand"/>
                <a:cs typeface="Quicksand"/>
                <a:sym typeface="Quicksand"/>
              </a:rPr>
              <a:t>1. Time-Consuming Manual Processes</a:t>
            </a:r>
          </a:p>
          <a:p>
            <a:pPr algn="l">
              <a:lnSpc>
                <a:spcPts val="4079"/>
              </a:lnSpc>
            </a:pPr>
            <a:r>
              <a:rPr lang="en-US" sz="2400">
                <a:solidFill>
                  <a:srgbClr val="213A63"/>
                </a:solidFill>
                <a:latin typeface="Quicksand"/>
                <a:ea typeface="Quicksand"/>
                <a:cs typeface="Quicksand"/>
                <a:sym typeface="Quicksand"/>
              </a:rPr>
              <a:t>2. Error-Prone Data Handling</a:t>
            </a:r>
          </a:p>
          <a:p>
            <a:pPr algn="l">
              <a:lnSpc>
                <a:spcPts val="4079"/>
              </a:lnSpc>
            </a:pPr>
            <a:r>
              <a:rPr lang="en-US" sz="2400">
                <a:solidFill>
                  <a:srgbClr val="213A63"/>
                </a:solidFill>
                <a:latin typeface="Quicksand"/>
                <a:ea typeface="Quicksand"/>
                <a:cs typeface="Quicksand"/>
                <a:sym typeface="Quicksand"/>
              </a:rPr>
              <a:t>3. Inconsistent Employee Experience</a:t>
            </a:r>
          </a:p>
          <a:p>
            <a:pPr algn="l">
              <a:lnSpc>
                <a:spcPts val="4079"/>
              </a:lnSpc>
            </a:pPr>
            <a:r>
              <a:rPr lang="en-US" sz="2400">
                <a:solidFill>
                  <a:srgbClr val="213A63"/>
                </a:solidFill>
                <a:latin typeface="Quicksand"/>
                <a:ea typeface="Quicksand"/>
                <a:cs typeface="Quicksand"/>
                <a:sym typeface="Quicksand"/>
              </a:rPr>
              <a:t>4. Scalability Challenges</a:t>
            </a:r>
          </a:p>
          <a:p>
            <a:pPr algn="l">
              <a:lnSpc>
                <a:spcPts val="4079"/>
              </a:lnSpc>
            </a:pPr>
            <a:r>
              <a:rPr lang="en-US" sz="2400">
                <a:solidFill>
                  <a:srgbClr val="213A63"/>
                </a:solidFill>
                <a:latin typeface="Quicksand"/>
                <a:ea typeface="Quicksand"/>
                <a:cs typeface="Quicksand"/>
                <a:sym typeface="Quicksand"/>
              </a:rPr>
              <a:t>5. Compliance and Audit Requirements</a:t>
            </a:r>
          </a:p>
          <a:p>
            <a:pPr algn="l">
              <a:lnSpc>
                <a:spcPts val="4079"/>
              </a:lnSpc>
            </a:pPr>
            <a:r>
              <a:rPr lang="en-US" sz="2400">
                <a:solidFill>
                  <a:srgbClr val="213A63"/>
                </a:solidFill>
                <a:latin typeface="Quicksand"/>
                <a:ea typeface="Quicksand"/>
                <a:cs typeface="Quicksand"/>
                <a:sym typeface="Quicksand"/>
              </a:rPr>
              <a:t>6. Cost Efficiency</a:t>
            </a:r>
          </a:p>
          <a:p>
            <a:pPr algn="l" marL="0" indent="0" lvl="0">
              <a:lnSpc>
                <a:spcPts val="4079"/>
              </a:lnSpc>
            </a:pPr>
            <a:r>
              <a:rPr lang="en-US" sz="2400">
                <a:solidFill>
                  <a:srgbClr val="213A63"/>
                </a:solidFill>
                <a:latin typeface="Quicksand"/>
                <a:ea typeface="Quicksand"/>
                <a:cs typeface="Quicksand"/>
                <a:sym typeface="Quicksand"/>
              </a:rPr>
              <a:t>7. Alignment with Digital Transformation Goals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58676" y="2708745"/>
            <a:ext cx="5246370" cy="5556885"/>
            <a:chOff x="0" y="0"/>
            <a:chExt cx="812800" cy="860907"/>
          </a:xfrm>
        </p:grpSpPr>
        <p:sp>
          <p:nvSpPr>
            <p:cNvPr name="Freeform 3" id="3"/>
            <p:cNvSpPr/>
            <p:nvPr/>
          </p:nvSpPr>
          <p:spPr>
            <a:xfrm flipH="false" flipV="false" rot="0">
              <a:off x="0" y="0"/>
              <a:ext cx="812800" cy="860907"/>
            </a:xfrm>
            <a:custGeom>
              <a:avLst/>
              <a:gdLst/>
              <a:ahLst/>
              <a:cxnLst/>
              <a:rect r="r" b="b" t="t" l="l"/>
              <a:pathLst>
                <a:path h="860907" w="812800">
                  <a:moveTo>
                    <a:pt x="0" y="0"/>
                  </a:moveTo>
                  <a:lnTo>
                    <a:pt x="812800" y="0"/>
                  </a:lnTo>
                  <a:lnTo>
                    <a:pt x="812800" y="860907"/>
                  </a:lnTo>
                  <a:lnTo>
                    <a:pt x="0" y="860907"/>
                  </a:lnTo>
                  <a:close/>
                </a:path>
              </a:pathLst>
            </a:custGeom>
            <a:blipFill>
              <a:blip r:embed="rId2"/>
              <a:stretch>
                <a:fillRect l="-83245" t="0" r="-21923" b="0"/>
              </a:stretch>
            </a:blipFill>
          </p:spPr>
        </p:sp>
      </p:grpSp>
      <p:grpSp>
        <p:nvGrpSpPr>
          <p:cNvPr name="Group 4" id="4"/>
          <p:cNvGrpSpPr/>
          <p:nvPr/>
        </p:nvGrpSpPr>
        <p:grpSpPr>
          <a:xfrm rot="0">
            <a:off x="10860353" y="-4141"/>
            <a:ext cx="4177116" cy="2331885"/>
            <a:chOff x="0" y="0"/>
            <a:chExt cx="1100146" cy="614159"/>
          </a:xfrm>
        </p:grpSpPr>
        <p:sp>
          <p:nvSpPr>
            <p:cNvPr name="Freeform 5" id="5"/>
            <p:cNvSpPr/>
            <p:nvPr/>
          </p:nvSpPr>
          <p:spPr>
            <a:xfrm flipH="false" flipV="false" rot="0">
              <a:off x="0" y="0"/>
              <a:ext cx="1100146" cy="614159"/>
            </a:xfrm>
            <a:custGeom>
              <a:avLst/>
              <a:gdLst/>
              <a:ahLst/>
              <a:cxnLst/>
              <a:rect r="r" b="b" t="t" l="l"/>
              <a:pathLst>
                <a:path h="614159" w="1100146">
                  <a:moveTo>
                    <a:pt x="0" y="0"/>
                  </a:moveTo>
                  <a:lnTo>
                    <a:pt x="1100146" y="0"/>
                  </a:lnTo>
                  <a:lnTo>
                    <a:pt x="1100146" y="614159"/>
                  </a:lnTo>
                  <a:lnTo>
                    <a:pt x="0" y="614159"/>
                  </a:lnTo>
                  <a:close/>
                </a:path>
              </a:pathLst>
            </a:custGeom>
            <a:solidFill>
              <a:srgbClr val="18BEEB"/>
            </a:solidFill>
          </p:spPr>
        </p:sp>
        <p:sp>
          <p:nvSpPr>
            <p:cNvPr name="TextBox 6" id="6"/>
            <p:cNvSpPr txBox="true"/>
            <p:nvPr/>
          </p:nvSpPr>
          <p:spPr>
            <a:xfrm>
              <a:off x="0" y="-57150"/>
              <a:ext cx="1100146" cy="671309"/>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5439197" y="0"/>
            <a:ext cx="2848803" cy="2331885"/>
            <a:chOff x="0" y="0"/>
            <a:chExt cx="750302" cy="614159"/>
          </a:xfrm>
        </p:grpSpPr>
        <p:sp>
          <p:nvSpPr>
            <p:cNvPr name="Freeform 8" id="8"/>
            <p:cNvSpPr/>
            <p:nvPr/>
          </p:nvSpPr>
          <p:spPr>
            <a:xfrm flipH="false" flipV="false" rot="0">
              <a:off x="0" y="0"/>
              <a:ext cx="750302" cy="614159"/>
            </a:xfrm>
            <a:custGeom>
              <a:avLst/>
              <a:gdLst/>
              <a:ahLst/>
              <a:cxnLst/>
              <a:rect r="r" b="b" t="t" l="l"/>
              <a:pathLst>
                <a:path h="614159" w="750302">
                  <a:moveTo>
                    <a:pt x="0" y="0"/>
                  </a:moveTo>
                  <a:lnTo>
                    <a:pt x="750302" y="0"/>
                  </a:lnTo>
                  <a:lnTo>
                    <a:pt x="750302" y="614159"/>
                  </a:lnTo>
                  <a:lnTo>
                    <a:pt x="0" y="614159"/>
                  </a:lnTo>
                  <a:close/>
                </a:path>
              </a:pathLst>
            </a:custGeom>
            <a:solidFill>
              <a:srgbClr val="F36322"/>
            </a:solidFill>
          </p:spPr>
        </p:sp>
        <p:sp>
          <p:nvSpPr>
            <p:cNvPr name="TextBox 9" id="9"/>
            <p:cNvSpPr txBox="true"/>
            <p:nvPr/>
          </p:nvSpPr>
          <p:spPr>
            <a:xfrm>
              <a:off x="0" y="-57150"/>
              <a:ext cx="750302" cy="671309"/>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6507034" y="2708745"/>
            <a:ext cx="1780966" cy="3779520"/>
            <a:chOff x="0" y="0"/>
            <a:chExt cx="469061" cy="995429"/>
          </a:xfrm>
        </p:grpSpPr>
        <p:sp>
          <p:nvSpPr>
            <p:cNvPr name="Freeform 11" id="11"/>
            <p:cNvSpPr/>
            <p:nvPr/>
          </p:nvSpPr>
          <p:spPr>
            <a:xfrm flipH="false" flipV="false" rot="0">
              <a:off x="0" y="0"/>
              <a:ext cx="469061" cy="995429"/>
            </a:xfrm>
            <a:custGeom>
              <a:avLst/>
              <a:gdLst/>
              <a:ahLst/>
              <a:cxnLst/>
              <a:rect r="r" b="b" t="t" l="l"/>
              <a:pathLst>
                <a:path h="995429" w="469061">
                  <a:moveTo>
                    <a:pt x="0" y="0"/>
                  </a:moveTo>
                  <a:lnTo>
                    <a:pt x="469061" y="0"/>
                  </a:lnTo>
                  <a:lnTo>
                    <a:pt x="469061" y="995429"/>
                  </a:lnTo>
                  <a:lnTo>
                    <a:pt x="0" y="995429"/>
                  </a:lnTo>
                  <a:close/>
                </a:path>
              </a:pathLst>
            </a:custGeom>
            <a:solidFill>
              <a:srgbClr val="F4B8C8"/>
            </a:solidFill>
          </p:spPr>
        </p:sp>
        <p:sp>
          <p:nvSpPr>
            <p:cNvPr name="TextBox 12" id="12"/>
            <p:cNvSpPr txBox="true"/>
            <p:nvPr/>
          </p:nvSpPr>
          <p:spPr>
            <a:xfrm>
              <a:off x="0" y="-57150"/>
              <a:ext cx="469061" cy="1052579"/>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6507034" y="6850215"/>
            <a:ext cx="1780966" cy="1415415"/>
            <a:chOff x="0" y="0"/>
            <a:chExt cx="469061" cy="372784"/>
          </a:xfrm>
        </p:grpSpPr>
        <p:sp>
          <p:nvSpPr>
            <p:cNvPr name="Freeform 14" id="14"/>
            <p:cNvSpPr/>
            <p:nvPr/>
          </p:nvSpPr>
          <p:spPr>
            <a:xfrm flipH="false" flipV="false" rot="0">
              <a:off x="0" y="0"/>
              <a:ext cx="469061" cy="372784"/>
            </a:xfrm>
            <a:custGeom>
              <a:avLst/>
              <a:gdLst/>
              <a:ahLst/>
              <a:cxnLst/>
              <a:rect r="r" b="b" t="t" l="l"/>
              <a:pathLst>
                <a:path h="372784" w="469061">
                  <a:moveTo>
                    <a:pt x="0" y="0"/>
                  </a:moveTo>
                  <a:lnTo>
                    <a:pt x="469061" y="0"/>
                  </a:lnTo>
                  <a:lnTo>
                    <a:pt x="469061" y="372784"/>
                  </a:lnTo>
                  <a:lnTo>
                    <a:pt x="0" y="372784"/>
                  </a:lnTo>
                  <a:close/>
                </a:path>
              </a:pathLst>
            </a:custGeom>
            <a:solidFill>
              <a:srgbClr val="F2B60E"/>
            </a:solidFill>
          </p:spPr>
        </p:sp>
        <p:sp>
          <p:nvSpPr>
            <p:cNvPr name="TextBox 15" id="15"/>
            <p:cNvSpPr txBox="true"/>
            <p:nvPr/>
          </p:nvSpPr>
          <p:spPr>
            <a:xfrm>
              <a:off x="0" y="-57150"/>
              <a:ext cx="469061" cy="429934"/>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0">
            <a:off x="10858676" y="8646630"/>
            <a:ext cx="5246370" cy="1640370"/>
            <a:chOff x="0" y="0"/>
            <a:chExt cx="1381760" cy="432032"/>
          </a:xfrm>
        </p:grpSpPr>
        <p:sp>
          <p:nvSpPr>
            <p:cNvPr name="Freeform 17" id="17"/>
            <p:cNvSpPr/>
            <p:nvPr/>
          </p:nvSpPr>
          <p:spPr>
            <a:xfrm flipH="false" flipV="false" rot="0">
              <a:off x="0" y="0"/>
              <a:ext cx="1381760" cy="432032"/>
            </a:xfrm>
            <a:custGeom>
              <a:avLst/>
              <a:gdLst/>
              <a:ahLst/>
              <a:cxnLst/>
              <a:rect r="r" b="b" t="t" l="l"/>
              <a:pathLst>
                <a:path h="432032" w="1381760">
                  <a:moveTo>
                    <a:pt x="0" y="0"/>
                  </a:moveTo>
                  <a:lnTo>
                    <a:pt x="1381760" y="0"/>
                  </a:lnTo>
                  <a:lnTo>
                    <a:pt x="1381760" y="432032"/>
                  </a:lnTo>
                  <a:lnTo>
                    <a:pt x="0" y="432032"/>
                  </a:lnTo>
                  <a:close/>
                </a:path>
              </a:pathLst>
            </a:custGeom>
            <a:solidFill>
              <a:srgbClr val="059F67"/>
            </a:solidFill>
          </p:spPr>
        </p:sp>
        <p:sp>
          <p:nvSpPr>
            <p:cNvPr name="TextBox 18" id="18"/>
            <p:cNvSpPr txBox="true"/>
            <p:nvPr/>
          </p:nvSpPr>
          <p:spPr>
            <a:xfrm>
              <a:off x="0" y="-57150"/>
              <a:ext cx="1381760" cy="489182"/>
            </a:xfrm>
            <a:prstGeom prst="rect">
              <a:avLst/>
            </a:prstGeom>
          </p:spPr>
          <p:txBody>
            <a:bodyPr anchor="ctr" rtlCol="false" tIns="50800" lIns="50800" bIns="50800" rIns="50800"/>
            <a:lstStyle/>
            <a:p>
              <a:pPr algn="ctr">
                <a:lnSpc>
                  <a:spcPts val="3359"/>
                </a:lnSpc>
              </a:pPr>
            </a:p>
          </p:txBody>
        </p:sp>
      </p:grpSp>
      <p:grpSp>
        <p:nvGrpSpPr>
          <p:cNvPr name="Group 19" id="19"/>
          <p:cNvGrpSpPr/>
          <p:nvPr/>
        </p:nvGrpSpPr>
        <p:grpSpPr>
          <a:xfrm rot="0">
            <a:off x="16507034" y="8646630"/>
            <a:ext cx="1780966" cy="1640370"/>
            <a:chOff x="0" y="0"/>
            <a:chExt cx="469061" cy="432032"/>
          </a:xfrm>
        </p:grpSpPr>
        <p:sp>
          <p:nvSpPr>
            <p:cNvPr name="Freeform 20" id="20"/>
            <p:cNvSpPr/>
            <p:nvPr/>
          </p:nvSpPr>
          <p:spPr>
            <a:xfrm flipH="false" flipV="false" rot="0">
              <a:off x="0" y="0"/>
              <a:ext cx="469061" cy="432032"/>
            </a:xfrm>
            <a:custGeom>
              <a:avLst/>
              <a:gdLst/>
              <a:ahLst/>
              <a:cxnLst/>
              <a:rect r="r" b="b" t="t" l="l"/>
              <a:pathLst>
                <a:path h="432032" w="469061">
                  <a:moveTo>
                    <a:pt x="0" y="0"/>
                  </a:moveTo>
                  <a:lnTo>
                    <a:pt x="469061" y="0"/>
                  </a:lnTo>
                  <a:lnTo>
                    <a:pt x="469061" y="432032"/>
                  </a:lnTo>
                  <a:lnTo>
                    <a:pt x="0" y="432032"/>
                  </a:lnTo>
                  <a:close/>
                </a:path>
              </a:pathLst>
            </a:custGeom>
            <a:solidFill>
              <a:srgbClr val="427BAA"/>
            </a:solidFill>
          </p:spPr>
        </p:sp>
        <p:sp>
          <p:nvSpPr>
            <p:cNvPr name="TextBox 21" id="21"/>
            <p:cNvSpPr txBox="true"/>
            <p:nvPr/>
          </p:nvSpPr>
          <p:spPr>
            <a:xfrm>
              <a:off x="0" y="-57150"/>
              <a:ext cx="469061" cy="489182"/>
            </a:xfrm>
            <a:prstGeom prst="rect">
              <a:avLst/>
            </a:prstGeom>
          </p:spPr>
          <p:txBody>
            <a:bodyPr anchor="ctr" rtlCol="false" tIns="50800" lIns="50800" bIns="50800" rIns="50800"/>
            <a:lstStyle/>
            <a:p>
              <a:pPr algn="ctr">
                <a:lnSpc>
                  <a:spcPts val="3359"/>
                </a:lnSpc>
              </a:pPr>
            </a:p>
          </p:txBody>
        </p:sp>
      </p:grpSp>
      <p:grpSp>
        <p:nvGrpSpPr>
          <p:cNvPr name="Group 22" id="22"/>
          <p:cNvGrpSpPr/>
          <p:nvPr/>
        </p:nvGrpSpPr>
        <p:grpSpPr>
          <a:xfrm rot="0">
            <a:off x="8772578" y="-4141"/>
            <a:ext cx="1686048" cy="2331885"/>
            <a:chOff x="0" y="0"/>
            <a:chExt cx="444062" cy="614159"/>
          </a:xfrm>
        </p:grpSpPr>
        <p:sp>
          <p:nvSpPr>
            <p:cNvPr name="Freeform 23" id="23"/>
            <p:cNvSpPr/>
            <p:nvPr/>
          </p:nvSpPr>
          <p:spPr>
            <a:xfrm flipH="false" flipV="false" rot="0">
              <a:off x="0" y="0"/>
              <a:ext cx="444062" cy="614159"/>
            </a:xfrm>
            <a:custGeom>
              <a:avLst/>
              <a:gdLst/>
              <a:ahLst/>
              <a:cxnLst/>
              <a:rect r="r" b="b" t="t" l="l"/>
              <a:pathLst>
                <a:path h="614159" w="444062">
                  <a:moveTo>
                    <a:pt x="0" y="0"/>
                  </a:moveTo>
                  <a:lnTo>
                    <a:pt x="444062" y="0"/>
                  </a:lnTo>
                  <a:lnTo>
                    <a:pt x="444062" y="614159"/>
                  </a:lnTo>
                  <a:lnTo>
                    <a:pt x="0" y="614159"/>
                  </a:lnTo>
                  <a:close/>
                </a:path>
              </a:pathLst>
            </a:custGeom>
            <a:solidFill>
              <a:srgbClr val="F2B60E"/>
            </a:solidFill>
          </p:spPr>
        </p:sp>
        <p:sp>
          <p:nvSpPr>
            <p:cNvPr name="TextBox 24" id="24"/>
            <p:cNvSpPr txBox="true"/>
            <p:nvPr/>
          </p:nvSpPr>
          <p:spPr>
            <a:xfrm>
              <a:off x="0" y="-57150"/>
              <a:ext cx="444062" cy="671309"/>
            </a:xfrm>
            <a:prstGeom prst="rect">
              <a:avLst/>
            </a:prstGeom>
          </p:spPr>
          <p:txBody>
            <a:bodyPr anchor="ctr" rtlCol="false" tIns="50800" lIns="50800" bIns="50800" rIns="50800"/>
            <a:lstStyle/>
            <a:p>
              <a:pPr algn="ctr">
                <a:lnSpc>
                  <a:spcPts val="3359"/>
                </a:lnSpc>
              </a:pPr>
            </a:p>
          </p:txBody>
        </p:sp>
      </p:grpSp>
      <p:sp>
        <p:nvSpPr>
          <p:cNvPr name="TextBox 25" id="25"/>
          <p:cNvSpPr txBox="true"/>
          <p:nvPr/>
        </p:nvSpPr>
        <p:spPr>
          <a:xfrm rot="0">
            <a:off x="492763" y="441795"/>
            <a:ext cx="6054680" cy="2266950"/>
          </a:xfrm>
          <a:prstGeom prst="rect">
            <a:avLst/>
          </a:prstGeom>
        </p:spPr>
        <p:txBody>
          <a:bodyPr anchor="t" rtlCol="false" tIns="0" lIns="0" bIns="0" rIns="0">
            <a:spAutoFit/>
          </a:bodyPr>
          <a:lstStyle/>
          <a:p>
            <a:pPr algn="l" marL="0" indent="0" lvl="0">
              <a:lnSpc>
                <a:spcPts val="8640"/>
              </a:lnSpc>
            </a:pPr>
            <a:r>
              <a:rPr lang="en-US" b="true" sz="7200">
                <a:solidFill>
                  <a:srgbClr val="213A63"/>
                </a:solidFill>
                <a:latin typeface="Blogger Bold"/>
                <a:ea typeface="Blogger Bold"/>
                <a:cs typeface="Blogger Bold"/>
                <a:sym typeface="Blogger Bold"/>
              </a:rPr>
              <a:t>Advantages of the System</a:t>
            </a:r>
          </a:p>
        </p:txBody>
      </p:sp>
      <p:sp>
        <p:nvSpPr>
          <p:cNvPr name="TextBox 26" id="26"/>
          <p:cNvSpPr txBox="true"/>
          <p:nvPr/>
        </p:nvSpPr>
        <p:spPr>
          <a:xfrm rot="0">
            <a:off x="492763" y="2584920"/>
            <a:ext cx="7879765" cy="61436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213A63"/>
                </a:solidFill>
                <a:latin typeface="Quicksand"/>
                <a:ea typeface="Quicksand"/>
                <a:cs typeface="Quicksand"/>
                <a:sym typeface="Quicksand"/>
              </a:rPr>
              <a:t>Efficiency: Reduces the time required to complete onboarding tasks, allowing HR teams to onboard more employees in less time.</a:t>
            </a:r>
          </a:p>
          <a:p>
            <a:pPr algn="l" marL="518160" indent="-259080" lvl="1">
              <a:lnSpc>
                <a:spcPts val="4079"/>
              </a:lnSpc>
              <a:buFont typeface="Arial"/>
              <a:buChar char="•"/>
            </a:pPr>
            <a:r>
              <a:rPr lang="en-US" sz="2400">
                <a:solidFill>
                  <a:srgbClr val="213A63"/>
                </a:solidFill>
                <a:latin typeface="Quicksand"/>
                <a:ea typeface="Quicksand"/>
                <a:cs typeface="Quicksand"/>
                <a:sym typeface="Quicksand"/>
              </a:rPr>
              <a:t> Accuracy: Minimizes errors in data entry and document handling through automated validation and logging.</a:t>
            </a:r>
          </a:p>
          <a:p>
            <a:pPr algn="l" marL="518160" indent="-259080" lvl="1">
              <a:lnSpc>
                <a:spcPts val="4079"/>
              </a:lnSpc>
              <a:buFont typeface="Arial"/>
              <a:buChar char="•"/>
            </a:pPr>
            <a:r>
              <a:rPr lang="en-US" sz="2400">
                <a:solidFill>
                  <a:srgbClr val="213A63"/>
                </a:solidFill>
                <a:latin typeface="Quicksand"/>
                <a:ea typeface="Quicksand"/>
                <a:cs typeface="Quicksand"/>
                <a:sym typeface="Quicksand"/>
              </a:rPr>
              <a:t> Consistency: Standardizes onboarding procedures across the organization, ensuring compliance with internal and external requirements.</a:t>
            </a:r>
          </a:p>
          <a:p>
            <a:pPr algn="l" marL="518160" indent="-259080" lvl="1">
              <a:lnSpc>
                <a:spcPts val="4079"/>
              </a:lnSpc>
              <a:buFont typeface="Arial"/>
              <a:buChar char="•"/>
            </a:pPr>
            <a:r>
              <a:rPr lang="en-US" sz="2400">
                <a:solidFill>
                  <a:srgbClr val="213A63"/>
                </a:solidFill>
                <a:latin typeface="Quicksand"/>
                <a:ea typeface="Quicksand"/>
                <a:cs typeface="Quicksand"/>
                <a:sym typeface="Quicksand"/>
              </a:rPr>
              <a:t> Enhanced Employee Experience: Provides new hires with timely and accurate information, fostering a positive impression of the organization.</a:t>
            </a:r>
            <a:r>
              <a:rPr lang="en-US" sz="2400">
                <a:solidFill>
                  <a:srgbClr val="213A63"/>
                </a:solidFill>
                <a:latin typeface="Quicksand"/>
                <a:ea typeface="Quicksand"/>
                <a:cs typeface="Quicksand"/>
                <a:sym typeface="Quicksand"/>
              </a:rPr>
              <a:t>.</a:t>
            </a:r>
          </a:p>
        </p:txBody>
      </p:sp>
      <p:grpSp>
        <p:nvGrpSpPr>
          <p:cNvPr name="Group 27" id="27"/>
          <p:cNvGrpSpPr/>
          <p:nvPr/>
        </p:nvGrpSpPr>
        <p:grpSpPr>
          <a:xfrm rot="0">
            <a:off x="8772578" y="2708745"/>
            <a:ext cx="1686048" cy="2886239"/>
            <a:chOff x="0" y="0"/>
            <a:chExt cx="444062" cy="760162"/>
          </a:xfrm>
        </p:grpSpPr>
        <p:sp>
          <p:nvSpPr>
            <p:cNvPr name="Freeform 28" id="28"/>
            <p:cNvSpPr/>
            <p:nvPr/>
          </p:nvSpPr>
          <p:spPr>
            <a:xfrm flipH="false" flipV="false" rot="0">
              <a:off x="0" y="0"/>
              <a:ext cx="444062" cy="760162"/>
            </a:xfrm>
            <a:custGeom>
              <a:avLst/>
              <a:gdLst/>
              <a:ahLst/>
              <a:cxnLst/>
              <a:rect r="r" b="b" t="t" l="l"/>
              <a:pathLst>
                <a:path h="760162" w="444062">
                  <a:moveTo>
                    <a:pt x="0" y="0"/>
                  </a:moveTo>
                  <a:lnTo>
                    <a:pt x="444062" y="0"/>
                  </a:lnTo>
                  <a:lnTo>
                    <a:pt x="444062" y="760162"/>
                  </a:lnTo>
                  <a:lnTo>
                    <a:pt x="0" y="760162"/>
                  </a:lnTo>
                  <a:close/>
                </a:path>
              </a:pathLst>
            </a:custGeom>
            <a:solidFill>
              <a:srgbClr val="059F67"/>
            </a:solidFill>
          </p:spPr>
        </p:sp>
        <p:sp>
          <p:nvSpPr>
            <p:cNvPr name="TextBox 29" id="29"/>
            <p:cNvSpPr txBox="true"/>
            <p:nvPr/>
          </p:nvSpPr>
          <p:spPr>
            <a:xfrm>
              <a:off x="0" y="-57150"/>
              <a:ext cx="444062" cy="817312"/>
            </a:xfrm>
            <a:prstGeom prst="rect">
              <a:avLst/>
            </a:prstGeom>
          </p:spPr>
          <p:txBody>
            <a:bodyPr anchor="ctr" rtlCol="false" tIns="50800" lIns="50800" bIns="50800" rIns="50800"/>
            <a:lstStyle/>
            <a:p>
              <a:pPr algn="ctr">
                <a:lnSpc>
                  <a:spcPts val="3359"/>
                </a:lnSpc>
              </a:pPr>
            </a:p>
          </p:txBody>
        </p:sp>
      </p:grpSp>
      <p:grpSp>
        <p:nvGrpSpPr>
          <p:cNvPr name="Group 30" id="30"/>
          <p:cNvGrpSpPr/>
          <p:nvPr/>
        </p:nvGrpSpPr>
        <p:grpSpPr>
          <a:xfrm rot="0">
            <a:off x="8772578" y="6018556"/>
            <a:ext cx="1686048" cy="4268444"/>
            <a:chOff x="0" y="0"/>
            <a:chExt cx="444062" cy="1124199"/>
          </a:xfrm>
        </p:grpSpPr>
        <p:sp>
          <p:nvSpPr>
            <p:cNvPr name="Freeform 31" id="31"/>
            <p:cNvSpPr/>
            <p:nvPr/>
          </p:nvSpPr>
          <p:spPr>
            <a:xfrm flipH="false" flipV="false" rot="0">
              <a:off x="0" y="0"/>
              <a:ext cx="444062" cy="1124199"/>
            </a:xfrm>
            <a:custGeom>
              <a:avLst/>
              <a:gdLst/>
              <a:ahLst/>
              <a:cxnLst/>
              <a:rect r="r" b="b" t="t" l="l"/>
              <a:pathLst>
                <a:path h="1124199" w="444062">
                  <a:moveTo>
                    <a:pt x="0" y="0"/>
                  </a:moveTo>
                  <a:lnTo>
                    <a:pt x="444062" y="0"/>
                  </a:lnTo>
                  <a:lnTo>
                    <a:pt x="444062" y="1124199"/>
                  </a:lnTo>
                  <a:lnTo>
                    <a:pt x="0" y="1124199"/>
                  </a:lnTo>
                  <a:close/>
                </a:path>
              </a:pathLst>
            </a:custGeom>
            <a:solidFill>
              <a:srgbClr val="F36322"/>
            </a:solidFill>
          </p:spPr>
        </p:sp>
        <p:sp>
          <p:nvSpPr>
            <p:cNvPr name="TextBox 32" id="32"/>
            <p:cNvSpPr txBox="true"/>
            <p:nvPr/>
          </p:nvSpPr>
          <p:spPr>
            <a:xfrm>
              <a:off x="0" y="-57150"/>
              <a:ext cx="444062" cy="1181349"/>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521249" y="2057400"/>
            <a:ext cx="5245503" cy="7709154"/>
            <a:chOff x="0" y="0"/>
            <a:chExt cx="1381532" cy="2030395"/>
          </a:xfrm>
        </p:grpSpPr>
        <p:sp>
          <p:nvSpPr>
            <p:cNvPr name="Freeform 3" id="3"/>
            <p:cNvSpPr/>
            <p:nvPr/>
          </p:nvSpPr>
          <p:spPr>
            <a:xfrm flipH="false" flipV="false" rot="0">
              <a:off x="0" y="0"/>
              <a:ext cx="1381532" cy="2030395"/>
            </a:xfrm>
            <a:custGeom>
              <a:avLst/>
              <a:gdLst/>
              <a:ahLst/>
              <a:cxnLst/>
              <a:rect r="r" b="b" t="t" l="l"/>
              <a:pathLst>
                <a:path h="2030395" w="1381532">
                  <a:moveTo>
                    <a:pt x="75272" y="0"/>
                  </a:moveTo>
                  <a:lnTo>
                    <a:pt x="1306260" y="0"/>
                  </a:lnTo>
                  <a:cubicBezTo>
                    <a:pt x="1326223" y="0"/>
                    <a:pt x="1345369" y="7930"/>
                    <a:pt x="1359485" y="22047"/>
                  </a:cubicBezTo>
                  <a:cubicBezTo>
                    <a:pt x="1373601" y="36163"/>
                    <a:pt x="1381532" y="55308"/>
                    <a:pt x="1381532" y="75272"/>
                  </a:cubicBezTo>
                  <a:lnTo>
                    <a:pt x="1381532" y="1955123"/>
                  </a:lnTo>
                  <a:cubicBezTo>
                    <a:pt x="1381532" y="1996694"/>
                    <a:pt x="1347831" y="2030395"/>
                    <a:pt x="1306260" y="2030395"/>
                  </a:cubicBezTo>
                  <a:lnTo>
                    <a:pt x="75272" y="2030395"/>
                  </a:lnTo>
                  <a:cubicBezTo>
                    <a:pt x="55308" y="2030395"/>
                    <a:pt x="36163" y="2022464"/>
                    <a:pt x="22047" y="2008348"/>
                  </a:cubicBezTo>
                  <a:cubicBezTo>
                    <a:pt x="7930" y="1994232"/>
                    <a:pt x="0" y="1975086"/>
                    <a:pt x="0" y="1955123"/>
                  </a:cubicBezTo>
                  <a:lnTo>
                    <a:pt x="0" y="75272"/>
                  </a:lnTo>
                  <a:cubicBezTo>
                    <a:pt x="0" y="55308"/>
                    <a:pt x="7930" y="36163"/>
                    <a:pt x="22047" y="22047"/>
                  </a:cubicBezTo>
                  <a:cubicBezTo>
                    <a:pt x="36163" y="7930"/>
                    <a:pt x="55308" y="0"/>
                    <a:pt x="75272" y="0"/>
                  </a:cubicBezTo>
                  <a:close/>
                </a:path>
              </a:pathLst>
            </a:custGeom>
            <a:solidFill>
              <a:srgbClr val="E8E7E0"/>
            </a:solidFill>
          </p:spPr>
        </p:sp>
        <p:sp>
          <p:nvSpPr>
            <p:cNvPr name="TextBox 4" id="4"/>
            <p:cNvSpPr txBox="true"/>
            <p:nvPr/>
          </p:nvSpPr>
          <p:spPr>
            <a:xfrm>
              <a:off x="0" y="-57150"/>
              <a:ext cx="1381532" cy="2087545"/>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8060369" y="2477958"/>
            <a:ext cx="2167262" cy="2249045"/>
          </a:xfrm>
          <a:custGeom>
            <a:avLst/>
            <a:gdLst/>
            <a:ahLst/>
            <a:cxnLst/>
            <a:rect r="r" b="b" t="t" l="l"/>
            <a:pathLst>
              <a:path h="2249045" w="2167262">
                <a:moveTo>
                  <a:pt x="0" y="0"/>
                </a:moveTo>
                <a:lnTo>
                  <a:pt x="2167262" y="0"/>
                </a:lnTo>
                <a:lnTo>
                  <a:pt x="2167262" y="2249045"/>
                </a:lnTo>
                <a:lnTo>
                  <a:pt x="0" y="2249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21229" y="2057400"/>
            <a:ext cx="5245503" cy="7709154"/>
            <a:chOff x="0" y="0"/>
            <a:chExt cx="1381532" cy="2030395"/>
          </a:xfrm>
        </p:grpSpPr>
        <p:sp>
          <p:nvSpPr>
            <p:cNvPr name="Freeform 7" id="7"/>
            <p:cNvSpPr/>
            <p:nvPr/>
          </p:nvSpPr>
          <p:spPr>
            <a:xfrm flipH="false" flipV="false" rot="0">
              <a:off x="0" y="0"/>
              <a:ext cx="1381532" cy="2030395"/>
            </a:xfrm>
            <a:custGeom>
              <a:avLst/>
              <a:gdLst/>
              <a:ahLst/>
              <a:cxnLst/>
              <a:rect r="r" b="b" t="t" l="l"/>
              <a:pathLst>
                <a:path h="2030395" w="1381532">
                  <a:moveTo>
                    <a:pt x="75272" y="0"/>
                  </a:moveTo>
                  <a:lnTo>
                    <a:pt x="1306260" y="0"/>
                  </a:lnTo>
                  <a:cubicBezTo>
                    <a:pt x="1326223" y="0"/>
                    <a:pt x="1345369" y="7930"/>
                    <a:pt x="1359485" y="22047"/>
                  </a:cubicBezTo>
                  <a:cubicBezTo>
                    <a:pt x="1373601" y="36163"/>
                    <a:pt x="1381532" y="55308"/>
                    <a:pt x="1381532" y="75272"/>
                  </a:cubicBezTo>
                  <a:lnTo>
                    <a:pt x="1381532" y="1955123"/>
                  </a:lnTo>
                  <a:cubicBezTo>
                    <a:pt x="1381532" y="1996694"/>
                    <a:pt x="1347831" y="2030395"/>
                    <a:pt x="1306260" y="2030395"/>
                  </a:cubicBezTo>
                  <a:lnTo>
                    <a:pt x="75272" y="2030395"/>
                  </a:lnTo>
                  <a:cubicBezTo>
                    <a:pt x="55308" y="2030395"/>
                    <a:pt x="36163" y="2022464"/>
                    <a:pt x="22047" y="2008348"/>
                  </a:cubicBezTo>
                  <a:cubicBezTo>
                    <a:pt x="7930" y="1994232"/>
                    <a:pt x="0" y="1975086"/>
                    <a:pt x="0" y="1955123"/>
                  </a:cubicBezTo>
                  <a:lnTo>
                    <a:pt x="0" y="75272"/>
                  </a:lnTo>
                  <a:cubicBezTo>
                    <a:pt x="0" y="55308"/>
                    <a:pt x="7930" y="36163"/>
                    <a:pt x="22047" y="22047"/>
                  </a:cubicBezTo>
                  <a:cubicBezTo>
                    <a:pt x="36163" y="7930"/>
                    <a:pt x="55308" y="0"/>
                    <a:pt x="75272" y="0"/>
                  </a:cubicBezTo>
                  <a:close/>
                </a:path>
              </a:pathLst>
            </a:custGeom>
            <a:solidFill>
              <a:srgbClr val="E8E7E0"/>
            </a:solidFill>
          </p:spPr>
        </p:sp>
        <p:sp>
          <p:nvSpPr>
            <p:cNvPr name="TextBox 8" id="8"/>
            <p:cNvSpPr txBox="true"/>
            <p:nvPr/>
          </p:nvSpPr>
          <p:spPr>
            <a:xfrm>
              <a:off x="0" y="-57150"/>
              <a:ext cx="1381532" cy="2087545"/>
            </a:xfrm>
            <a:prstGeom prst="rect">
              <a:avLst/>
            </a:prstGeom>
          </p:spPr>
          <p:txBody>
            <a:bodyPr anchor="ctr" rtlCol="false" tIns="50800" lIns="50800" bIns="50800" rIns="50800"/>
            <a:lstStyle/>
            <a:p>
              <a:pPr algn="ctr">
                <a:lnSpc>
                  <a:spcPts val="3359"/>
                </a:lnSpc>
              </a:pPr>
            </a:p>
          </p:txBody>
        </p:sp>
      </p:grpSp>
      <p:sp>
        <p:nvSpPr>
          <p:cNvPr name="Freeform 9" id="9"/>
          <p:cNvSpPr/>
          <p:nvPr/>
        </p:nvSpPr>
        <p:spPr>
          <a:xfrm flipH="true" flipV="false" rot="0">
            <a:off x="14173200" y="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521268" y="2057400"/>
            <a:ext cx="5245503" cy="7709154"/>
            <a:chOff x="0" y="0"/>
            <a:chExt cx="1381532" cy="2030395"/>
          </a:xfrm>
        </p:grpSpPr>
        <p:sp>
          <p:nvSpPr>
            <p:cNvPr name="Freeform 11" id="11"/>
            <p:cNvSpPr/>
            <p:nvPr/>
          </p:nvSpPr>
          <p:spPr>
            <a:xfrm flipH="false" flipV="false" rot="0">
              <a:off x="0" y="0"/>
              <a:ext cx="1381532" cy="2030395"/>
            </a:xfrm>
            <a:custGeom>
              <a:avLst/>
              <a:gdLst/>
              <a:ahLst/>
              <a:cxnLst/>
              <a:rect r="r" b="b" t="t" l="l"/>
              <a:pathLst>
                <a:path h="2030395" w="1381532">
                  <a:moveTo>
                    <a:pt x="75272" y="0"/>
                  </a:moveTo>
                  <a:lnTo>
                    <a:pt x="1306260" y="0"/>
                  </a:lnTo>
                  <a:cubicBezTo>
                    <a:pt x="1326223" y="0"/>
                    <a:pt x="1345369" y="7930"/>
                    <a:pt x="1359485" y="22047"/>
                  </a:cubicBezTo>
                  <a:cubicBezTo>
                    <a:pt x="1373601" y="36163"/>
                    <a:pt x="1381532" y="55308"/>
                    <a:pt x="1381532" y="75272"/>
                  </a:cubicBezTo>
                  <a:lnTo>
                    <a:pt x="1381532" y="1955123"/>
                  </a:lnTo>
                  <a:cubicBezTo>
                    <a:pt x="1381532" y="1996694"/>
                    <a:pt x="1347831" y="2030395"/>
                    <a:pt x="1306260" y="2030395"/>
                  </a:cubicBezTo>
                  <a:lnTo>
                    <a:pt x="75272" y="2030395"/>
                  </a:lnTo>
                  <a:cubicBezTo>
                    <a:pt x="55308" y="2030395"/>
                    <a:pt x="36163" y="2022464"/>
                    <a:pt x="22047" y="2008348"/>
                  </a:cubicBezTo>
                  <a:cubicBezTo>
                    <a:pt x="7930" y="1994232"/>
                    <a:pt x="0" y="1975086"/>
                    <a:pt x="0" y="1955123"/>
                  </a:cubicBezTo>
                  <a:lnTo>
                    <a:pt x="0" y="75272"/>
                  </a:lnTo>
                  <a:cubicBezTo>
                    <a:pt x="0" y="55308"/>
                    <a:pt x="7930" y="36163"/>
                    <a:pt x="22047" y="22047"/>
                  </a:cubicBezTo>
                  <a:cubicBezTo>
                    <a:pt x="36163" y="7930"/>
                    <a:pt x="55308" y="0"/>
                    <a:pt x="75272" y="0"/>
                  </a:cubicBezTo>
                  <a:close/>
                </a:path>
              </a:pathLst>
            </a:custGeom>
            <a:solidFill>
              <a:srgbClr val="E8E7E0"/>
            </a:solidFill>
          </p:spPr>
        </p:sp>
        <p:sp>
          <p:nvSpPr>
            <p:cNvPr name="TextBox 12" id="12"/>
            <p:cNvSpPr txBox="true"/>
            <p:nvPr/>
          </p:nvSpPr>
          <p:spPr>
            <a:xfrm>
              <a:off x="0" y="-57150"/>
              <a:ext cx="1381532" cy="2087545"/>
            </a:xfrm>
            <a:prstGeom prst="rect">
              <a:avLst/>
            </a:prstGeom>
          </p:spPr>
          <p:txBody>
            <a:bodyPr anchor="ctr" rtlCol="false" tIns="50800" lIns="50800" bIns="50800" rIns="50800"/>
            <a:lstStyle/>
            <a:p>
              <a:pPr algn="ctr">
                <a:lnSpc>
                  <a:spcPts val="3359"/>
                </a:lnSpc>
              </a:pPr>
            </a:p>
          </p:txBody>
        </p:sp>
      </p:grpSp>
      <p:sp>
        <p:nvSpPr>
          <p:cNvPr name="Freeform 13" id="13"/>
          <p:cNvSpPr/>
          <p:nvPr/>
        </p:nvSpPr>
        <p:spPr>
          <a:xfrm flipH="false" flipV="false" rot="3439378">
            <a:off x="-1188257" y="8425213"/>
            <a:ext cx="2810538" cy="2197330"/>
          </a:xfrm>
          <a:custGeom>
            <a:avLst/>
            <a:gdLst/>
            <a:ahLst/>
            <a:cxnLst/>
            <a:rect r="r" b="b" t="t" l="l"/>
            <a:pathLst>
              <a:path h="2197330" w="2810538">
                <a:moveTo>
                  <a:pt x="0" y="0"/>
                </a:moveTo>
                <a:lnTo>
                  <a:pt x="2810538" y="0"/>
                </a:lnTo>
                <a:lnTo>
                  <a:pt x="2810538" y="2197330"/>
                </a:lnTo>
                <a:lnTo>
                  <a:pt x="0" y="21973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1376395" y="7980828"/>
            <a:ext cx="1920032" cy="2057400"/>
          </a:xfrm>
          <a:custGeom>
            <a:avLst/>
            <a:gdLst/>
            <a:ahLst/>
            <a:cxnLst/>
            <a:rect r="r" b="b" t="t" l="l"/>
            <a:pathLst>
              <a:path h="2057400" w="1920032">
                <a:moveTo>
                  <a:pt x="0" y="0"/>
                </a:moveTo>
                <a:lnTo>
                  <a:pt x="1920032" y="0"/>
                </a:lnTo>
                <a:lnTo>
                  <a:pt x="1920032"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900497" y="2355097"/>
            <a:ext cx="2511056" cy="2576643"/>
          </a:xfrm>
          <a:custGeom>
            <a:avLst/>
            <a:gdLst/>
            <a:ahLst/>
            <a:cxnLst/>
            <a:rect r="r" b="b" t="t" l="l"/>
            <a:pathLst>
              <a:path h="2576643" w="2511056">
                <a:moveTo>
                  <a:pt x="0" y="0"/>
                </a:moveTo>
                <a:lnTo>
                  <a:pt x="2511056" y="0"/>
                </a:lnTo>
                <a:lnTo>
                  <a:pt x="2511056" y="2576643"/>
                </a:lnTo>
                <a:lnTo>
                  <a:pt x="0" y="25766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6" id="16"/>
          <p:cNvSpPr/>
          <p:nvPr/>
        </p:nvSpPr>
        <p:spPr>
          <a:xfrm flipH="false" flipV="false" rot="0">
            <a:off x="14128038" y="2646302"/>
            <a:ext cx="2031962" cy="2285438"/>
          </a:xfrm>
          <a:custGeom>
            <a:avLst/>
            <a:gdLst/>
            <a:ahLst/>
            <a:cxnLst/>
            <a:rect r="r" b="b" t="t" l="l"/>
            <a:pathLst>
              <a:path h="2285438" w="2031962">
                <a:moveTo>
                  <a:pt x="0" y="0"/>
                </a:moveTo>
                <a:lnTo>
                  <a:pt x="2031962" y="0"/>
                </a:lnTo>
                <a:lnTo>
                  <a:pt x="2031962" y="2285438"/>
                </a:lnTo>
                <a:lnTo>
                  <a:pt x="0" y="228543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7" id="17"/>
          <p:cNvSpPr txBox="true"/>
          <p:nvPr/>
        </p:nvSpPr>
        <p:spPr>
          <a:xfrm rot="0">
            <a:off x="530754" y="283847"/>
            <a:ext cx="11245522" cy="1303020"/>
          </a:xfrm>
          <a:prstGeom prst="rect">
            <a:avLst/>
          </a:prstGeom>
        </p:spPr>
        <p:txBody>
          <a:bodyPr anchor="t" rtlCol="false" tIns="0" lIns="0" bIns="0" rIns="0">
            <a:spAutoFit/>
          </a:bodyPr>
          <a:lstStyle/>
          <a:p>
            <a:pPr algn="l" marL="0" indent="0" lvl="0">
              <a:lnSpc>
                <a:spcPts val="10080"/>
              </a:lnSpc>
              <a:spcBef>
                <a:spcPct val="0"/>
              </a:spcBef>
            </a:pPr>
            <a:r>
              <a:rPr lang="en-US" b="true" sz="7200">
                <a:solidFill>
                  <a:srgbClr val="213A63"/>
                </a:solidFill>
                <a:latin typeface="Blogger Bold"/>
                <a:ea typeface="Blogger Bold"/>
                <a:cs typeface="Blogger Bold"/>
                <a:sym typeface="Blogger Bold"/>
              </a:rPr>
              <a:t>Literature Survey</a:t>
            </a:r>
          </a:p>
        </p:txBody>
      </p:sp>
      <p:sp>
        <p:nvSpPr>
          <p:cNvPr name="TextBox 18" id="18"/>
          <p:cNvSpPr txBox="true"/>
          <p:nvPr/>
        </p:nvSpPr>
        <p:spPr>
          <a:xfrm rot="0">
            <a:off x="911586" y="5952003"/>
            <a:ext cx="4464790" cy="3571875"/>
          </a:xfrm>
          <a:prstGeom prst="rect">
            <a:avLst/>
          </a:prstGeom>
        </p:spPr>
        <p:txBody>
          <a:bodyPr anchor="t" rtlCol="false" tIns="0" lIns="0" bIns="0" rIns="0">
            <a:spAutoFit/>
          </a:bodyPr>
          <a:lstStyle/>
          <a:p>
            <a:pPr algn="ctr" marL="0" indent="0" lvl="0">
              <a:lnSpc>
                <a:spcPts val="4079"/>
              </a:lnSpc>
            </a:pPr>
            <a:r>
              <a:rPr lang="en-US" sz="2400">
                <a:solidFill>
                  <a:srgbClr val="213A63"/>
                </a:solidFill>
                <a:latin typeface="Quicksand"/>
                <a:ea typeface="Quicksand"/>
                <a:cs typeface="Quicksand"/>
                <a:sym typeface="Quicksand"/>
              </a:rPr>
              <a:t>The paper presents case studies where RPA reduced onboarding time by up to 60% in multinational corporations. It also examines the scalability of RPA in handling bulk recruitment.</a:t>
            </a:r>
          </a:p>
        </p:txBody>
      </p:sp>
      <p:sp>
        <p:nvSpPr>
          <p:cNvPr name="TextBox 19" id="19"/>
          <p:cNvSpPr txBox="true"/>
          <p:nvPr/>
        </p:nvSpPr>
        <p:spPr>
          <a:xfrm rot="0">
            <a:off x="911586" y="5086350"/>
            <a:ext cx="4464790" cy="415290"/>
          </a:xfrm>
          <a:prstGeom prst="rect">
            <a:avLst/>
          </a:prstGeom>
        </p:spPr>
        <p:txBody>
          <a:bodyPr anchor="t" rtlCol="false" tIns="0" lIns="0" bIns="0" rIns="0">
            <a:spAutoFit/>
          </a:bodyPr>
          <a:lstStyle/>
          <a:p>
            <a:pPr algn="ctr" marL="0" indent="0" lvl="0">
              <a:lnSpc>
                <a:spcPts val="3359"/>
              </a:lnSpc>
              <a:spcBef>
                <a:spcPct val="0"/>
              </a:spcBef>
            </a:pPr>
            <a:r>
              <a:rPr lang="en-US" b="true" sz="2400">
                <a:solidFill>
                  <a:srgbClr val="213A63"/>
                </a:solidFill>
                <a:latin typeface="Quicksand Bold"/>
                <a:ea typeface="Quicksand Bold"/>
                <a:cs typeface="Quicksand Bold"/>
                <a:sym typeface="Quicksand Bold"/>
              </a:rPr>
              <a:t>Summary</a:t>
            </a:r>
          </a:p>
        </p:txBody>
      </p:sp>
      <p:sp>
        <p:nvSpPr>
          <p:cNvPr name="TextBox 20" id="20"/>
          <p:cNvSpPr txBox="true"/>
          <p:nvPr/>
        </p:nvSpPr>
        <p:spPr>
          <a:xfrm rot="0">
            <a:off x="6911605" y="5952003"/>
            <a:ext cx="4464790" cy="3571875"/>
          </a:xfrm>
          <a:prstGeom prst="rect">
            <a:avLst/>
          </a:prstGeom>
        </p:spPr>
        <p:txBody>
          <a:bodyPr anchor="t" rtlCol="false" tIns="0" lIns="0" bIns="0" rIns="0">
            <a:spAutoFit/>
          </a:bodyPr>
          <a:lstStyle/>
          <a:p>
            <a:pPr algn="ctr" marL="518160" indent="-259080" lvl="1">
              <a:lnSpc>
                <a:spcPts val="4079"/>
              </a:lnSpc>
              <a:buFont typeface="Arial"/>
              <a:buChar char="•"/>
            </a:pPr>
            <a:r>
              <a:rPr lang="en-US" sz="2400">
                <a:solidFill>
                  <a:srgbClr val="213A63"/>
                </a:solidFill>
                <a:latin typeface="Quicksand"/>
                <a:ea typeface="Quicksand"/>
                <a:cs typeface="Quicksand"/>
                <a:sym typeface="Quicksand"/>
              </a:rPr>
              <a:t>Time Savings</a:t>
            </a:r>
          </a:p>
          <a:p>
            <a:pPr algn="ctr" marL="518160" indent="-259080" lvl="1">
              <a:lnSpc>
                <a:spcPts val="4079"/>
              </a:lnSpc>
              <a:buFont typeface="Arial"/>
              <a:buChar char="•"/>
            </a:pPr>
            <a:r>
              <a:rPr lang="en-US" sz="2400">
                <a:solidFill>
                  <a:srgbClr val="213A63"/>
                </a:solidFill>
                <a:latin typeface="Quicksand"/>
                <a:ea typeface="Quicksand"/>
                <a:cs typeface="Quicksand"/>
                <a:sym typeface="Quicksand"/>
              </a:rPr>
              <a:t>Lower operational costs</a:t>
            </a:r>
          </a:p>
          <a:p>
            <a:pPr algn="ctr" marL="518160" indent="-259080" lvl="1">
              <a:lnSpc>
                <a:spcPts val="4079"/>
              </a:lnSpc>
              <a:buFont typeface="Arial"/>
              <a:buChar char="•"/>
            </a:pPr>
            <a:r>
              <a:rPr lang="en-US" sz="2400">
                <a:solidFill>
                  <a:srgbClr val="213A63"/>
                </a:solidFill>
                <a:latin typeface="Quicksand"/>
                <a:ea typeface="Quicksand"/>
                <a:cs typeface="Quicksand"/>
                <a:sym typeface="Quicksand"/>
              </a:rPr>
              <a:t>Improved data accuracy and compliance through automation</a:t>
            </a:r>
          </a:p>
          <a:p>
            <a:pPr algn="ctr" marL="518160" indent="-259080" lvl="1">
              <a:lnSpc>
                <a:spcPts val="4079"/>
              </a:lnSpc>
              <a:buFont typeface="Arial"/>
              <a:buChar char="•"/>
            </a:pPr>
            <a:r>
              <a:rPr lang="en-US" sz="2400">
                <a:solidFill>
                  <a:srgbClr val="213A63"/>
                </a:solidFill>
                <a:latin typeface="Quicksand"/>
                <a:ea typeface="Quicksand"/>
                <a:cs typeface="Quicksand"/>
                <a:sym typeface="Quicksand"/>
              </a:rPr>
              <a:t>Scalability efficient without additional resources</a:t>
            </a:r>
          </a:p>
        </p:txBody>
      </p:sp>
      <p:sp>
        <p:nvSpPr>
          <p:cNvPr name="TextBox 21" id="21"/>
          <p:cNvSpPr txBox="true"/>
          <p:nvPr/>
        </p:nvSpPr>
        <p:spPr>
          <a:xfrm rot="0">
            <a:off x="6911605" y="5086350"/>
            <a:ext cx="4464790" cy="415290"/>
          </a:xfrm>
          <a:prstGeom prst="rect">
            <a:avLst/>
          </a:prstGeom>
        </p:spPr>
        <p:txBody>
          <a:bodyPr anchor="t" rtlCol="false" tIns="0" lIns="0" bIns="0" rIns="0">
            <a:spAutoFit/>
          </a:bodyPr>
          <a:lstStyle/>
          <a:p>
            <a:pPr algn="ctr" marL="0" indent="0" lvl="0">
              <a:lnSpc>
                <a:spcPts val="3359"/>
              </a:lnSpc>
              <a:spcBef>
                <a:spcPct val="0"/>
              </a:spcBef>
            </a:pPr>
            <a:r>
              <a:rPr lang="en-US" b="true" sz="2400">
                <a:solidFill>
                  <a:srgbClr val="213A63"/>
                </a:solidFill>
                <a:latin typeface="Quicksand Bold"/>
                <a:ea typeface="Quicksand Bold"/>
                <a:cs typeface="Quicksand Bold"/>
                <a:sym typeface="Quicksand Bold"/>
              </a:rPr>
              <a:t>Advantages</a:t>
            </a:r>
          </a:p>
        </p:txBody>
      </p:sp>
      <p:sp>
        <p:nvSpPr>
          <p:cNvPr name="TextBox 22" id="22"/>
          <p:cNvSpPr txBox="true"/>
          <p:nvPr/>
        </p:nvSpPr>
        <p:spPr>
          <a:xfrm rot="0">
            <a:off x="12911624" y="6009153"/>
            <a:ext cx="4464790" cy="3495675"/>
          </a:xfrm>
          <a:prstGeom prst="rect">
            <a:avLst/>
          </a:prstGeom>
        </p:spPr>
        <p:txBody>
          <a:bodyPr anchor="t" rtlCol="false" tIns="0" lIns="0" bIns="0" rIns="0">
            <a:spAutoFit/>
          </a:bodyPr>
          <a:lstStyle/>
          <a:p>
            <a:pPr algn="ctr" marL="518160" indent="-259080" lvl="1">
              <a:lnSpc>
                <a:spcPts val="3479"/>
              </a:lnSpc>
              <a:buFont typeface="Arial"/>
              <a:buChar char="•"/>
            </a:pPr>
            <a:r>
              <a:rPr lang="en-US" sz="2400">
                <a:solidFill>
                  <a:srgbClr val="213A63"/>
                </a:solidFill>
                <a:latin typeface="Quicksand"/>
                <a:ea typeface="Quicksand"/>
                <a:cs typeface="Quicksand"/>
                <a:sym typeface="Quicksand"/>
              </a:rPr>
              <a:t>High upfront costs for RPA software and implementation</a:t>
            </a:r>
          </a:p>
          <a:p>
            <a:pPr algn="ctr" marL="518160" indent="-259080" lvl="1">
              <a:lnSpc>
                <a:spcPts val="3479"/>
              </a:lnSpc>
              <a:buFont typeface="Arial"/>
              <a:buChar char="•"/>
            </a:pPr>
            <a:r>
              <a:rPr lang="en-US" sz="2400">
                <a:solidFill>
                  <a:srgbClr val="213A63"/>
                </a:solidFill>
                <a:latin typeface="Quicksand"/>
                <a:ea typeface="Quicksand"/>
                <a:cs typeface="Quicksand"/>
                <a:sym typeface="Quicksand"/>
              </a:rPr>
              <a:t>Challenges in integrating RPA with legacy HR systems</a:t>
            </a:r>
          </a:p>
          <a:p>
            <a:pPr algn="ctr" marL="518160" indent="-259080" lvl="1">
              <a:lnSpc>
                <a:spcPts val="3479"/>
              </a:lnSpc>
              <a:buFont typeface="Arial"/>
              <a:buChar char="•"/>
            </a:pPr>
            <a:r>
              <a:rPr lang="en-US" sz="2400">
                <a:solidFill>
                  <a:srgbClr val="213A63"/>
                </a:solidFill>
                <a:latin typeface="Quicksand"/>
                <a:ea typeface="Quicksand"/>
                <a:cs typeface="Quicksand"/>
                <a:sym typeface="Quicksand"/>
              </a:rPr>
              <a:t>Dependency on Structured Data</a:t>
            </a:r>
          </a:p>
        </p:txBody>
      </p:sp>
      <p:sp>
        <p:nvSpPr>
          <p:cNvPr name="TextBox 23" id="23"/>
          <p:cNvSpPr txBox="true"/>
          <p:nvPr/>
        </p:nvSpPr>
        <p:spPr>
          <a:xfrm rot="0">
            <a:off x="12911624" y="5086350"/>
            <a:ext cx="4464790" cy="415290"/>
          </a:xfrm>
          <a:prstGeom prst="rect">
            <a:avLst/>
          </a:prstGeom>
        </p:spPr>
        <p:txBody>
          <a:bodyPr anchor="t" rtlCol="false" tIns="0" lIns="0" bIns="0" rIns="0">
            <a:spAutoFit/>
          </a:bodyPr>
          <a:lstStyle/>
          <a:p>
            <a:pPr algn="ctr" marL="0" indent="0" lvl="0">
              <a:lnSpc>
                <a:spcPts val="3359"/>
              </a:lnSpc>
              <a:spcBef>
                <a:spcPct val="0"/>
              </a:spcBef>
            </a:pPr>
            <a:r>
              <a:rPr lang="en-US" b="true" sz="2400">
                <a:solidFill>
                  <a:srgbClr val="213A63"/>
                </a:solidFill>
                <a:latin typeface="Quicksand Bold"/>
                <a:ea typeface="Quicksand Bold"/>
                <a:cs typeface="Quicksand Bold"/>
                <a:sym typeface="Quicksand Bold"/>
              </a:rPr>
              <a:t>Disadvantages</a:t>
            </a:r>
          </a:p>
        </p:txBody>
      </p:sp>
      <p:sp>
        <p:nvSpPr>
          <p:cNvPr name="TextBox 24" id="24"/>
          <p:cNvSpPr txBox="true"/>
          <p:nvPr/>
        </p:nvSpPr>
        <p:spPr>
          <a:xfrm rot="0">
            <a:off x="530754" y="1273175"/>
            <a:ext cx="13816132"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213A63"/>
                </a:solidFill>
                <a:latin typeface="Quicksand Bold"/>
                <a:ea typeface="Quicksand Bold"/>
                <a:cs typeface="Quicksand Bold"/>
                <a:sym typeface="Quicksand Bold"/>
              </a:rPr>
              <a:t>Survey 1: Automating Human Resource Functions Using Robotic Process Automation (RPA)</a:t>
            </a:r>
          </a:p>
        </p:txBody>
      </p:sp>
      <p:sp>
        <p:nvSpPr>
          <p:cNvPr name="TextBox 25" id="25"/>
          <p:cNvSpPr txBox="true"/>
          <p:nvPr/>
        </p:nvSpPr>
        <p:spPr>
          <a:xfrm rot="0">
            <a:off x="559210" y="1642110"/>
            <a:ext cx="11716227" cy="415290"/>
          </a:xfrm>
          <a:prstGeom prst="rect">
            <a:avLst/>
          </a:prstGeom>
        </p:spPr>
        <p:txBody>
          <a:bodyPr anchor="t" rtlCol="false" tIns="0" lIns="0" bIns="0" rIns="0">
            <a:spAutoFit/>
          </a:bodyPr>
          <a:lstStyle/>
          <a:p>
            <a:pPr algn="ctr">
              <a:lnSpc>
                <a:spcPts val="3359"/>
              </a:lnSpc>
              <a:spcBef>
                <a:spcPct val="0"/>
              </a:spcBef>
            </a:pPr>
            <a:r>
              <a:rPr lang="en-US" b="true" sz="2400">
                <a:solidFill>
                  <a:srgbClr val="213A63"/>
                </a:solidFill>
                <a:latin typeface="Quicksand Bold"/>
                <a:ea typeface="Quicksand Bold"/>
                <a:cs typeface="Quicksand Bold"/>
                <a:sym typeface="Quicksand Bold"/>
              </a:rPr>
              <a:t>Source: International Journal of Advanced Research in Computer Science, 2020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521249" y="2057400"/>
            <a:ext cx="5245503" cy="7709154"/>
            <a:chOff x="0" y="0"/>
            <a:chExt cx="1381532" cy="2030395"/>
          </a:xfrm>
        </p:grpSpPr>
        <p:sp>
          <p:nvSpPr>
            <p:cNvPr name="Freeform 3" id="3"/>
            <p:cNvSpPr/>
            <p:nvPr/>
          </p:nvSpPr>
          <p:spPr>
            <a:xfrm flipH="false" flipV="false" rot="0">
              <a:off x="0" y="0"/>
              <a:ext cx="1381532" cy="2030395"/>
            </a:xfrm>
            <a:custGeom>
              <a:avLst/>
              <a:gdLst/>
              <a:ahLst/>
              <a:cxnLst/>
              <a:rect r="r" b="b" t="t" l="l"/>
              <a:pathLst>
                <a:path h="2030395" w="1381532">
                  <a:moveTo>
                    <a:pt x="75272" y="0"/>
                  </a:moveTo>
                  <a:lnTo>
                    <a:pt x="1306260" y="0"/>
                  </a:lnTo>
                  <a:cubicBezTo>
                    <a:pt x="1326223" y="0"/>
                    <a:pt x="1345369" y="7930"/>
                    <a:pt x="1359485" y="22047"/>
                  </a:cubicBezTo>
                  <a:cubicBezTo>
                    <a:pt x="1373601" y="36163"/>
                    <a:pt x="1381532" y="55308"/>
                    <a:pt x="1381532" y="75272"/>
                  </a:cubicBezTo>
                  <a:lnTo>
                    <a:pt x="1381532" y="1955123"/>
                  </a:lnTo>
                  <a:cubicBezTo>
                    <a:pt x="1381532" y="1996694"/>
                    <a:pt x="1347831" y="2030395"/>
                    <a:pt x="1306260" y="2030395"/>
                  </a:cubicBezTo>
                  <a:lnTo>
                    <a:pt x="75272" y="2030395"/>
                  </a:lnTo>
                  <a:cubicBezTo>
                    <a:pt x="55308" y="2030395"/>
                    <a:pt x="36163" y="2022464"/>
                    <a:pt x="22047" y="2008348"/>
                  </a:cubicBezTo>
                  <a:cubicBezTo>
                    <a:pt x="7930" y="1994232"/>
                    <a:pt x="0" y="1975086"/>
                    <a:pt x="0" y="1955123"/>
                  </a:cubicBezTo>
                  <a:lnTo>
                    <a:pt x="0" y="75272"/>
                  </a:lnTo>
                  <a:cubicBezTo>
                    <a:pt x="0" y="55308"/>
                    <a:pt x="7930" y="36163"/>
                    <a:pt x="22047" y="22047"/>
                  </a:cubicBezTo>
                  <a:cubicBezTo>
                    <a:pt x="36163" y="7930"/>
                    <a:pt x="55308" y="0"/>
                    <a:pt x="75272" y="0"/>
                  </a:cubicBezTo>
                  <a:close/>
                </a:path>
              </a:pathLst>
            </a:custGeom>
            <a:solidFill>
              <a:srgbClr val="E8E7E0"/>
            </a:solidFill>
          </p:spPr>
        </p:sp>
        <p:sp>
          <p:nvSpPr>
            <p:cNvPr name="TextBox 4" id="4"/>
            <p:cNvSpPr txBox="true"/>
            <p:nvPr/>
          </p:nvSpPr>
          <p:spPr>
            <a:xfrm>
              <a:off x="0" y="-57150"/>
              <a:ext cx="1381532" cy="2087545"/>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8060369" y="2477958"/>
            <a:ext cx="2167262" cy="2249045"/>
          </a:xfrm>
          <a:custGeom>
            <a:avLst/>
            <a:gdLst/>
            <a:ahLst/>
            <a:cxnLst/>
            <a:rect r="r" b="b" t="t" l="l"/>
            <a:pathLst>
              <a:path h="2249045" w="2167262">
                <a:moveTo>
                  <a:pt x="0" y="0"/>
                </a:moveTo>
                <a:lnTo>
                  <a:pt x="2167262" y="0"/>
                </a:lnTo>
                <a:lnTo>
                  <a:pt x="2167262" y="2249045"/>
                </a:lnTo>
                <a:lnTo>
                  <a:pt x="0" y="2249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21229" y="2057400"/>
            <a:ext cx="5245503" cy="7709154"/>
            <a:chOff x="0" y="0"/>
            <a:chExt cx="1381532" cy="2030395"/>
          </a:xfrm>
        </p:grpSpPr>
        <p:sp>
          <p:nvSpPr>
            <p:cNvPr name="Freeform 7" id="7"/>
            <p:cNvSpPr/>
            <p:nvPr/>
          </p:nvSpPr>
          <p:spPr>
            <a:xfrm flipH="false" flipV="false" rot="0">
              <a:off x="0" y="0"/>
              <a:ext cx="1381532" cy="2030395"/>
            </a:xfrm>
            <a:custGeom>
              <a:avLst/>
              <a:gdLst/>
              <a:ahLst/>
              <a:cxnLst/>
              <a:rect r="r" b="b" t="t" l="l"/>
              <a:pathLst>
                <a:path h="2030395" w="1381532">
                  <a:moveTo>
                    <a:pt x="75272" y="0"/>
                  </a:moveTo>
                  <a:lnTo>
                    <a:pt x="1306260" y="0"/>
                  </a:lnTo>
                  <a:cubicBezTo>
                    <a:pt x="1326223" y="0"/>
                    <a:pt x="1345369" y="7930"/>
                    <a:pt x="1359485" y="22047"/>
                  </a:cubicBezTo>
                  <a:cubicBezTo>
                    <a:pt x="1373601" y="36163"/>
                    <a:pt x="1381532" y="55308"/>
                    <a:pt x="1381532" y="75272"/>
                  </a:cubicBezTo>
                  <a:lnTo>
                    <a:pt x="1381532" y="1955123"/>
                  </a:lnTo>
                  <a:cubicBezTo>
                    <a:pt x="1381532" y="1996694"/>
                    <a:pt x="1347831" y="2030395"/>
                    <a:pt x="1306260" y="2030395"/>
                  </a:cubicBezTo>
                  <a:lnTo>
                    <a:pt x="75272" y="2030395"/>
                  </a:lnTo>
                  <a:cubicBezTo>
                    <a:pt x="55308" y="2030395"/>
                    <a:pt x="36163" y="2022464"/>
                    <a:pt x="22047" y="2008348"/>
                  </a:cubicBezTo>
                  <a:cubicBezTo>
                    <a:pt x="7930" y="1994232"/>
                    <a:pt x="0" y="1975086"/>
                    <a:pt x="0" y="1955123"/>
                  </a:cubicBezTo>
                  <a:lnTo>
                    <a:pt x="0" y="75272"/>
                  </a:lnTo>
                  <a:cubicBezTo>
                    <a:pt x="0" y="55308"/>
                    <a:pt x="7930" y="36163"/>
                    <a:pt x="22047" y="22047"/>
                  </a:cubicBezTo>
                  <a:cubicBezTo>
                    <a:pt x="36163" y="7930"/>
                    <a:pt x="55308" y="0"/>
                    <a:pt x="75272" y="0"/>
                  </a:cubicBezTo>
                  <a:close/>
                </a:path>
              </a:pathLst>
            </a:custGeom>
            <a:solidFill>
              <a:srgbClr val="E8E7E0"/>
            </a:solidFill>
          </p:spPr>
        </p:sp>
        <p:sp>
          <p:nvSpPr>
            <p:cNvPr name="TextBox 8" id="8"/>
            <p:cNvSpPr txBox="true"/>
            <p:nvPr/>
          </p:nvSpPr>
          <p:spPr>
            <a:xfrm>
              <a:off x="0" y="-57150"/>
              <a:ext cx="1381532" cy="2087545"/>
            </a:xfrm>
            <a:prstGeom prst="rect">
              <a:avLst/>
            </a:prstGeom>
          </p:spPr>
          <p:txBody>
            <a:bodyPr anchor="ctr" rtlCol="false" tIns="50800" lIns="50800" bIns="50800" rIns="50800"/>
            <a:lstStyle/>
            <a:p>
              <a:pPr algn="ctr">
                <a:lnSpc>
                  <a:spcPts val="3359"/>
                </a:lnSpc>
              </a:pPr>
            </a:p>
          </p:txBody>
        </p:sp>
      </p:grpSp>
      <p:sp>
        <p:nvSpPr>
          <p:cNvPr name="Freeform 9" id="9"/>
          <p:cNvSpPr/>
          <p:nvPr/>
        </p:nvSpPr>
        <p:spPr>
          <a:xfrm flipH="true" flipV="false" rot="0">
            <a:off x="14173200" y="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521268" y="2057400"/>
            <a:ext cx="5245503" cy="7709154"/>
            <a:chOff x="0" y="0"/>
            <a:chExt cx="1381532" cy="2030395"/>
          </a:xfrm>
        </p:grpSpPr>
        <p:sp>
          <p:nvSpPr>
            <p:cNvPr name="Freeform 11" id="11"/>
            <p:cNvSpPr/>
            <p:nvPr/>
          </p:nvSpPr>
          <p:spPr>
            <a:xfrm flipH="false" flipV="false" rot="0">
              <a:off x="0" y="0"/>
              <a:ext cx="1381532" cy="2030395"/>
            </a:xfrm>
            <a:custGeom>
              <a:avLst/>
              <a:gdLst/>
              <a:ahLst/>
              <a:cxnLst/>
              <a:rect r="r" b="b" t="t" l="l"/>
              <a:pathLst>
                <a:path h="2030395" w="1381532">
                  <a:moveTo>
                    <a:pt x="75272" y="0"/>
                  </a:moveTo>
                  <a:lnTo>
                    <a:pt x="1306260" y="0"/>
                  </a:lnTo>
                  <a:cubicBezTo>
                    <a:pt x="1326223" y="0"/>
                    <a:pt x="1345369" y="7930"/>
                    <a:pt x="1359485" y="22047"/>
                  </a:cubicBezTo>
                  <a:cubicBezTo>
                    <a:pt x="1373601" y="36163"/>
                    <a:pt x="1381532" y="55308"/>
                    <a:pt x="1381532" y="75272"/>
                  </a:cubicBezTo>
                  <a:lnTo>
                    <a:pt x="1381532" y="1955123"/>
                  </a:lnTo>
                  <a:cubicBezTo>
                    <a:pt x="1381532" y="1996694"/>
                    <a:pt x="1347831" y="2030395"/>
                    <a:pt x="1306260" y="2030395"/>
                  </a:cubicBezTo>
                  <a:lnTo>
                    <a:pt x="75272" y="2030395"/>
                  </a:lnTo>
                  <a:cubicBezTo>
                    <a:pt x="55308" y="2030395"/>
                    <a:pt x="36163" y="2022464"/>
                    <a:pt x="22047" y="2008348"/>
                  </a:cubicBezTo>
                  <a:cubicBezTo>
                    <a:pt x="7930" y="1994232"/>
                    <a:pt x="0" y="1975086"/>
                    <a:pt x="0" y="1955123"/>
                  </a:cubicBezTo>
                  <a:lnTo>
                    <a:pt x="0" y="75272"/>
                  </a:lnTo>
                  <a:cubicBezTo>
                    <a:pt x="0" y="55308"/>
                    <a:pt x="7930" y="36163"/>
                    <a:pt x="22047" y="22047"/>
                  </a:cubicBezTo>
                  <a:cubicBezTo>
                    <a:pt x="36163" y="7930"/>
                    <a:pt x="55308" y="0"/>
                    <a:pt x="75272" y="0"/>
                  </a:cubicBezTo>
                  <a:close/>
                </a:path>
              </a:pathLst>
            </a:custGeom>
            <a:solidFill>
              <a:srgbClr val="E8E7E0"/>
            </a:solidFill>
          </p:spPr>
        </p:sp>
        <p:sp>
          <p:nvSpPr>
            <p:cNvPr name="TextBox 12" id="12"/>
            <p:cNvSpPr txBox="true"/>
            <p:nvPr/>
          </p:nvSpPr>
          <p:spPr>
            <a:xfrm>
              <a:off x="0" y="-57150"/>
              <a:ext cx="1381532" cy="2087545"/>
            </a:xfrm>
            <a:prstGeom prst="rect">
              <a:avLst/>
            </a:prstGeom>
          </p:spPr>
          <p:txBody>
            <a:bodyPr anchor="ctr" rtlCol="false" tIns="50800" lIns="50800" bIns="50800" rIns="50800"/>
            <a:lstStyle/>
            <a:p>
              <a:pPr algn="ctr">
                <a:lnSpc>
                  <a:spcPts val="3359"/>
                </a:lnSpc>
              </a:pPr>
            </a:p>
          </p:txBody>
        </p:sp>
      </p:grpSp>
      <p:sp>
        <p:nvSpPr>
          <p:cNvPr name="Freeform 13" id="13"/>
          <p:cNvSpPr/>
          <p:nvPr/>
        </p:nvSpPr>
        <p:spPr>
          <a:xfrm flipH="false" flipV="false" rot="3439378">
            <a:off x="-1188257" y="8425213"/>
            <a:ext cx="2810538" cy="2197330"/>
          </a:xfrm>
          <a:custGeom>
            <a:avLst/>
            <a:gdLst/>
            <a:ahLst/>
            <a:cxnLst/>
            <a:rect r="r" b="b" t="t" l="l"/>
            <a:pathLst>
              <a:path h="2197330" w="2810538">
                <a:moveTo>
                  <a:pt x="0" y="0"/>
                </a:moveTo>
                <a:lnTo>
                  <a:pt x="2810538" y="0"/>
                </a:lnTo>
                <a:lnTo>
                  <a:pt x="2810538" y="2197330"/>
                </a:lnTo>
                <a:lnTo>
                  <a:pt x="0" y="21973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1376395" y="7980828"/>
            <a:ext cx="1920032" cy="2057400"/>
          </a:xfrm>
          <a:custGeom>
            <a:avLst/>
            <a:gdLst/>
            <a:ahLst/>
            <a:cxnLst/>
            <a:rect r="r" b="b" t="t" l="l"/>
            <a:pathLst>
              <a:path h="2057400" w="1920032">
                <a:moveTo>
                  <a:pt x="0" y="0"/>
                </a:moveTo>
                <a:lnTo>
                  <a:pt x="1920032" y="0"/>
                </a:lnTo>
                <a:lnTo>
                  <a:pt x="1920032"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900497" y="2355097"/>
            <a:ext cx="2511056" cy="2576643"/>
          </a:xfrm>
          <a:custGeom>
            <a:avLst/>
            <a:gdLst/>
            <a:ahLst/>
            <a:cxnLst/>
            <a:rect r="r" b="b" t="t" l="l"/>
            <a:pathLst>
              <a:path h="2576643" w="2511056">
                <a:moveTo>
                  <a:pt x="0" y="0"/>
                </a:moveTo>
                <a:lnTo>
                  <a:pt x="2511056" y="0"/>
                </a:lnTo>
                <a:lnTo>
                  <a:pt x="2511056" y="2576643"/>
                </a:lnTo>
                <a:lnTo>
                  <a:pt x="0" y="25766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6" id="16"/>
          <p:cNvSpPr/>
          <p:nvPr/>
        </p:nvSpPr>
        <p:spPr>
          <a:xfrm flipH="false" flipV="false" rot="0">
            <a:off x="14128038" y="2646302"/>
            <a:ext cx="2031962" cy="2285438"/>
          </a:xfrm>
          <a:custGeom>
            <a:avLst/>
            <a:gdLst/>
            <a:ahLst/>
            <a:cxnLst/>
            <a:rect r="r" b="b" t="t" l="l"/>
            <a:pathLst>
              <a:path h="2285438" w="2031962">
                <a:moveTo>
                  <a:pt x="0" y="0"/>
                </a:moveTo>
                <a:lnTo>
                  <a:pt x="2031962" y="0"/>
                </a:lnTo>
                <a:lnTo>
                  <a:pt x="2031962" y="2285438"/>
                </a:lnTo>
                <a:lnTo>
                  <a:pt x="0" y="228543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7" id="17"/>
          <p:cNvSpPr txBox="true"/>
          <p:nvPr/>
        </p:nvSpPr>
        <p:spPr>
          <a:xfrm rot="0">
            <a:off x="530754" y="283847"/>
            <a:ext cx="11245522" cy="1303020"/>
          </a:xfrm>
          <a:prstGeom prst="rect">
            <a:avLst/>
          </a:prstGeom>
        </p:spPr>
        <p:txBody>
          <a:bodyPr anchor="t" rtlCol="false" tIns="0" lIns="0" bIns="0" rIns="0">
            <a:spAutoFit/>
          </a:bodyPr>
          <a:lstStyle/>
          <a:p>
            <a:pPr algn="l" marL="0" indent="0" lvl="0">
              <a:lnSpc>
                <a:spcPts val="10080"/>
              </a:lnSpc>
              <a:spcBef>
                <a:spcPct val="0"/>
              </a:spcBef>
            </a:pPr>
            <a:r>
              <a:rPr lang="en-US" b="true" sz="7200">
                <a:solidFill>
                  <a:srgbClr val="213A63"/>
                </a:solidFill>
                <a:latin typeface="Blogger Bold"/>
                <a:ea typeface="Blogger Bold"/>
                <a:cs typeface="Blogger Bold"/>
                <a:sym typeface="Blogger Bold"/>
              </a:rPr>
              <a:t>Literature Survey</a:t>
            </a:r>
          </a:p>
        </p:txBody>
      </p:sp>
      <p:sp>
        <p:nvSpPr>
          <p:cNvPr name="TextBox 18" id="18"/>
          <p:cNvSpPr txBox="true"/>
          <p:nvPr/>
        </p:nvSpPr>
        <p:spPr>
          <a:xfrm rot="0">
            <a:off x="911586" y="5952003"/>
            <a:ext cx="4464790" cy="3571875"/>
          </a:xfrm>
          <a:prstGeom prst="rect">
            <a:avLst/>
          </a:prstGeom>
        </p:spPr>
        <p:txBody>
          <a:bodyPr anchor="t" rtlCol="false" tIns="0" lIns="0" bIns="0" rIns="0">
            <a:spAutoFit/>
          </a:bodyPr>
          <a:lstStyle/>
          <a:p>
            <a:pPr algn="ctr" marL="0" indent="0" lvl="0">
              <a:lnSpc>
                <a:spcPts val="4079"/>
              </a:lnSpc>
            </a:pPr>
            <a:r>
              <a:rPr lang="en-US" sz="2400">
                <a:solidFill>
                  <a:srgbClr val="213A63"/>
                </a:solidFill>
                <a:latin typeface="Quicksand"/>
                <a:ea typeface="Quicksand"/>
                <a:cs typeface="Quicksand"/>
                <a:sym typeface="Quicksand"/>
              </a:rPr>
              <a:t> It highlights AI-enhanced RPA can address unstructured data and complex decision-making during onboarding. The study also discusses the integration of chatbots for real-time communication with new hires</a:t>
            </a:r>
          </a:p>
        </p:txBody>
      </p:sp>
      <p:sp>
        <p:nvSpPr>
          <p:cNvPr name="TextBox 19" id="19"/>
          <p:cNvSpPr txBox="true"/>
          <p:nvPr/>
        </p:nvSpPr>
        <p:spPr>
          <a:xfrm rot="0">
            <a:off x="911586" y="5086350"/>
            <a:ext cx="4464790" cy="415290"/>
          </a:xfrm>
          <a:prstGeom prst="rect">
            <a:avLst/>
          </a:prstGeom>
        </p:spPr>
        <p:txBody>
          <a:bodyPr anchor="t" rtlCol="false" tIns="0" lIns="0" bIns="0" rIns="0">
            <a:spAutoFit/>
          </a:bodyPr>
          <a:lstStyle/>
          <a:p>
            <a:pPr algn="ctr" marL="0" indent="0" lvl="0">
              <a:lnSpc>
                <a:spcPts val="3359"/>
              </a:lnSpc>
              <a:spcBef>
                <a:spcPct val="0"/>
              </a:spcBef>
            </a:pPr>
            <a:r>
              <a:rPr lang="en-US" b="true" sz="2400">
                <a:solidFill>
                  <a:srgbClr val="213A63"/>
                </a:solidFill>
                <a:latin typeface="Quicksand Bold"/>
                <a:ea typeface="Quicksand Bold"/>
                <a:cs typeface="Quicksand Bold"/>
                <a:sym typeface="Quicksand Bold"/>
              </a:rPr>
              <a:t>Summary</a:t>
            </a:r>
          </a:p>
        </p:txBody>
      </p:sp>
      <p:sp>
        <p:nvSpPr>
          <p:cNvPr name="TextBox 20" id="20"/>
          <p:cNvSpPr txBox="true"/>
          <p:nvPr/>
        </p:nvSpPr>
        <p:spPr>
          <a:xfrm rot="0">
            <a:off x="6911605" y="5952003"/>
            <a:ext cx="4464790" cy="3571875"/>
          </a:xfrm>
          <a:prstGeom prst="rect">
            <a:avLst/>
          </a:prstGeom>
        </p:spPr>
        <p:txBody>
          <a:bodyPr anchor="t" rtlCol="false" tIns="0" lIns="0" bIns="0" rIns="0">
            <a:spAutoFit/>
          </a:bodyPr>
          <a:lstStyle/>
          <a:p>
            <a:pPr algn="ctr" marL="518160" indent="-259080" lvl="1">
              <a:lnSpc>
                <a:spcPts val="4079"/>
              </a:lnSpc>
              <a:buFont typeface="Arial"/>
              <a:buChar char="•"/>
            </a:pPr>
            <a:r>
              <a:rPr lang="en-US" sz="2400">
                <a:solidFill>
                  <a:srgbClr val="213A63"/>
                </a:solidFill>
                <a:latin typeface="Quicksand"/>
                <a:ea typeface="Quicksand"/>
                <a:cs typeface="Quicksand"/>
                <a:sym typeface="Quicksand"/>
              </a:rPr>
              <a:t>Enhanced Flexibility</a:t>
            </a:r>
          </a:p>
          <a:p>
            <a:pPr algn="ctr" marL="518160" indent="-259080" lvl="1">
              <a:lnSpc>
                <a:spcPts val="4079"/>
              </a:lnSpc>
              <a:buFont typeface="Arial"/>
              <a:buChar char="•"/>
            </a:pPr>
            <a:r>
              <a:rPr lang="en-US" sz="2400">
                <a:solidFill>
                  <a:srgbClr val="213A63"/>
                </a:solidFill>
                <a:latin typeface="Quicksand"/>
                <a:ea typeface="Quicksand"/>
                <a:cs typeface="Quicksand"/>
                <a:sym typeface="Quicksand"/>
              </a:rPr>
              <a:t>Improved Employee Engagement</a:t>
            </a:r>
          </a:p>
          <a:p>
            <a:pPr algn="ctr" marL="518160" indent="-259080" lvl="1">
              <a:lnSpc>
                <a:spcPts val="4079"/>
              </a:lnSpc>
              <a:buFont typeface="Arial"/>
              <a:buChar char="•"/>
            </a:pPr>
            <a:r>
              <a:rPr lang="en-US" sz="2400">
                <a:solidFill>
                  <a:srgbClr val="213A63"/>
                </a:solidFill>
                <a:latin typeface="Quicksand"/>
                <a:ea typeface="Quicksand"/>
                <a:cs typeface="Quicksand"/>
                <a:sym typeface="Quicksand"/>
              </a:rPr>
              <a:t>AI-powered bots can predict and correct potential errors in data validation</a:t>
            </a:r>
          </a:p>
        </p:txBody>
      </p:sp>
      <p:sp>
        <p:nvSpPr>
          <p:cNvPr name="TextBox 21" id="21"/>
          <p:cNvSpPr txBox="true"/>
          <p:nvPr/>
        </p:nvSpPr>
        <p:spPr>
          <a:xfrm rot="0">
            <a:off x="6911605" y="5086350"/>
            <a:ext cx="4464790" cy="415290"/>
          </a:xfrm>
          <a:prstGeom prst="rect">
            <a:avLst/>
          </a:prstGeom>
        </p:spPr>
        <p:txBody>
          <a:bodyPr anchor="t" rtlCol="false" tIns="0" lIns="0" bIns="0" rIns="0">
            <a:spAutoFit/>
          </a:bodyPr>
          <a:lstStyle/>
          <a:p>
            <a:pPr algn="ctr" marL="0" indent="0" lvl="0">
              <a:lnSpc>
                <a:spcPts val="3359"/>
              </a:lnSpc>
              <a:spcBef>
                <a:spcPct val="0"/>
              </a:spcBef>
            </a:pPr>
            <a:r>
              <a:rPr lang="en-US" b="true" sz="2400">
                <a:solidFill>
                  <a:srgbClr val="213A63"/>
                </a:solidFill>
                <a:latin typeface="Quicksand Bold"/>
                <a:ea typeface="Quicksand Bold"/>
                <a:cs typeface="Quicksand Bold"/>
                <a:sym typeface="Quicksand Bold"/>
              </a:rPr>
              <a:t>Advantages</a:t>
            </a:r>
          </a:p>
        </p:txBody>
      </p:sp>
      <p:sp>
        <p:nvSpPr>
          <p:cNvPr name="TextBox 22" id="22"/>
          <p:cNvSpPr txBox="true"/>
          <p:nvPr/>
        </p:nvSpPr>
        <p:spPr>
          <a:xfrm rot="0">
            <a:off x="12911624" y="6009153"/>
            <a:ext cx="4464790" cy="3495675"/>
          </a:xfrm>
          <a:prstGeom prst="rect">
            <a:avLst/>
          </a:prstGeom>
        </p:spPr>
        <p:txBody>
          <a:bodyPr anchor="t" rtlCol="false" tIns="0" lIns="0" bIns="0" rIns="0">
            <a:spAutoFit/>
          </a:bodyPr>
          <a:lstStyle/>
          <a:p>
            <a:pPr algn="ctr" marL="518160" indent="-259080" lvl="1">
              <a:lnSpc>
                <a:spcPts val="3479"/>
              </a:lnSpc>
              <a:buFont typeface="Arial"/>
              <a:buChar char="•"/>
            </a:pPr>
            <a:r>
              <a:rPr lang="en-US" sz="2400">
                <a:solidFill>
                  <a:srgbClr val="213A63"/>
                </a:solidFill>
                <a:latin typeface="Quicksand"/>
                <a:ea typeface="Quicksand"/>
                <a:cs typeface="Quicksand"/>
                <a:sym typeface="Quicksand"/>
              </a:rPr>
              <a:t>Higher implementation complexity due to AI-RPA integration.</a:t>
            </a:r>
          </a:p>
          <a:p>
            <a:pPr algn="ctr" marL="518160" indent="-259080" lvl="1">
              <a:lnSpc>
                <a:spcPts val="3479"/>
              </a:lnSpc>
              <a:buFont typeface="Arial"/>
              <a:buChar char="•"/>
            </a:pPr>
            <a:r>
              <a:rPr lang="en-US" sz="2400">
                <a:solidFill>
                  <a:srgbClr val="213A63"/>
                </a:solidFill>
                <a:latin typeface="Quicksand"/>
                <a:ea typeface="Quicksand"/>
                <a:cs typeface="Quicksand"/>
                <a:sym typeface="Quicksand"/>
              </a:rPr>
              <a:t>Maintenance Challenges</a:t>
            </a:r>
          </a:p>
          <a:p>
            <a:pPr algn="ctr" marL="518160" indent="-259080" lvl="1">
              <a:lnSpc>
                <a:spcPts val="3479"/>
              </a:lnSpc>
              <a:buFont typeface="Arial"/>
              <a:buChar char="•"/>
            </a:pPr>
            <a:r>
              <a:rPr lang="en-US" sz="2400">
                <a:solidFill>
                  <a:srgbClr val="213A63"/>
                </a:solidFill>
                <a:latin typeface="Quicksand"/>
                <a:ea typeface="Quicksand"/>
                <a:cs typeface="Quicksand"/>
                <a:sym typeface="Quicksand"/>
              </a:rPr>
              <a:t>More expensive compared to standard RPA solutions due to AI integration and maintenance.</a:t>
            </a:r>
          </a:p>
        </p:txBody>
      </p:sp>
      <p:sp>
        <p:nvSpPr>
          <p:cNvPr name="TextBox 23" id="23"/>
          <p:cNvSpPr txBox="true"/>
          <p:nvPr/>
        </p:nvSpPr>
        <p:spPr>
          <a:xfrm rot="0">
            <a:off x="12911624" y="5086350"/>
            <a:ext cx="4464790" cy="415290"/>
          </a:xfrm>
          <a:prstGeom prst="rect">
            <a:avLst/>
          </a:prstGeom>
        </p:spPr>
        <p:txBody>
          <a:bodyPr anchor="t" rtlCol="false" tIns="0" lIns="0" bIns="0" rIns="0">
            <a:spAutoFit/>
          </a:bodyPr>
          <a:lstStyle/>
          <a:p>
            <a:pPr algn="ctr" marL="0" indent="0" lvl="0">
              <a:lnSpc>
                <a:spcPts val="3359"/>
              </a:lnSpc>
              <a:spcBef>
                <a:spcPct val="0"/>
              </a:spcBef>
            </a:pPr>
            <a:r>
              <a:rPr lang="en-US" b="true" sz="2400">
                <a:solidFill>
                  <a:srgbClr val="213A63"/>
                </a:solidFill>
                <a:latin typeface="Quicksand Bold"/>
                <a:ea typeface="Quicksand Bold"/>
                <a:cs typeface="Quicksand Bold"/>
                <a:sym typeface="Quicksand Bold"/>
              </a:rPr>
              <a:t>Disadvantages</a:t>
            </a:r>
          </a:p>
        </p:txBody>
      </p:sp>
      <p:sp>
        <p:nvSpPr>
          <p:cNvPr name="TextBox 24" id="24"/>
          <p:cNvSpPr txBox="true"/>
          <p:nvPr/>
        </p:nvSpPr>
        <p:spPr>
          <a:xfrm rot="0">
            <a:off x="540348" y="1276985"/>
            <a:ext cx="9687283"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213A63"/>
                </a:solidFill>
                <a:latin typeface="Quicksand Bold"/>
                <a:ea typeface="Quicksand Bold"/>
                <a:cs typeface="Quicksand Bold"/>
                <a:sym typeface="Quicksand Bold"/>
              </a:rPr>
              <a:t>Survey 2: Enhancing Employee Onboarding through RPA and AI</a:t>
            </a:r>
          </a:p>
        </p:txBody>
      </p:sp>
      <p:sp>
        <p:nvSpPr>
          <p:cNvPr name="TextBox 25" id="25"/>
          <p:cNvSpPr txBox="true"/>
          <p:nvPr/>
        </p:nvSpPr>
        <p:spPr>
          <a:xfrm rot="0">
            <a:off x="540348" y="1642110"/>
            <a:ext cx="8148638" cy="415290"/>
          </a:xfrm>
          <a:prstGeom prst="rect">
            <a:avLst/>
          </a:prstGeom>
        </p:spPr>
        <p:txBody>
          <a:bodyPr anchor="t" rtlCol="false" tIns="0" lIns="0" bIns="0" rIns="0">
            <a:spAutoFit/>
          </a:bodyPr>
          <a:lstStyle/>
          <a:p>
            <a:pPr algn="ctr">
              <a:lnSpc>
                <a:spcPts val="3359"/>
              </a:lnSpc>
              <a:spcBef>
                <a:spcPct val="0"/>
              </a:spcBef>
            </a:pPr>
            <a:r>
              <a:rPr lang="en-US" b="true" sz="2400">
                <a:solidFill>
                  <a:srgbClr val="213A63"/>
                </a:solidFill>
                <a:latin typeface="Quicksand Bold"/>
                <a:ea typeface="Quicksand Bold"/>
                <a:cs typeface="Quicksand Bold"/>
                <a:sym typeface="Quicksand Bold"/>
              </a:rPr>
              <a:t>Source: Journal of Business Process Management, 2021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320713" y="5319713"/>
            <a:ext cx="4967287" cy="4967287"/>
          </a:xfrm>
          <a:custGeom>
            <a:avLst/>
            <a:gdLst/>
            <a:ahLst/>
            <a:cxnLst/>
            <a:rect r="r" b="b" t="t" l="l"/>
            <a:pathLst>
              <a:path h="4967287" w="4967287">
                <a:moveTo>
                  <a:pt x="4967287" y="0"/>
                </a:moveTo>
                <a:lnTo>
                  <a:pt x="0" y="0"/>
                </a:lnTo>
                <a:lnTo>
                  <a:pt x="0" y="4967287"/>
                </a:lnTo>
                <a:lnTo>
                  <a:pt x="4967287" y="4967287"/>
                </a:lnTo>
                <a:lnTo>
                  <a:pt x="496728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4433053" cy="4433053"/>
          </a:xfrm>
          <a:custGeom>
            <a:avLst/>
            <a:gdLst/>
            <a:ahLst/>
            <a:cxnLst/>
            <a:rect r="r" b="b" t="t" l="l"/>
            <a:pathLst>
              <a:path h="4433053" w="4433053">
                <a:moveTo>
                  <a:pt x="0" y="0"/>
                </a:moveTo>
                <a:lnTo>
                  <a:pt x="4433053" y="0"/>
                </a:lnTo>
                <a:lnTo>
                  <a:pt x="4433053" y="4433053"/>
                </a:lnTo>
                <a:lnTo>
                  <a:pt x="0" y="44330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351214" y="5240115"/>
            <a:ext cx="5303006" cy="3275348"/>
            <a:chOff x="0" y="0"/>
            <a:chExt cx="1396677" cy="862643"/>
          </a:xfrm>
        </p:grpSpPr>
        <p:sp>
          <p:nvSpPr>
            <p:cNvPr name="Freeform 5" id="5"/>
            <p:cNvSpPr/>
            <p:nvPr/>
          </p:nvSpPr>
          <p:spPr>
            <a:xfrm flipH="false" flipV="false" rot="0">
              <a:off x="0" y="0"/>
              <a:ext cx="1396677" cy="862643"/>
            </a:xfrm>
            <a:custGeom>
              <a:avLst/>
              <a:gdLst/>
              <a:ahLst/>
              <a:cxnLst/>
              <a:rect r="r" b="b" t="t" l="l"/>
              <a:pathLst>
                <a:path h="862643" w="1396677">
                  <a:moveTo>
                    <a:pt x="74455" y="0"/>
                  </a:moveTo>
                  <a:lnTo>
                    <a:pt x="1322221" y="0"/>
                  </a:lnTo>
                  <a:cubicBezTo>
                    <a:pt x="1363342" y="0"/>
                    <a:pt x="1396677" y="33335"/>
                    <a:pt x="1396677" y="74455"/>
                  </a:cubicBezTo>
                  <a:lnTo>
                    <a:pt x="1396677" y="788188"/>
                  </a:lnTo>
                  <a:cubicBezTo>
                    <a:pt x="1396677" y="829308"/>
                    <a:pt x="1363342" y="862643"/>
                    <a:pt x="1322221" y="862643"/>
                  </a:cubicBezTo>
                  <a:lnTo>
                    <a:pt x="74455" y="862643"/>
                  </a:lnTo>
                  <a:cubicBezTo>
                    <a:pt x="33335" y="862643"/>
                    <a:pt x="0" y="829308"/>
                    <a:pt x="0" y="788188"/>
                  </a:cubicBezTo>
                  <a:lnTo>
                    <a:pt x="0" y="74455"/>
                  </a:lnTo>
                  <a:cubicBezTo>
                    <a:pt x="0" y="33335"/>
                    <a:pt x="33335" y="0"/>
                    <a:pt x="74455" y="0"/>
                  </a:cubicBezTo>
                  <a:close/>
                </a:path>
              </a:pathLst>
            </a:custGeom>
            <a:solidFill>
              <a:srgbClr val="F2B60E"/>
            </a:solidFill>
          </p:spPr>
        </p:sp>
        <p:sp>
          <p:nvSpPr>
            <p:cNvPr name="TextBox 6" id="6"/>
            <p:cNvSpPr txBox="true"/>
            <p:nvPr/>
          </p:nvSpPr>
          <p:spPr>
            <a:xfrm>
              <a:off x="0" y="-85725"/>
              <a:ext cx="1396677" cy="948368"/>
            </a:xfrm>
            <a:prstGeom prst="rect">
              <a:avLst/>
            </a:prstGeom>
          </p:spPr>
          <p:txBody>
            <a:bodyPr anchor="ctr" rtlCol="false" tIns="50800" lIns="50800" bIns="50800" rIns="50800"/>
            <a:lstStyle/>
            <a:p>
              <a:pPr algn="ctr">
                <a:lnSpc>
                  <a:spcPts val="3600"/>
                </a:lnSpc>
              </a:pPr>
            </a:p>
          </p:txBody>
        </p:sp>
      </p:grpSp>
      <p:grpSp>
        <p:nvGrpSpPr>
          <p:cNvPr name="Group 7" id="7"/>
          <p:cNvGrpSpPr/>
          <p:nvPr/>
        </p:nvGrpSpPr>
        <p:grpSpPr>
          <a:xfrm rot="0">
            <a:off x="3633779" y="3050244"/>
            <a:ext cx="5303006" cy="5465219"/>
            <a:chOff x="0" y="0"/>
            <a:chExt cx="1396677" cy="1439399"/>
          </a:xfrm>
        </p:grpSpPr>
        <p:sp>
          <p:nvSpPr>
            <p:cNvPr name="Freeform 8" id="8"/>
            <p:cNvSpPr/>
            <p:nvPr/>
          </p:nvSpPr>
          <p:spPr>
            <a:xfrm flipH="false" flipV="false" rot="0">
              <a:off x="0" y="0"/>
              <a:ext cx="1396677" cy="1439399"/>
            </a:xfrm>
            <a:custGeom>
              <a:avLst/>
              <a:gdLst/>
              <a:ahLst/>
              <a:cxnLst/>
              <a:rect r="r" b="b" t="t" l="l"/>
              <a:pathLst>
                <a:path h="1439399" w="1396677">
                  <a:moveTo>
                    <a:pt x="74455" y="0"/>
                  </a:moveTo>
                  <a:lnTo>
                    <a:pt x="1322221" y="0"/>
                  </a:lnTo>
                  <a:cubicBezTo>
                    <a:pt x="1363342" y="0"/>
                    <a:pt x="1396677" y="33335"/>
                    <a:pt x="1396677" y="74455"/>
                  </a:cubicBezTo>
                  <a:lnTo>
                    <a:pt x="1396677" y="1364944"/>
                  </a:lnTo>
                  <a:cubicBezTo>
                    <a:pt x="1396677" y="1406064"/>
                    <a:pt x="1363342" y="1439399"/>
                    <a:pt x="1322221" y="1439399"/>
                  </a:cubicBezTo>
                  <a:lnTo>
                    <a:pt x="74455" y="1439399"/>
                  </a:lnTo>
                  <a:cubicBezTo>
                    <a:pt x="33335" y="1439399"/>
                    <a:pt x="0" y="1406064"/>
                    <a:pt x="0" y="1364944"/>
                  </a:cubicBezTo>
                  <a:lnTo>
                    <a:pt x="0" y="74455"/>
                  </a:lnTo>
                  <a:cubicBezTo>
                    <a:pt x="0" y="33335"/>
                    <a:pt x="33335" y="0"/>
                    <a:pt x="74455" y="0"/>
                  </a:cubicBezTo>
                  <a:close/>
                </a:path>
              </a:pathLst>
            </a:custGeom>
            <a:solidFill>
              <a:srgbClr val="059F67"/>
            </a:solidFill>
          </p:spPr>
        </p:sp>
        <p:sp>
          <p:nvSpPr>
            <p:cNvPr name="TextBox 9" id="9"/>
            <p:cNvSpPr txBox="true"/>
            <p:nvPr/>
          </p:nvSpPr>
          <p:spPr>
            <a:xfrm>
              <a:off x="0" y="-85725"/>
              <a:ext cx="1396677" cy="1525124"/>
            </a:xfrm>
            <a:prstGeom prst="rect">
              <a:avLst/>
            </a:prstGeom>
          </p:spPr>
          <p:txBody>
            <a:bodyPr anchor="ctr" rtlCol="false" tIns="50800" lIns="50800" bIns="50800" rIns="50800"/>
            <a:lstStyle/>
            <a:p>
              <a:pPr algn="ctr">
                <a:lnSpc>
                  <a:spcPts val="3600"/>
                </a:lnSpc>
              </a:pPr>
            </a:p>
          </p:txBody>
        </p:sp>
      </p:grpSp>
      <p:sp>
        <p:nvSpPr>
          <p:cNvPr name="Freeform 10" id="10"/>
          <p:cNvSpPr/>
          <p:nvPr/>
        </p:nvSpPr>
        <p:spPr>
          <a:xfrm flipH="false" flipV="false" rot="0">
            <a:off x="9351214" y="3050244"/>
            <a:ext cx="5075430" cy="1692267"/>
          </a:xfrm>
          <a:custGeom>
            <a:avLst/>
            <a:gdLst/>
            <a:ahLst/>
            <a:cxnLst/>
            <a:rect r="r" b="b" t="t" l="l"/>
            <a:pathLst>
              <a:path h="1692267" w="5075430">
                <a:moveTo>
                  <a:pt x="0" y="0"/>
                </a:moveTo>
                <a:lnTo>
                  <a:pt x="5075430" y="0"/>
                </a:lnTo>
                <a:lnTo>
                  <a:pt x="5075430" y="1692267"/>
                </a:lnTo>
                <a:lnTo>
                  <a:pt x="0" y="16922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3861356" y="-1188103"/>
            <a:ext cx="1878701" cy="1582806"/>
          </a:xfrm>
          <a:custGeom>
            <a:avLst/>
            <a:gdLst/>
            <a:ahLst/>
            <a:cxnLst/>
            <a:rect r="r" b="b" t="t" l="l"/>
            <a:pathLst>
              <a:path h="1582806" w="1878701">
                <a:moveTo>
                  <a:pt x="0" y="0"/>
                </a:moveTo>
                <a:lnTo>
                  <a:pt x="1878702" y="0"/>
                </a:lnTo>
                <a:lnTo>
                  <a:pt x="1878702" y="1582806"/>
                </a:lnTo>
                <a:lnTo>
                  <a:pt x="0" y="15828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792741" y="461378"/>
            <a:ext cx="14702519" cy="1303020"/>
          </a:xfrm>
          <a:prstGeom prst="rect">
            <a:avLst/>
          </a:prstGeom>
        </p:spPr>
        <p:txBody>
          <a:bodyPr anchor="t" rtlCol="false" tIns="0" lIns="0" bIns="0" rIns="0">
            <a:spAutoFit/>
          </a:bodyPr>
          <a:lstStyle/>
          <a:p>
            <a:pPr algn="ctr" marL="0" indent="0" lvl="0">
              <a:lnSpc>
                <a:spcPts val="10080"/>
              </a:lnSpc>
              <a:spcBef>
                <a:spcPct val="0"/>
              </a:spcBef>
            </a:pPr>
            <a:r>
              <a:rPr lang="en-US" b="true" sz="7200">
                <a:solidFill>
                  <a:srgbClr val="213A63"/>
                </a:solidFill>
                <a:latin typeface="Blogger Bold"/>
                <a:ea typeface="Blogger Bold"/>
                <a:cs typeface="Blogger Bold"/>
                <a:sym typeface="Blogger Bold"/>
              </a:rPr>
              <a:t>Objective &amp; Problem Statement</a:t>
            </a:r>
          </a:p>
        </p:txBody>
      </p:sp>
      <p:sp>
        <p:nvSpPr>
          <p:cNvPr name="TextBox 13" id="13"/>
          <p:cNvSpPr txBox="true"/>
          <p:nvPr/>
        </p:nvSpPr>
        <p:spPr>
          <a:xfrm rot="0">
            <a:off x="9578791" y="6124875"/>
            <a:ext cx="4847853" cy="2028825"/>
          </a:xfrm>
          <a:prstGeom prst="rect">
            <a:avLst/>
          </a:prstGeom>
        </p:spPr>
        <p:txBody>
          <a:bodyPr anchor="t" rtlCol="false" tIns="0" lIns="0" bIns="0" rIns="0">
            <a:spAutoFit/>
          </a:bodyPr>
          <a:lstStyle/>
          <a:p>
            <a:pPr algn="ctr" marL="0" indent="0" lvl="0">
              <a:lnSpc>
                <a:spcPts val="4079"/>
              </a:lnSpc>
            </a:pPr>
            <a:r>
              <a:rPr lang="en-US" sz="2400">
                <a:solidFill>
                  <a:srgbClr val="213A63"/>
                </a:solidFill>
                <a:latin typeface="Quicksand"/>
                <a:ea typeface="Quicksand"/>
                <a:cs typeface="Quicksand"/>
                <a:sym typeface="Quicksand"/>
              </a:rPr>
              <a:t>Traditional employee onboarding processes are manual, making it challenging for HR teams to handle large-scale recruitment </a:t>
            </a:r>
          </a:p>
        </p:txBody>
      </p:sp>
      <p:sp>
        <p:nvSpPr>
          <p:cNvPr name="TextBox 14" id="14"/>
          <p:cNvSpPr txBox="true"/>
          <p:nvPr/>
        </p:nvSpPr>
        <p:spPr>
          <a:xfrm rot="0">
            <a:off x="9578791" y="5574669"/>
            <a:ext cx="4847853" cy="485775"/>
          </a:xfrm>
          <a:prstGeom prst="rect">
            <a:avLst/>
          </a:prstGeom>
        </p:spPr>
        <p:txBody>
          <a:bodyPr anchor="t" rtlCol="false" tIns="0" lIns="0" bIns="0" rIns="0">
            <a:spAutoFit/>
          </a:bodyPr>
          <a:lstStyle/>
          <a:p>
            <a:pPr algn="ctr" marL="0" indent="0" lvl="0">
              <a:lnSpc>
                <a:spcPts val="4079"/>
              </a:lnSpc>
            </a:pPr>
            <a:r>
              <a:rPr lang="en-US" b="true" sz="2400">
                <a:solidFill>
                  <a:srgbClr val="213A63"/>
                </a:solidFill>
                <a:latin typeface="Quicksand Bold"/>
                <a:ea typeface="Quicksand Bold"/>
                <a:cs typeface="Quicksand Bold"/>
                <a:sym typeface="Quicksand Bold"/>
              </a:rPr>
              <a:t>Problem Statement</a:t>
            </a:r>
          </a:p>
        </p:txBody>
      </p:sp>
      <p:sp>
        <p:nvSpPr>
          <p:cNvPr name="TextBox 15" id="15"/>
          <p:cNvSpPr txBox="true"/>
          <p:nvPr/>
        </p:nvSpPr>
        <p:spPr>
          <a:xfrm rot="0">
            <a:off x="3861356" y="3858804"/>
            <a:ext cx="4847853" cy="4086225"/>
          </a:xfrm>
          <a:prstGeom prst="rect">
            <a:avLst/>
          </a:prstGeom>
        </p:spPr>
        <p:txBody>
          <a:bodyPr anchor="t" rtlCol="false" tIns="0" lIns="0" bIns="0" rIns="0">
            <a:spAutoFit/>
          </a:bodyPr>
          <a:lstStyle/>
          <a:p>
            <a:pPr algn="ctr">
              <a:lnSpc>
                <a:spcPts val="4079"/>
              </a:lnSpc>
            </a:pPr>
            <a:r>
              <a:rPr lang="en-US" sz="2400">
                <a:solidFill>
                  <a:srgbClr val="FFFFFF"/>
                </a:solidFill>
                <a:latin typeface="Quicksand"/>
                <a:ea typeface="Quicksand"/>
                <a:cs typeface="Quicksand"/>
                <a:sym typeface="Quicksand"/>
              </a:rPr>
              <a:t>The primary goal is to revolutionize the traditional onboarding process by automating key activities.</a:t>
            </a:r>
          </a:p>
          <a:p>
            <a:pPr algn="ctr" marL="0" indent="0" lvl="0">
              <a:lnSpc>
                <a:spcPts val="4079"/>
              </a:lnSpc>
            </a:pPr>
            <a:r>
              <a:rPr lang="en-US" sz="2400">
                <a:solidFill>
                  <a:srgbClr val="FFFFFF"/>
                </a:solidFill>
                <a:latin typeface="Quicksand"/>
                <a:ea typeface="Quicksand"/>
                <a:cs typeface="Quicksand"/>
                <a:sym typeface="Quicksand"/>
              </a:rPr>
              <a:t>To ensure a seamless and efficient onboarding experience, both for HR professionals and new employees</a:t>
            </a:r>
          </a:p>
        </p:txBody>
      </p:sp>
      <p:sp>
        <p:nvSpPr>
          <p:cNvPr name="TextBox 16" id="16"/>
          <p:cNvSpPr txBox="true"/>
          <p:nvPr/>
        </p:nvSpPr>
        <p:spPr>
          <a:xfrm rot="0">
            <a:off x="3861356" y="3220038"/>
            <a:ext cx="4847853" cy="485775"/>
          </a:xfrm>
          <a:prstGeom prst="rect">
            <a:avLst/>
          </a:prstGeom>
        </p:spPr>
        <p:txBody>
          <a:bodyPr anchor="t" rtlCol="false" tIns="0" lIns="0" bIns="0" rIns="0">
            <a:spAutoFit/>
          </a:bodyPr>
          <a:lstStyle/>
          <a:p>
            <a:pPr algn="ctr" marL="0" indent="0" lvl="0">
              <a:lnSpc>
                <a:spcPts val="4079"/>
              </a:lnSpc>
            </a:pPr>
            <a:r>
              <a:rPr lang="en-US" b="true" sz="2400">
                <a:solidFill>
                  <a:srgbClr val="FFFFFF"/>
                </a:solidFill>
                <a:latin typeface="Quicksand Bold"/>
                <a:ea typeface="Quicksand Bold"/>
                <a:cs typeface="Quicksand Bold"/>
                <a:sym typeface="Quicksand Bold"/>
              </a:rPr>
              <a:t>Objective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92763" y="3191321"/>
            <a:ext cx="7422470" cy="6575233"/>
            <a:chOff x="0" y="0"/>
            <a:chExt cx="1149935" cy="1018676"/>
          </a:xfrm>
        </p:grpSpPr>
        <p:sp>
          <p:nvSpPr>
            <p:cNvPr name="Freeform 3" id="3"/>
            <p:cNvSpPr/>
            <p:nvPr/>
          </p:nvSpPr>
          <p:spPr>
            <a:xfrm flipH="false" flipV="false" rot="0">
              <a:off x="0" y="0"/>
              <a:ext cx="1149935" cy="1018676"/>
            </a:xfrm>
            <a:custGeom>
              <a:avLst/>
              <a:gdLst/>
              <a:ahLst/>
              <a:cxnLst/>
              <a:rect r="r" b="b" t="t" l="l"/>
              <a:pathLst>
                <a:path h="1018676" w="1149935">
                  <a:moveTo>
                    <a:pt x="0" y="0"/>
                  </a:moveTo>
                  <a:lnTo>
                    <a:pt x="1149935" y="0"/>
                  </a:lnTo>
                  <a:lnTo>
                    <a:pt x="1149935" y="1018676"/>
                  </a:lnTo>
                  <a:lnTo>
                    <a:pt x="0" y="1018676"/>
                  </a:lnTo>
                  <a:close/>
                </a:path>
              </a:pathLst>
            </a:custGeom>
            <a:blipFill>
              <a:blip r:embed="rId2"/>
              <a:stretch>
                <a:fillRect l="-16480" t="0" r="-16480" b="0"/>
              </a:stretch>
            </a:blipFill>
          </p:spPr>
        </p:sp>
      </p:grpSp>
      <p:sp>
        <p:nvSpPr>
          <p:cNvPr name="TextBox 4" id="4"/>
          <p:cNvSpPr txBox="true"/>
          <p:nvPr/>
        </p:nvSpPr>
        <p:spPr>
          <a:xfrm rot="0">
            <a:off x="492763" y="417197"/>
            <a:ext cx="7422470" cy="2266950"/>
          </a:xfrm>
          <a:prstGeom prst="rect">
            <a:avLst/>
          </a:prstGeom>
        </p:spPr>
        <p:txBody>
          <a:bodyPr anchor="t" rtlCol="false" tIns="0" lIns="0" bIns="0" rIns="0">
            <a:spAutoFit/>
          </a:bodyPr>
          <a:lstStyle/>
          <a:p>
            <a:pPr algn="l" marL="0" indent="0" lvl="0">
              <a:lnSpc>
                <a:spcPts val="8640"/>
              </a:lnSpc>
            </a:pPr>
            <a:r>
              <a:rPr lang="en-US" b="true" sz="7200">
                <a:solidFill>
                  <a:srgbClr val="213A63"/>
                </a:solidFill>
                <a:latin typeface="Blogger Bold"/>
                <a:ea typeface="Blogger Bold"/>
                <a:cs typeface="Blogger Bold"/>
                <a:sym typeface="Blogger Bold"/>
              </a:rPr>
              <a:t>System Requirements</a:t>
            </a:r>
          </a:p>
        </p:txBody>
      </p:sp>
      <p:grpSp>
        <p:nvGrpSpPr>
          <p:cNvPr name="Group 5" id="5"/>
          <p:cNvGrpSpPr/>
          <p:nvPr/>
        </p:nvGrpSpPr>
        <p:grpSpPr>
          <a:xfrm rot="0">
            <a:off x="8468219" y="493397"/>
            <a:ext cx="4636579" cy="463657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8BEEB"/>
            </a:solidFill>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3104798" y="493397"/>
            <a:ext cx="4636579" cy="463657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2B60E"/>
            </a:solidFill>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8468219" y="5129976"/>
            <a:ext cx="4636579" cy="463657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9F67"/>
            </a:solidFill>
          </p:spPr>
        </p:sp>
        <p:sp>
          <p:nvSpPr>
            <p:cNvPr name="TextBox 13" id="13"/>
            <p:cNvSpPr txBox="true"/>
            <p:nvPr/>
          </p:nvSpPr>
          <p:spPr>
            <a:xfrm>
              <a:off x="0" y="-57150"/>
              <a:ext cx="812800" cy="869950"/>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3104798" y="5129976"/>
            <a:ext cx="4636579" cy="463657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36322"/>
            </a:solidFill>
          </p:spPr>
        </p:sp>
        <p:sp>
          <p:nvSpPr>
            <p:cNvPr name="TextBox 16" id="16"/>
            <p:cNvSpPr txBox="true"/>
            <p:nvPr/>
          </p:nvSpPr>
          <p:spPr>
            <a:xfrm>
              <a:off x="0" y="-57150"/>
              <a:ext cx="812800" cy="869950"/>
            </a:xfrm>
            <a:prstGeom prst="rect">
              <a:avLst/>
            </a:prstGeom>
          </p:spPr>
          <p:txBody>
            <a:bodyPr anchor="ctr" rtlCol="false" tIns="50800" lIns="50800" bIns="50800" rIns="50800"/>
            <a:lstStyle/>
            <a:p>
              <a:pPr algn="ctr">
                <a:lnSpc>
                  <a:spcPts val="3359"/>
                </a:lnSpc>
              </a:pPr>
            </a:p>
          </p:txBody>
        </p:sp>
      </p:grpSp>
      <p:sp>
        <p:nvSpPr>
          <p:cNvPr name="TextBox 17" id="17"/>
          <p:cNvSpPr txBox="true"/>
          <p:nvPr/>
        </p:nvSpPr>
        <p:spPr>
          <a:xfrm rot="0">
            <a:off x="8857727" y="1784330"/>
            <a:ext cx="3857563" cy="33489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FFFFFF"/>
                </a:solidFill>
                <a:latin typeface="Quicksand"/>
                <a:ea typeface="Quicksand"/>
                <a:cs typeface="Quicksand"/>
                <a:sym typeface="Quicksand"/>
              </a:rPr>
              <a:t>Processor: Intel i5 or higher</a:t>
            </a:r>
          </a:p>
          <a:p>
            <a:pPr algn="l" marL="518160" indent="-259080" lvl="1">
              <a:lnSpc>
                <a:spcPts val="3359"/>
              </a:lnSpc>
              <a:buFont typeface="Arial"/>
              <a:buChar char="•"/>
            </a:pPr>
            <a:r>
              <a:rPr lang="en-US" sz="2400">
                <a:solidFill>
                  <a:srgbClr val="FFFFFF"/>
                </a:solidFill>
                <a:latin typeface="Quicksand"/>
                <a:ea typeface="Quicksand"/>
                <a:cs typeface="Quicksand"/>
                <a:sym typeface="Quicksand"/>
              </a:rPr>
              <a:t>RAM: Minimum 8 GB (16 GB for smoother performance)</a:t>
            </a:r>
          </a:p>
          <a:p>
            <a:pPr algn="l" marL="518160" indent="-259080" lvl="1">
              <a:lnSpc>
                <a:spcPts val="3359"/>
              </a:lnSpc>
              <a:buFont typeface="Arial"/>
              <a:buChar char="•"/>
            </a:pPr>
            <a:r>
              <a:rPr lang="en-US" sz="2400">
                <a:solidFill>
                  <a:srgbClr val="FFFFFF"/>
                </a:solidFill>
                <a:latin typeface="Quicksand"/>
                <a:ea typeface="Quicksand"/>
                <a:cs typeface="Quicksand"/>
                <a:sym typeface="Quicksand"/>
              </a:rPr>
              <a:t>Storage: At least 20 GB of free disk space</a:t>
            </a:r>
          </a:p>
          <a:p>
            <a:pPr algn="l" marL="0" indent="0" lvl="0">
              <a:lnSpc>
                <a:spcPts val="3359"/>
              </a:lnSpc>
              <a:spcBef>
                <a:spcPct val="0"/>
              </a:spcBef>
            </a:pPr>
          </a:p>
        </p:txBody>
      </p:sp>
      <p:sp>
        <p:nvSpPr>
          <p:cNvPr name="TextBox 18" id="18"/>
          <p:cNvSpPr txBox="true"/>
          <p:nvPr/>
        </p:nvSpPr>
        <p:spPr>
          <a:xfrm rot="0">
            <a:off x="8857727" y="1271102"/>
            <a:ext cx="3857563" cy="834390"/>
          </a:xfrm>
          <a:prstGeom prst="rect">
            <a:avLst/>
          </a:prstGeom>
        </p:spPr>
        <p:txBody>
          <a:bodyPr anchor="t" rtlCol="false" tIns="0" lIns="0" bIns="0" rIns="0">
            <a:spAutoFit/>
          </a:bodyPr>
          <a:lstStyle/>
          <a:p>
            <a:pPr algn="l">
              <a:lnSpc>
                <a:spcPts val="3359"/>
              </a:lnSpc>
            </a:pPr>
            <a:r>
              <a:rPr lang="en-US" sz="2400" b="true">
                <a:solidFill>
                  <a:srgbClr val="FFFFFF"/>
                </a:solidFill>
                <a:latin typeface="Quicksand Bold"/>
                <a:ea typeface="Quicksand Bold"/>
                <a:cs typeface="Quicksand Bold"/>
                <a:sym typeface="Quicksand Bold"/>
              </a:rPr>
              <a:t>Hardware Requirements</a:t>
            </a:r>
          </a:p>
          <a:p>
            <a:pPr algn="l" marL="0" indent="0" lvl="0">
              <a:lnSpc>
                <a:spcPts val="3359"/>
              </a:lnSpc>
              <a:spcBef>
                <a:spcPct val="0"/>
              </a:spcBef>
            </a:pPr>
          </a:p>
        </p:txBody>
      </p:sp>
      <p:sp>
        <p:nvSpPr>
          <p:cNvPr name="TextBox 19" id="19"/>
          <p:cNvSpPr txBox="true"/>
          <p:nvPr/>
        </p:nvSpPr>
        <p:spPr>
          <a:xfrm rot="0">
            <a:off x="8857727" y="6630459"/>
            <a:ext cx="3857563" cy="33489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FFFFFF"/>
                </a:solidFill>
                <a:latin typeface="Quicksand"/>
                <a:ea typeface="Quicksand"/>
                <a:cs typeface="Quicksand"/>
                <a:sym typeface="Quicksand"/>
              </a:rPr>
              <a:t>SMTP Configuration: SMTP server credentials</a:t>
            </a:r>
          </a:p>
          <a:p>
            <a:pPr algn="l" marL="518160" indent="-259080" lvl="1">
              <a:lnSpc>
                <a:spcPts val="3359"/>
              </a:lnSpc>
              <a:spcBef>
                <a:spcPct val="0"/>
              </a:spcBef>
              <a:buFont typeface="Arial"/>
              <a:buChar char="•"/>
            </a:pPr>
            <a:r>
              <a:rPr lang="en-US" sz="2400">
                <a:solidFill>
                  <a:srgbClr val="FFFFFF"/>
                </a:solidFill>
                <a:latin typeface="Quicksand"/>
                <a:ea typeface="Quicksand"/>
                <a:cs typeface="Quicksand"/>
                <a:sym typeface="Quicksand"/>
              </a:rPr>
              <a:t>Database/HRMS Access: for integrating with organizational HR systems.</a:t>
            </a:r>
          </a:p>
          <a:p>
            <a:pPr algn="l" marL="0" indent="0" lvl="0">
              <a:lnSpc>
                <a:spcPts val="3359"/>
              </a:lnSpc>
              <a:spcBef>
                <a:spcPct val="0"/>
              </a:spcBef>
            </a:pPr>
          </a:p>
        </p:txBody>
      </p:sp>
      <p:sp>
        <p:nvSpPr>
          <p:cNvPr name="TextBox 20" id="20"/>
          <p:cNvSpPr txBox="true"/>
          <p:nvPr/>
        </p:nvSpPr>
        <p:spPr>
          <a:xfrm rot="0">
            <a:off x="8857727" y="6117231"/>
            <a:ext cx="3857563" cy="415290"/>
          </a:xfrm>
          <a:prstGeom prst="rect">
            <a:avLst/>
          </a:prstGeom>
        </p:spPr>
        <p:txBody>
          <a:bodyPr anchor="t" rtlCol="false" tIns="0" lIns="0" bIns="0" rIns="0">
            <a:spAutoFit/>
          </a:bodyPr>
          <a:lstStyle/>
          <a:p>
            <a:pPr algn="l" marL="0" indent="0" lvl="0">
              <a:lnSpc>
                <a:spcPts val="3359"/>
              </a:lnSpc>
              <a:spcBef>
                <a:spcPct val="0"/>
              </a:spcBef>
            </a:pPr>
            <a:r>
              <a:rPr lang="en-US" b="true" sz="2400">
                <a:solidFill>
                  <a:srgbClr val="FFFFFF"/>
                </a:solidFill>
                <a:latin typeface="Quicksand Bold"/>
                <a:ea typeface="Quicksand Bold"/>
                <a:cs typeface="Quicksand Bold"/>
                <a:sym typeface="Quicksand Bold"/>
              </a:rPr>
              <a:t>Network Requirements</a:t>
            </a:r>
          </a:p>
        </p:txBody>
      </p:sp>
      <p:sp>
        <p:nvSpPr>
          <p:cNvPr name="TextBox 21" id="21"/>
          <p:cNvSpPr txBox="true"/>
          <p:nvPr/>
        </p:nvSpPr>
        <p:spPr>
          <a:xfrm rot="0">
            <a:off x="13494306" y="6630459"/>
            <a:ext cx="3857563" cy="33489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FFFFFF"/>
                </a:solidFill>
                <a:latin typeface="Quicksand"/>
                <a:ea typeface="Quicksand"/>
                <a:cs typeface="Quicksand"/>
                <a:sym typeface="Quicksand"/>
              </a:rPr>
              <a:t>Access to HR folders or directories containing onboarding documents.</a:t>
            </a:r>
          </a:p>
          <a:p>
            <a:pPr algn="l" marL="518160" indent="-259080" lvl="1">
              <a:lnSpc>
                <a:spcPts val="3359"/>
              </a:lnSpc>
              <a:spcBef>
                <a:spcPct val="0"/>
              </a:spcBef>
              <a:buFont typeface="Arial"/>
              <a:buChar char="•"/>
            </a:pPr>
            <a:r>
              <a:rPr lang="en-US" sz="2400">
                <a:solidFill>
                  <a:srgbClr val="FFFFFF"/>
                </a:solidFill>
                <a:latin typeface="Quicksand"/>
                <a:ea typeface="Quicksand"/>
                <a:cs typeface="Quicksand"/>
                <a:sym typeface="Quicksand"/>
              </a:rPr>
              <a:t>Folder paths for input files and logs preconfigured.</a:t>
            </a:r>
          </a:p>
          <a:p>
            <a:pPr algn="l" marL="0" indent="0" lvl="0">
              <a:lnSpc>
                <a:spcPts val="3359"/>
              </a:lnSpc>
              <a:spcBef>
                <a:spcPct val="0"/>
              </a:spcBef>
            </a:pPr>
          </a:p>
        </p:txBody>
      </p:sp>
      <p:sp>
        <p:nvSpPr>
          <p:cNvPr name="TextBox 22" id="22"/>
          <p:cNvSpPr txBox="true"/>
          <p:nvPr/>
        </p:nvSpPr>
        <p:spPr>
          <a:xfrm rot="0">
            <a:off x="13494306" y="6117231"/>
            <a:ext cx="3857563" cy="415290"/>
          </a:xfrm>
          <a:prstGeom prst="rect">
            <a:avLst/>
          </a:prstGeom>
        </p:spPr>
        <p:txBody>
          <a:bodyPr anchor="t" rtlCol="false" tIns="0" lIns="0" bIns="0" rIns="0">
            <a:spAutoFit/>
          </a:bodyPr>
          <a:lstStyle/>
          <a:p>
            <a:pPr algn="l" marL="0" indent="0" lvl="0">
              <a:lnSpc>
                <a:spcPts val="3359"/>
              </a:lnSpc>
              <a:spcBef>
                <a:spcPct val="0"/>
              </a:spcBef>
            </a:pPr>
            <a:r>
              <a:rPr lang="en-US" b="true" sz="2400">
                <a:solidFill>
                  <a:srgbClr val="FFFFFF"/>
                </a:solidFill>
                <a:latin typeface="Quicksand Bold"/>
                <a:ea typeface="Quicksand Bold"/>
                <a:cs typeface="Quicksand Bold"/>
                <a:sym typeface="Quicksand Bold"/>
              </a:rPr>
              <a:t>Additional Requirements</a:t>
            </a:r>
          </a:p>
        </p:txBody>
      </p:sp>
      <p:sp>
        <p:nvSpPr>
          <p:cNvPr name="TextBox 23" id="23"/>
          <p:cNvSpPr txBox="true"/>
          <p:nvPr/>
        </p:nvSpPr>
        <p:spPr>
          <a:xfrm rot="0">
            <a:off x="13494306" y="1784330"/>
            <a:ext cx="3857563" cy="33489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FFFFFF"/>
                </a:solidFill>
                <a:latin typeface="Quicksand"/>
                <a:ea typeface="Quicksand"/>
                <a:cs typeface="Quicksand"/>
                <a:sym typeface="Quicksand"/>
              </a:rPr>
              <a:t>RPA Platform: UiPath Studio 2023.x or higher</a:t>
            </a:r>
          </a:p>
          <a:p>
            <a:pPr algn="l" marL="518160" indent="-259080" lvl="1">
              <a:lnSpc>
                <a:spcPts val="3359"/>
              </a:lnSpc>
              <a:buFont typeface="Arial"/>
              <a:buChar char="•"/>
            </a:pPr>
            <a:r>
              <a:rPr lang="en-US" sz="2400">
                <a:solidFill>
                  <a:srgbClr val="FFFFFF"/>
                </a:solidFill>
                <a:latin typeface="Quicksand"/>
                <a:ea typeface="Quicksand"/>
                <a:cs typeface="Quicksand"/>
                <a:sym typeface="Quicksand"/>
              </a:rPr>
              <a:t>Supporting Applications: Microsoft Excel </a:t>
            </a:r>
          </a:p>
          <a:p>
            <a:pPr algn="l" marL="518160" indent="-259080" lvl="1">
              <a:lnSpc>
                <a:spcPts val="3359"/>
              </a:lnSpc>
              <a:buFont typeface="Arial"/>
              <a:buChar char="•"/>
            </a:pPr>
            <a:r>
              <a:rPr lang="en-US" sz="2400">
                <a:solidFill>
                  <a:srgbClr val="FFFFFF"/>
                </a:solidFill>
                <a:latin typeface="Quicksand"/>
                <a:ea typeface="Quicksand"/>
                <a:cs typeface="Quicksand"/>
                <a:sym typeface="Quicksand"/>
              </a:rPr>
              <a:t>Email Client or SMTP Server</a:t>
            </a:r>
          </a:p>
          <a:p>
            <a:pPr algn="l">
              <a:lnSpc>
                <a:spcPts val="3359"/>
              </a:lnSpc>
              <a:spcBef>
                <a:spcPct val="0"/>
              </a:spcBef>
            </a:pPr>
          </a:p>
        </p:txBody>
      </p:sp>
      <p:sp>
        <p:nvSpPr>
          <p:cNvPr name="TextBox 24" id="24"/>
          <p:cNvSpPr txBox="true"/>
          <p:nvPr/>
        </p:nvSpPr>
        <p:spPr>
          <a:xfrm rot="0">
            <a:off x="13494306" y="1271102"/>
            <a:ext cx="3857563" cy="415290"/>
          </a:xfrm>
          <a:prstGeom prst="rect">
            <a:avLst/>
          </a:prstGeom>
        </p:spPr>
        <p:txBody>
          <a:bodyPr anchor="t" rtlCol="false" tIns="0" lIns="0" bIns="0" rIns="0">
            <a:spAutoFit/>
          </a:bodyPr>
          <a:lstStyle/>
          <a:p>
            <a:pPr algn="l" marL="0" indent="0" lvl="0">
              <a:lnSpc>
                <a:spcPts val="3359"/>
              </a:lnSpc>
              <a:spcBef>
                <a:spcPct val="0"/>
              </a:spcBef>
            </a:pPr>
            <a:r>
              <a:rPr lang="en-US" b="true" sz="2400">
                <a:solidFill>
                  <a:srgbClr val="FFFFFF"/>
                </a:solidFill>
                <a:latin typeface="Quicksand Bold"/>
                <a:ea typeface="Quicksand Bold"/>
                <a:cs typeface="Quicksand Bold"/>
                <a:sym typeface="Quicksand Bold"/>
              </a:rPr>
              <a:t>Software Requirements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B8C8"/>
        </a:solidFill>
      </p:bgPr>
    </p:bg>
    <p:spTree>
      <p:nvGrpSpPr>
        <p:cNvPr id="1" name=""/>
        <p:cNvGrpSpPr/>
        <p:nvPr/>
      </p:nvGrpSpPr>
      <p:grpSpPr>
        <a:xfrm>
          <a:off x="0" y="0"/>
          <a:ext cx="0" cy="0"/>
          <a:chOff x="0" y="0"/>
          <a:chExt cx="0" cy="0"/>
        </a:xfrm>
      </p:grpSpPr>
      <p:grpSp>
        <p:nvGrpSpPr>
          <p:cNvPr name="Group 2" id="2"/>
          <p:cNvGrpSpPr/>
          <p:nvPr/>
        </p:nvGrpSpPr>
        <p:grpSpPr>
          <a:xfrm rot="0">
            <a:off x="3078300" y="0"/>
            <a:ext cx="15209700" cy="10287000"/>
            <a:chOff x="0" y="0"/>
            <a:chExt cx="20279601" cy="13716000"/>
          </a:xfrm>
        </p:grpSpPr>
        <p:pic>
          <p:nvPicPr>
            <p:cNvPr name="Picture 3" id="3"/>
            <p:cNvPicPr>
              <a:picLocks noChangeAspect="true"/>
            </p:cNvPicPr>
            <p:nvPr/>
          </p:nvPicPr>
          <p:blipFill>
            <a:blip r:embed="rId2"/>
            <a:srcRect l="0" t="634" r="0" b="634"/>
            <a:stretch>
              <a:fillRect/>
            </a:stretch>
          </p:blipFill>
          <p:spPr>
            <a:xfrm flipH="false" flipV="false">
              <a:off x="0" y="0"/>
              <a:ext cx="20279601" cy="13716000"/>
            </a:xfrm>
            <a:prstGeom prst="rect">
              <a:avLst/>
            </a:prstGeom>
          </p:spPr>
        </p:pic>
      </p:grpSp>
      <p:sp>
        <p:nvSpPr>
          <p:cNvPr name="Freeform 4" id="4"/>
          <p:cNvSpPr/>
          <p:nvPr/>
        </p:nvSpPr>
        <p:spPr>
          <a:xfrm flipH="false" flipV="false" rot="0">
            <a:off x="-2975932" y="7661032"/>
            <a:ext cx="5951865" cy="3700978"/>
          </a:xfrm>
          <a:custGeom>
            <a:avLst/>
            <a:gdLst/>
            <a:ahLst/>
            <a:cxnLst/>
            <a:rect r="r" b="b" t="t" l="l"/>
            <a:pathLst>
              <a:path h="3700978" w="5951865">
                <a:moveTo>
                  <a:pt x="0" y="0"/>
                </a:moveTo>
                <a:lnTo>
                  <a:pt x="5951864" y="0"/>
                </a:lnTo>
                <a:lnTo>
                  <a:pt x="5951864" y="3700978"/>
                </a:lnTo>
                <a:lnTo>
                  <a:pt x="0" y="37009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2165314">
            <a:off x="-1155320" y="7893732"/>
            <a:ext cx="4884036" cy="4114800"/>
          </a:xfrm>
          <a:custGeom>
            <a:avLst/>
            <a:gdLst/>
            <a:ahLst/>
            <a:cxnLst/>
            <a:rect r="r" b="b" t="t" l="l"/>
            <a:pathLst>
              <a:path h="4114800" w="4884036">
                <a:moveTo>
                  <a:pt x="0" y="0"/>
                </a:moveTo>
                <a:lnTo>
                  <a:pt x="4884036" y="0"/>
                </a:lnTo>
                <a:lnTo>
                  <a:pt x="488403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492763" y="277057"/>
            <a:ext cx="4297152" cy="3193424"/>
          </a:xfrm>
          <a:prstGeom prst="rect">
            <a:avLst/>
          </a:prstGeom>
        </p:spPr>
        <p:txBody>
          <a:bodyPr anchor="t" rtlCol="false" tIns="0" lIns="0" bIns="0" rIns="0">
            <a:spAutoFit/>
          </a:bodyPr>
          <a:lstStyle/>
          <a:p>
            <a:pPr algn="l" marL="0" indent="0" lvl="0">
              <a:lnSpc>
                <a:spcPts val="12459"/>
              </a:lnSpc>
              <a:spcBef>
                <a:spcPct val="0"/>
              </a:spcBef>
            </a:pPr>
            <a:r>
              <a:rPr lang="en-US" b="true" sz="8899">
                <a:solidFill>
                  <a:srgbClr val="213A63"/>
                </a:solidFill>
                <a:latin typeface="Blogger Bold"/>
                <a:ea typeface="Blogger Bold"/>
                <a:cs typeface="Blogger Bold"/>
                <a:sym typeface="Blogger Bold"/>
              </a:rPr>
              <a:t>ER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DAGW_2u25D8</dc:identifier>
  <dcterms:modified xsi:type="dcterms:W3CDTF">2011-08-01T06:04:30Z</dcterms:modified>
  <cp:revision>1</cp:revision>
  <dc:title>Introduction to Robotic Process Auromation</dc:title>
</cp:coreProperties>
</file>