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63" r:id="rId9"/>
    <p:sldId id="378" r:id="rId10"/>
    <p:sldId id="377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400" r:id="rId29"/>
    <p:sldId id="401" r:id="rId30"/>
    <p:sldId id="402" r:id="rId31"/>
    <p:sldId id="403" r:id="rId32"/>
    <p:sldId id="404" r:id="rId33"/>
    <p:sldId id="407" r:id="rId34"/>
    <p:sldId id="408" r:id="rId35"/>
    <p:sldId id="409" r:id="rId36"/>
    <p:sldId id="410" r:id="rId37"/>
    <p:sldId id="405" r:id="rId38"/>
    <p:sldId id="33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85" d="100"/>
          <a:sy n="85" d="100"/>
        </p:scale>
        <p:origin x="1219" y="24"/>
      </p:cViewPr>
      <p:guideLst>
        <p:guide orient="horz" pos="3648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ICS-LAB4  </a:t>
            </a:r>
            <a:r>
              <a:rPr lang="en-US" altLang="zh-CN" sz="6000" dirty="0" err="1">
                <a:solidFill>
                  <a:srgbClr val="FF0000"/>
                </a:solidFill>
              </a:rPr>
              <a:t>Buflab</a:t>
            </a:r>
            <a:r>
              <a:rPr lang="en-US" altLang="zh-CN" sz="6000" dirty="0">
                <a:solidFill>
                  <a:srgbClr val="FF0000"/>
                </a:solidFill>
              </a:rPr>
              <a:t>/</a:t>
            </a:r>
            <a:r>
              <a:rPr lang="en-US" altLang="zh-CN" sz="6000" dirty="0" err="1">
                <a:solidFill>
                  <a:srgbClr val="FF0000"/>
                </a:solidFill>
              </a:rPr>
              <a:t>AttackLab</a:t>
            </a:r>
            <a:br>
              <a:rPr lang="en-US" altLang="zh-CN" sz="4800" dirty="0"/>
            </a:br>
            <a:r>
              <a:rPr lang="en-US" altLang="zh-CN" sz="4800" dirty="0"/>
              <a:t> </a:t>
            </a:r>
            <a:r>
              <a:rPr lang="zh-CN" altLang="en-US" sz="4800" dirty="0"/>
              <a:t>缓冲器漏洞攻击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863819"/>
            <a:ext cx="843528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8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gets(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2954020"/>
            <a:ext cx="8435280" cy="1600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1180301099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 love ICS2017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Dud: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getbuf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returned 0x1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4661644"/>
            <a:ext cx="8839200" cy="13532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1180301099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Ouch!: You caused a segmentation fault!           </a:t>
            </a:r>
            <a:r>
              <a:rPr lang="zh-CN" altLang="en-US" sz="18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溢出引发段错</a:t>
            </a:r>
            <a:endParaRPr lang="en-US" altLang="zh-CN" sz="18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00" y="6014852"/>
            <a:ext cx="8206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800" i="0" dirty="0">
                <a:solidFill>
                  <a:srgbClr val="FF0000"/>
                </a:solidFill>
              </a:rPr>
              <a:t>缓冲区溢出导致程序</a:t>
            </a:r>
            <a:r>
              <a:rPr lang="zh-CN" altLang="en-US" sz="2800" i="0" dirty="0">
                <a:solidFill>
                  <a:srgbClr val="FF0000"/>
                </a:solidFill>
              </a:rPr>
              <a:t>栈帧结构</a:t>
            </a:r>
            <a:r>
              <a:rPr lang="zh-CN" altLang="zh-CN" sz="2800" i="0" dirty="0">
                <a:solidFill>
                  <a:srgbClr val="FF0000"/>
                </a:solidFill>
              </a:rPr>
              <a:t>破坏，产生访</a:t>
            </a:r>
            <a:r>
              <a:rPr lang="zh-CN" altLang="en-US" sz="2800" i="0" dirty="0">
                <a:solidFill>
                  <a:srgbClr val="FF0000"/>
                </a:solidFill>
              </a:rPr>
              <a:t>存</a:t>
            </a:r>
            <a:r>
              <a:rPr lang="zh-CN" altLang="zh-CN" sz="2800" i="0" dirty="0">
                <a:solidFill>
                  <a:srgbClr val="FF0000"/>
                </a:solidFill>
              </a:rPr>
              <a:t>错误</a:t>
            </a:r>
          </a:p>
        </p:txBody>
      </p:sp>
      <p:sp>
        <p:nvSpPr>
          <p:cNvPr id="2" name="矩形 1"/>
          <p:cNvSpPr/>
          <p:nvPr/>
        </p:nvSpPr>
        <p:spPr>
          <a:xfrm>
            <a:off x="300272" y="340599"/>
            <a:ext cx="853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>
                <a:solidFill>
                  <a:srgbClr val="FF0000"/>
                </a:solidFill>
              </a:rPr>
              <a:t>函数</a:t>
            </a:r>
            <a:r>
              <a:rPr lang="en-US" altLang="zh-CN" sz="2800" dirty="0">
                <a:solidFill>
                  <a:srgbClr val="FF0000"/>
                </a:solidFill>
              </a:rPr>
              <a:t>Gets()</a:t>
            </a:r>
            <a:r>
              <a:rPr lang="zh-CN" altLang="zh-CN" sz="2800" dirty="0">
                <a:solidFill>
                  <a:srgbClr val="FF0000"/>
                </a:solidFill>
              </a:rPr>
              <a:t>不判断</a:t>
            </a:r>
            <a:r>
              <a:rPr lang="en-US" altLang="zh-CN" sz="2800" dirty="0" err="1">
                <a:solidFill>
                  <a:srgbClr val="FF0000"/>
                </a:solidFill>
              </a:rPr>
              <a:t>buf</a:t>
            </a:r>
            <a:r>
              <a:rPr lang="zh-CN" altLang="en-US" sz="2800" dirty="0">
                <a:solidFill>
                  <a:srgbClr val="FF0000"/>
                </a:solidFill>
              </a:rPr>
              <a:t>大小，字符串超长，</a:t>
            </a:r>
            <a:r>
              <a:rPr lang="zh-CN" altLang="zh-CN" sz="2800" dirty="0">
                <a:solidFill>
                  <a:srgbClr val="FF0000"/>
                </a:solidFill>
              </a:rPr>
              <a:t>缓冲区溢出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02705"/>
            <a:ext cx="8786982" cy="578023"/>
          </a:xfrm>
        </p:spPr>
        <p:txBody>
          <a:bodyPr/>
          <a:lstStyle/>
          <a:p>
            <a:pPr algn="ctr"/>
            <a:r>
              <a:rPr lang="zh-CN" altLang="en-US" dirty="0"/>
              <a:t>攻击手段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529586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设计字符串输入给</a:t>
            </a:r>
            <a:r>
              <a:rPr lang="en-US" altLang="zh-CN" dirty="0" err="1"/>
              <a:t>bufbomb</a:t>
            </a:r>
            <a:r>
              <a:rPr lang="zh-CN" altLang="zh-CN" dirty="0"/>
              <a:t>，造成缓冲区溢出，使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zh-CN" sz="2400" dirty="0">
                <a:solidFill>
                  <a:srgbClr val="FF0000"/>
                </a:solidFill>
              </a:rPr>
              <a:t>无符号字节数据，十六进制表示，字节间用空格隔开，如：</a:t>
            </a:r>
            <a:r>
              <a:rPr lang="en-US" altLang="zh-CN" sz="2400" dirty="0">
                <a:solidFill>
                  <a:srgbClr val="FF0000"/>
                </a:solidFill>
              </a:rPr>
              <a:t> 68 </a:t>
            </a:r>
            <a:r>
              <a:rPr lang="en-US" altLang="zh-CN" sz="2400" dirty="0" err="1">
                <a:solidFill>
                  <a:srgbClr val="FF0000"/>
                </a:solidFill>
              </a:rPr>
              <a:t>ef</a:t>
            </a:r>
            <a:r>
              <a:rPr lang="en-US" altLang="zh-CN" sz="2400" dirty="0">
                <a:solidFill>
                  <a:srgbClr val="FF0000"/>
                </a:solidFill>
              </a:rPr>
              <a:t> cd ab 00 83 c0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</a:rPr>
              <a:t>cookie</a:t>
            </a:r>
            <a:r>
              <a:rPr lang="zh-CN" altLang="en-US" sz="2400" dirty="0">
                <a:solidFill>
                  <a:srgbClr val="FF0000"/>
                </a:solidFill>
              </a:rPr>
              <a:t>相关，</a:t>
            </a:r>
            <a:r>
              <a:rPr lang="zh-CN" altLang="zh-CN" sz="2400" dirty="0">
                <a:solidFill>
                  <a:srgbClr val="FF0000"/>
                </a:solidFill>
              </a:rPr>
              <a:t>每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zh-CN" sz="2400" dirty="0">
                <a:solidFill>
                  <a:srgbClr val="FF0000"/>
                </a:solidFill>
              </a:rPr>
              <a:t>同学的攻击字串</a:t>
            </a:r>
            <a:r>
              <a:rPr lang="zh-CN" altLang="en-US" sz="2400" dirty="0">
                <a:solidFill>
                  <a:srgbClr val="FF0000"/>
                </a:solidFill>
              </a:rPr>
              <a:t>不同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>
                <a:solidFill>
                  <a:srgbClr val="FF0000"/>
                </a:solidFill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输入方便</a:t>
            </a:r>
            <a:r>
              <a:rPr lang="zh-CN" altLang="zh-CN" sz="2400" dirty="0">
                <a:solidFill>
                  <a:srgbClr val="FF0000"/>
                </a:solidFill>
              </a:rPr>
              <a:t>将攻击字符串写在文本文件中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53000" y="1268760"/>
            <a:ext cx="3936397" cy="5112568"/>
            <a:chOff x="2839144" y="1988835"/>
            <a:chExt cx="3790610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839144" y="3168648"/>
              <a:ext cx="719489" cy="338121"/>
              <a:chOff x="3091813" y="3138575"/>
              <a:chExt cx="404713" cy="33812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091813" y="3138575"/>
                <a:ext cx="40471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839144" y="5034058"/>
              <a:ext cx="728509" cy="379808"/>
              <a:chOff x="2780643" y="4332646"/>
              <a:chExt cx="728509" cy="37980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0643" y="4332646"/>
                <a:ext cx="728509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5</a:t>
            </a:r>
            <a:r>
              <a:rPr lang="zh-CN" altLang="en-US" dirty="0"/>
              <a:t>个攻击字符串，对目标程序实施缓冲区溢出攻击。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次攻击难度递增，分别命名为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Smoke    </a:t>
            </a:r>
            <a:r>
              <a:rPr lang="zh-CN" altLang="en-US" dirty="0"/>
              <a:t>（让目标程序</a:t>
            </a:r>
            <a:r>
              <a:rPr lang="zh-CN" altLang="en-US" dirty="0">
                <a:solidFill>
                  <a:srgbClr val="00B050"/>
                </a:solidFill>
              </a:rPr>
              <a:t>调用</a:t>
            </a:r>
            <a:r>
              <a:rPr lang="en-US" altLang="zh-CN" dirty="0">
                <a:solidFill>
                  <a:srgbClr val="00B050"/>
                </a:solidFill>
              </a:rPr>
              <a:t>smoke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Fizz         </a:t>
            </a:r>
            <a:r>
              <a:rPr lang="zh-CN" altLang="en-US" dirty="0"/>
              <a:t>（让目标程序使用</a:t>
            </a:r>
            <a:r>
              <a:rPr lang="zh-CN" altLang="en-US" dirty="0">
                <a:solidFill>
                  <a:srgbClr val="00B050"/>
                </a:solidFill>
              </a:rPr>
              <a:t>特定参数调用</a:t>
            </a:r>
            <a:r>
              <a:rPr lang="en-US" altLang="zh-CN" dirty="0"/>
              <a:t>Fizz</a:t>
            </a:r>
            <a:r>
              <a:rPr lang="zh-CN" altLang="en-US" dirty="0"/>
              <a:t>函数）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Bang       </a:t>
            </a:r>
            <a:r>
              <a:rPr lang="zh-CN" altLang="en-US" dirty="0"/>
              <a:t>（让目标程序调用</a:t>
            </a:r>
            <a:r>
              <a:rPr lang="en-US" altLang="zh-CN" dirty="0"/>
              <a:t>Bang</a:t>
            </a:r>
            <a:r>
              <a:rPr lang="zh-CN" altLang="en-US" dirty="0"/>
              <a:t>函数，并</a:t>
            </a:r>
            <a:r>
              <a:rPr lang="zh-CN" altLang="en-US" dirty="0">
                <a:solidFill>
                  <a:srgbClr val="00B050"/>
                </a:solidFill>
              </a:rPr>
              <a:t>篡改全局变量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Boom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无感攻击</a:t>
            </a:r>
            <a:r>
              <a:rPr lang="zh-CN" altLang="en-US" dirty="0"/>
              <a:t>，并传递有效返回值）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Nitro 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栈帧地址变化</a:t>
            </a:r>
            <a:r>
              <a:rPr lang="zh-CN" altLang="en-US" dirty="0"/>
              <a:t>时的有效攻击）</a:t>
            </a:r>
            <a:endParaRPr lang="en-US" altLang="zh-CN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197678"/>
            <a:ext cx="8594725" cy="5136447"/>
          </a:xfrm>
        </p:spPr>
        <p:txBody>
          <a:bodyPr/>
          <a:lstStyle/>
          <a:p>
            <a:r>
              <a:rPr lang="zh-CN" altLang="zh-CN" dirty="0"/>
              <a:t>构造攻击字符串作为</a:t>
            </a:r>
            <a:r>
              <a:rPr lang="zh-CN" altLang="en-US" dirty="0"/>
              <a:t>目标程序</a:t>
            </a:r>
            <a:r>
              <a:rPr lang="zh-CN" altLang="zh-CN" dirty="0"/>
              <a:t>输入，造成缓冲区溢出，使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返回时不返回到</a:t>
            </a:r>
            <a:r>
              <a:rPr lang="en-US" altLang="zh-CN" dirty="0"/>
              <a:t>test</a:t>
            </a:r>
            <a:r>
              <a:rPr lang="zh-CN" altLang="zh-CN" dirty="0"/>
              <a:t>函数，而是转向执行</a:t>
            </a:r>
            <a:r>
              <a:rPr lang="en-US" altLang="zh-CN" dirty="0"/>
              <a:t>smoke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>
            <a:fillRect/>
          </a:stretch>
        </p:blipFill>
        <p:spPr>
          <a:xfrm>
            <a:off x="396875" y="4685122"/>
            <a:ext cx="8594725" cy="1944277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 bwMode="auto">
          <a:xfrm>
            <a:off x="609600" y="2133600"/>
            <a:ext cx="80010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Smoke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调用函数</a:t>
            </a:r>
            <a:endParaRPr lang="en-US" altLang="zh-CN" dirty="0"/>
          </a:p>
          <a:p>
            <a:r>
              <a:rPr lang="zh-CN" altLang="en-US" dirty="0"/>
              <a:t>只需攻击返回地址区域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             32</a:t>
            </a:r>
            <a:r>
              <a:rPr lang="zh-CN" altLang="en-US" dirty="0"/>
              <a:t>位简单些</a:t>
            </a:r>
            <a:r>
              <a:rPr lang="en-US" altLang="zh-CN" dirty="0"/>
              <a:t>/64</a:t>
            </a:r>
            <a:r>
              <a:rPr lang="zh-CN" altLang="en-US" dirty="0"/>
              <a:t>位麻烦</a:t>
            </a:r>
            <a:r>
              <a:rPr lang="en-US" altLang="zh-CN" dirty="0" err="1"/>
              <a:t>rdi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构造攻击字串造成缓冲区溢出，使目标程序调用</a:t>
            </a:r>
            <a:r>
              <a:rPr lang="en-US" altLang="zh-CN" dirty="0"/>
              <a:t>fizz</a:t>
            </a:r>
            <a:r>
              <a:rPr lang="zh-CN" altLang="en-US" dirty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/>
              <a:t>函数，使</a:t>
            </a:r>
            <a:r>
              <a:rPr lang="en-US" altLang="zh-CN" dirty="0"/>
              <a:t>fizz</a:t>
            </a:r>
            <a:r>
              <a:rPr lang="zh-CN" altLang="en-US" dirty="0"/>
              <a:t>函数中的判断成功，需仔细考虑将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7609" y="3309789"/>
            <a:ext cx="830580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(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fizz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用正确参数调用其他函数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pPr lvl="1"/>
            <a:r>
              <a:rPr lang="zh-CN" altLang="en-US" dirty="0"/>
              <a:t>攻击函数参数区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439284"/>
            <a:ext cx="652816" cy="3115091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cookie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目标程序也会显示用户</a:t>
            </a:r>
            <a:r>
              <a:rPr lang="en-US" altLang="zh-CN" dirty="0"/>
              <a:t>cookie</a:t>
            </a:r>
            <a:r>
              <a:rPr lang="zh-CN" altLang="en-US" dirty="0"/>
              <a:t>，</a:t>
            </a:r>
            <a:r>
              <a:rPr lang="en-US" altLang="zh-CN" dirty="0" err="1"/>
              <a:t>makecookie</a:t>
            </a:r>
            <a:r>
              <a:rPr lang="zh-CN" altLang="en-US" dirty="0"/>
              <a:t>可不用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154" y="1796680"/>
            <a:ext cx="8289925" cy="909685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makecookie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1180301099   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        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即为根据学号生成的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>
            <a:fillRect/>
          </a:stretch>
        </p:blipFill>
        <p:spPr>
          <a:xfrm>
            <a:off x="704850" y="3176270"/>
            <a:ext cx="6630035" cy="1791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161" y="1209675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构造攻击字串，使目标程序调用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/>
              <a:t>篡改为</a:t>
            </a:r>
            <a:r>
              <a:rPr lang="en-US" altLang="zh-CN" dirty="0"/>
              <a:t>cookie</a:t>
            </a:r>
            <a:r>
              <a:rPr lang="zh-CN" altLang="en-US" dirty="0"/>
              <a:t>值，使相应判断成功，需要在缓冲区中</a:t>
            </a:r>
            <a:r>
              <a:rPr lang="zh-CN" altLang="en-US" dirty="0">
                <a:solidFill>
                  <a:srgbClr val="CC3300"/>
                </a:solidFill>
              </a:rPr>
              <a:t>注入恶意代码</a:t>
            </a:r>
            <a:r>
              <a:rPr lang="zh-CN" altLang="en-US" dirty="0"/>
              <a:t>篡改全局变量。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7933" y="2971800"/>
            <a:ext cx="8445152" cy="3581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C3300"/>
                </a:solidFill>
              </a:rPr>
              <a:t>挑战：</a:t>
            </a:r>
            <a:r>
              <a:rPr lang="zh-CN" altLang="en-US" dirty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5137" y="2743200"/>
            <a:ext cx="8458200" cy="336232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exit(0);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C</a:t>
            </a:r>
            <a:r>
              <a:rPr lang="zh-CN" altLang="en-US" dirty="0"/>
              <a:t>语言函数的汇编级实现及缓冲器溢出原理</a:t>
            </a:r>
            <a:endParaRPr lang="en-US" altLang="zh-CN" dirty="0"/>
          </a:p>
          <a:p>
            <a:pPr lvl="1"/>
            <a:r>
              <a:rPr lang="zh-CN" altLang="en-US" dirty="0"/>
              <a:t>掌握栈帧结构与缓冲器溢出漏洞的攻击设计方法</a:t>
            </a:r>
            <a:endParaRPr lang="en-US" altLang="zh-CN" dirty="0"/>
          </a:p>
          <a:p>
            <a:pPr lvl="1"/>
            <a:r>
              <a:rPr lang="zh-CN" altLang="en-US" dirty="0"/>
              <a:t>进一步熟练使用</a:t>
            </a:r>
            <a:r>
              <a:rPr lang="en-US" altLang="zh-CN" dirty="0"/>
              <a:t>Linux</a:t>
            </a:r>
            <a:r>
              <a:rPr lang="zh-CN" altLang="en-US" dirty="0"/>
              <a:t>下的调试工具完成机器语言的跟踪调试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实验室教师：王宁、王立明、王晴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：高翔、唐海桃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实验班级、人数与分组</a:t>
            </a:r>
            <a:endParaRPr lang="en-US" altLang="zh-CN" dirty="0"/>
          </a:p>
          <a:p>
            <a:pPr lvl="1"/>
            <a:r>
              <a:rPr lang="en-US" altLang="zh-CN" sz="2400" dirty="0">
                <a:sym typeface="+mn-ea"/>
              </a:rPr>
              <a:t>1803001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1803002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1803009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1803010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bang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r>
              <a:rPr lang="zh-CN" altLang="en-US" dirty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简单字符串覆盖做不到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需编写恶意代码，插入到攻击字符串合适位置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/>
              <a:t>转向这段</a:t>
            </a:r>
            <a:r>
              <a:rPr lang="zh-CN" altLang="en-US" dirty="0"/>
              <a:t>恶意代码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恶意代码负责篡改全局变量，并跳转到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编写汇编代码文件</a:t>
            </a:r>
            <a:r>
              <a:rPr lang="en-US" altLang="zh-CN" dirty="0" err="1"/>
              <a:t>asm.s</a:t>
            </a:r>
            <a:r>
              <a:rPr lang="zh-CN" altLang="zh-CN" dirty="0"/>
              <a:t>，将该文件编译成机器代码</a:t>
            </a:r>
            <a:r>
              <a:rPr lang="en-US" altLang="zh-CN" dirty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>
                <a:solidFill>
                  <a:srgbClr val="FF0000"/>
                </a:solidFill>
              </a:rPr>
              <a:t>asm.s</a:t>
            </a:r>
            <a:endParaRPr lang="en-US" altLang="zh-CN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反汇编</a:t>
            </a:r>
            <a:r>
              <a:rPr lang="en-US" altLang="zh-CN" dirty="0" err="1"/>
              <a:t>asm.o</a:t>
            </a:r>
            <a:r>
              <a:rPr lang="zh-CN" altLang="en-US" dirty="0"/>
              <a:t>得到恶意代码</a:t>
            </a:r>
            <a:r>
              <a:rPr lang="zh-CN" altLang="zh-CN" dirty="0"/>
              <a:t>字节序列</a:t>
            </a:r>
            <a:r>
              <a:rPr lang="zh-CN" altLang="en-US" dirty="0"/>
              <a:t>，插入攻击字符串适当位置</a:t>
            </a:r>
            <a:endParaRPr lang="en-US" altLang="zh-CN" dirty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/>
              <a:t>攻击成功界面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>
            <a:fillRect/>
          </a:stretch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前</a:t>
            </a:r>
            <a:r>
              <a:rPr lang="en-US" altLang="zh-CN" dirty="0"/>
              <a:t>3</a:t>
            </a:r>
            <a:r>
              <a:rPr lang="zh-CN" altLang="en-US" dirty="0"/>
              <a:t>次攻击都是使目标程序</a:t>
            </a:r>
            <a:r>
              <a:rPr lang="zh-CN" altLang="en-US" dirty="0">
                <a:solidFill>
                  <a:srgbClr val="00B050"/>
                </a:solidFill>
              </a:rPr>
              <a:t>跳转到特定函数</a:t>
            </a:r>
            <a:r>
              <a:rPr lang="zh-CN" altLang="en-US" dirty="0"/>
              <a:t>，进而利用</a:t>
            </a:r>
            <a:r>
              <a:rPr lang="en-US" altLang="zh-CN" dirty="0"/>
              <a:t>exit</a:t>
            </a:r>
            <a:r>
              <a:rPr lang="zh-CN" altLang="en-US" dirty="0"/>
              <a:t>函数结束目标程序运行，攻击造成的</a:t>
            </a:r>
            <a:r>
              <a:rPr lang="zh-CN" altLang="en-US" dirty="0">
                <a:solidFill>
                  <a:srgbClr val="C00000"/>
                </a:solidFill>
              </a:rPr>
              <a:t>栈帧结构破坏</a:t>
            </a:r>
            <a:r>
              <a:rPr lang="zh-CN" altLang="en-US" dirty="0"/>
              <a:t>是可接受的。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Boom</a:t>
            </a:r>
            <a:r>
              <a:rPr lang="zh-CN" altLang="en-US" dirty="0"/>
              <a:t>要求更高明的攻击，要求被攻击程序能返回到原调用函数</a:t>
            </a:r>
            <a:r>
              <a:rPr lang="en-US" altLang="zh-CN" dirty="0"/>
              <a:t>test</a:t>
            </a:r>
            <a:r>
              <a:rPr lang="zh-CN" altLang="en-US" dirty="0"/>
              <a:t>继续执行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</a:p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sz="4000" dirty="0"/>
              <a:t>还原对栈帧结构的任何破坏</a:t>
            </a:r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构造攻击字符串，使得</a:t>
            </a:r>
            <a:r>
              <a:rPr lang="en-US" altLang="zh-CN" dirty="0" err="1"/>
              <a:t>getbuf</a:t>
            </a:r>
            <a:r>
              <a:rPr lang="zh-CN" altLang="en-US" dirty="0"/>
              <a:t>都能将正确的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>
            <a:fillRect/>
          </a:stretch>
        </p:blipFill>
        <p:spPr>
          <a:xfrm>
            <a:off x="792700" y="3382446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447" y="5408859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>
                <a:latin typeface="+mj-ea"/>
                <a:ea typeface="+mj-ea"/>
              </a:rPr>
              <a:t>注</a:t>
            </a:r>
            <a:r>
              <a:rPr lang="zh-CN" altLang="zh-CN" sz="2400" i="0" dirty="0">
                <a:latin typeface="+mj-ea"/>
                <a:ea typeface="+mj-ea"/>
              </a:rPr>
              <a:t>：</a:t>
            </a:r>
            <a:r>
              <a:rPr lang="zh-CN" altLang="en-US" sz="2400" i="0" dirty="0">
                <a:latin typeface="+mj-ea"/>
                <a:ea typeface="+mj-ea"/>
              </a:rPr>
              <a:t>这里，</a:t>
            </a:r>
            <a:r>
              <a:rPr lang="en-US" altLang="zh-CN" sz="2400" i="0" dirty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攻击  无感攻击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不是函数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传递给</a:t>
            </a:r>
            <a:r>
              <a:rPr lang="en-US" altLang="zh-CN" dirty="0"/>
              <a:t>test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同时要恢复栈帧</a:t>
            </a:r>
            <a:endParaRPr lang="en-US" altLang="zh-CN" dirty="0"/>
          </a:p>
          <a:p>
            <a:r>
              <a:rPr lang="zh-CN" altLang="en-US" dirty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本阶段你需要</a:t>
            </a:r>
            <a:r>
              <a:rPr lang="zh-CN" altLang="en-US" dirty="0"/>
              <a:t>增加</a:t>
            </a:r>
            <a:r>
              <a:rPr lang="zh-CN" altLang="zh-CN" dirty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/>
              <a:t>Nitro</a:t>
            </a:r>
            <a:r>
              <a:rPr lang="zh-CN" altLang="zh-CN" dirty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程序运行界面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Nitro </a:t>
            </a:r>
            <a:r>
              <a:rPr lang="zh-CN" altLang="en-US" dirty="0"/>
              <a:t>模式下，溢出攻击函数</a:t>
            </a:r>
            <a:r>
              <a:rPr lang="en-US" altLang="zh-CN" dirty="0" err="1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次调用只有第一次攻击成功？  </a:t>
            </a:r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>
            <a:fillRect/>
          </a:stretch>
        </p:blipFill>
        <p:spPr>
          <a:xfrm>
            <a:off x="769801" y="3048000"/>
            <a:ext cx="7848872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</a:t>
            </a:r>
            <a:r>
              <a:rPr lang="en-US" altLang="zh-CN" dirty="0" err="1"/>
              <a:t>getbufn</a:t>
            </a:r>
            <a:r>
              <a:rPr lang="zh-CN" altLang="en-US" dirty="0"/>
              <a:t>的原因   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地址空间随机化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函数的栈帧的内存地址随程序运行实例的不同而变化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也就是一个函数的栈帧位置每次运行时都不一样。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前面攻击实验中，</a:t>
            </a:r>
            <a:r>
              <a:rPr lang="en-US" altLang="zh-CN" dirty="0" err="1"/>
              <a:t>getbuf</a:t>
            </a:r>
            <a:r>
              <a:rPr lang="zh-CN" altLang="en-US" dirty="0"/>
              <a:t>代码调用经过</a:t>
            </a:r>
            <a:r>
              <a:rPr lang="zh-CN" altLang="en-US" dirty="0">
                <a:solidFill>
                  <a:srgbClr val="C00000"/>
                </a:solidFill>
              </a:rPr>
              <a:t>特殊处理</a:t>
            </a:r>
            <a:r>
              <a:rPr lang="zh-CN" altLang="en-US" dirty="0"/>
              <a:t>获得了稳定的栈帧地址，这使得基于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的已知固定起始地址构造攻击字符串成为可能。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你会发现攻击有时奏效，有时却导致段错误，如何解决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构造攻击字符串使</a:t>
            </a:r>
            <a:r>
              <a:rPr lang="en-US" altLang="zh-CN" dirty="0" err="1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需要将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值设为函数返回值，复原被破坏的栈帧结构，并正确地返回到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挑战：</a:t>
            </a:r>
            <a:r>
              <a:rPr lang="en-US" altLang="zh-CN" dirty="0"/>
              <a:t>5</a:t>
            </a:r>
            <a:r>
              <a:rPr lang="zh-CN" altLang="en-US" dirty="0"/>
              <a:t>次执行栈（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）均不同，要想办法保证每次都能够正确复原栈帧被破坏的状态，并使程序能够正确返回到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886" y="118497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目标是构造一个攻击字符串作为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函数处执行。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函数，记下它的地址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>
              <a:fillRect/>
            </a:stretch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21916"/>
            <a:ext cx="8786982" cy="762000"/>
          </a:xfrm>
        </p:spPr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2. </a:t>
            </a:r>
            <a:r>
              <a:rPr lang="zh-CN" altLang="en-US" dirty="0">
                <a:solidFill>
                  <a:srgbClr val="CC3300"/>
                </a:solidFill>
              </a:rPr>
              <a:t>同样在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的反汇编源代码中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zh-CN" altLang="en-US" dirty="0">
                <a:solidFill>
                  <a:srgbClr val="CC3300"/>
                </a:solidFill>
              </a:rPr>
              <a:t>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个字节</a:t>
            </a:r>
            <a:endParaRPr lang="en-US" altLang="zh-CN" dirty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7404" y="2377292"/>
            <a:ext cx="6352906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>
              <a:fillRect/>
            </a:stretch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85226" y="669357"/>
            <a:ext cx="3992970" cy="5112568"/>
            <a:chOff x="4896426" y="1268760"/>
            <a:chExt cx="3896166" cy="5112568"/>
          </a:xfrm>
        </p:grpSpPr>
        <p:grpSp>
          <p:nvGrpSpPr>
            <p:cNvPr id="12" name="组合 11"/>
            <p:cNvGrpSpPr/>
            <p:nvPr/>
          </p:nvGrpSpPr>
          <p:grpSpPr>
            <a:xfrm>
              <a:off x="4896426" y="1268760"/>
              <a:ext cx="3896166" cy="5112568"/>
              <a:chOff x="2784666" y="1988835"/>
              <a:chExt cx="3751869" cy="3744421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3563888" y="3495936"/>
                <a:ext cx="2088232" cy="22373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l"/>
                <a:r>
                  <a:rPr lang="en-US" altLang="zh-CN" sz="16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…</a:t>
                </a:r>
                <a:endParaRPr lang="zh-CN" altLang="en-US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63888" y="1988840"/>
                <a:ext cx="2088232" cy="1507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endParaRPr lang="en-US" altLang="zh-CN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784666" y="3168648"/>
                <a:ext cx="773967" cy="338121"/>
                <a:chOff x="3061170" y="3138575"/>
                <a:chExt cx="435357" cy="338121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3061170" y="3138575"/>
                  <a:ext cx="43535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EBP</a:t>
                  </a:r>
                  <a:endPara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3208349" y="3463305"/>
                  <a:ext cx="283531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784666" y="5034058"/>
                <a:ext cx="782987" cy="379808"/>
                <a:chOff x="2726165" y="4332646"/>
                <a:chExt cx="782987" cy="379808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2726165" y="4332646"/>
                  <a:ext cx="78298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ESP</a:t>
                  </a:r>
                  <a:endPara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2987824" y="4712454"/>
                  <a:ext cx="5040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文本框 16"/>
              <p:cNvSpPr txBox="1"/>
              <p:nvPr/>
            </p:nvSpPr>
            <p:spPr>
              <a:xfrm>
                <a:off x="3563888" y="3487033"/>
                <a:ext cx="2088232" cy="33855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000000"/>
                    </a:solidFill>
                  </a:rPr>
                  <a:t>test() EBP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值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63888" y="3825587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[31-28]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563888" y="4131436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[27-24]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563888" y="4469444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000000"/>
                    </a:solidFill>
                  </a:rPr>
                  <a:t>…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563888" y="4795369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</a:lstStyle>
              <a:p>
                <a:pPr algn="l"/>
                <a:r>
                  <a:rPr lang="en-US" altLang="zh-CN" dirty="0" err="1"/>
                  <a:t>buf</a:t>
                </a:r>
                <a:r>
                  <a:rPr lang="en-US" altLang="zh-CN" dirty="0"/>
                  <a:t>[03-00]</a:t>
                </a:r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661862" y="3495931"/>
                <a:ext cx="874673" cy="1625465"/>
                <a:chOff x="7894110" y="2190887"/>
                <a:chExt cx="874673" cy="2642478"/>
              </a:xfrm>
            </p:grpSpPr>
            <p:sp>
              <p:nvSpPr>
                <p:cNvPr id="29" name="右大括号 28"/>
                <p:cNvSpPr/>
                <p:nvPr/>
              </p:nvSpPr>
              <p:spPr>
                <a:xfrm>
                  <a:off x="7894110" y="2190887"/>
                  <a:ext cx="144016" cy="2642478"/>
                </a:xfrm>
                <a:prstGeom prst="rightBrace">
                  <a:avLst/>
                </a:prstGeom>
                <a:ln>
                  <a:solidFill>
                    <a:srgbClr val="0D71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8064972" y="3218405"/>
                  <a:ext cx="703811" cy="622965"/>
                </a:xfrm>
                <a:prstGeom prst="rect">
                  <a:avLst/>
                </a:prstGeom>
                <a:solidFill>
                  <a:srgbClr val="86BC64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 err="1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Getbuf</a:t>
                  </a:r>
                  <a:r>
                    <a:rPr lang="zh-CN" altLang="en-US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3567653" y="3157374"/>
                <a:ext cx="2084621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返回地址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567654" y="2834056"/>
                <a:ext cx="2084620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567653" y="2507567"/>
                <a:ext cx="2084467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647466" y="1988835"/>
                <a:ext cx="793806" cy="1507093"/>
                <a:chOff x="7894110" y="2383321"/>
                <a:chExt cx="793806" cy="2450044"/>
              </a:xfrm>
              <a:solidFill>
                <a:srgbClr val="FFC000"/>
              </a:solidFill>
            </p:grpSpPr>
            <p:sp>
              <p:nvSpPr>
                <p:cNvPr id="27" name="右大括号 26"/>
                <p:cNvSpPr/>
                <p:nvPr/>
              </p:nvSpPr>
              <p:spPr>
                <a:xfrm>
                  <a:off x="7894110" y="2383321"/>
                  <a:ext cx="158412" cy="2450044"/>
                </a:xfrm>
                <a:prstGeom prst="rightBrac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8064972" y="3218404"/>
                  <a:ext cx="622944" cy="6229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Test</a:t>
                  </a:r>
                </a:p>
                <a:p>
                  <a:pPr algn="l"/>
                  <a:r>
                    <a:rPr lang="zh-CN" altLang="en-US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</p:grpSp>
        <p:sp>
          <p:nvSpPr>
            <p:cNvPr id="35" name="矩形 34"/>
            <p:cNvSpPr/>
            <p:nvPr/>
          </p:nvSpPr>
          <p:spPr>
            <a:xfrm>
              <a:off x="7209500" y="2439284"/>
              <a:ext cx="652816" cy="3115091"/>
            </a:xfrm>
            <a:prstGeom prst="rect">
              <a:avLst/>
            </a:prstGeom>
            <a:pattFill prst="lgCheck">
              <a:fgClr>
                <a:srgbClr val="66FF66"/>
              </a:fgClr>
              <a:bgClr>
                <a:schemeClr val="bg1"/>
              </a:bgClr>
            </a:pattFill>
          </p:spPr>
          <p:txBody>
            <a:bodyPr vert="eaVert" wrap="square" anchor="ctr" anchorCtr="0">
              <a:noAutofit/>
            </a:bodyPr>
            <a:lstStyle/>
            <a:p>
              <a:pPr algn="ctr"/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击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  <a:endPara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13:00-15:30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3. </a:t>
            </a:r>
            <a:r>
              <a:rPr lang="zh-CN" altLang="en-US" dirty="0">
                <a:solidFill>
                  <a:srgbClr val="CC3300"/>
                </a:solidFill>
              </a:rPr>
              <a:t>设计攻击字符串。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C3300"/>
                </a:solidFill>
              </a:rPr>
              <a:t>   </a:t>
            </a:r>
            <a:r>
              <a:rPr lang="zh-CN" altLang="en-US" dirty="0"/>
              <a:t>攻击字符串的用来覆盖数组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上面的返回地址，攻击字符串的大小应该是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/>
              <a:t>4</a:t>
            </a:r>
            <a:r>
              <a:rPr lang="zh-CN" altLang="en-US" dirty="0"/>
              <a:t>字节应是</a:t>
            </a:r>
            <a:r>
              <a:rPr lang="en-US" altLang="zh-CN" dirty="0"/>
              <a:t>smoke</a:t>
            </a:r>
            <a:r>
              <a:rPr lang="zh-CN" altLang="en-US" dirty="0"/>
              <a:t>函数的地址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00 00 00 00 00 00 00 00 00 00 00 00 00 00 00 00 00 00 00 00 00 00 00 00 00 00 00 00 00 00 00 00 00 00 00 00 00 00 00 00    00 00 00 00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前</a:t>
            </a:r>
            <a:r>
              <a:rPr lang="en-US" altLang="zh-CN" dirty="0"/>
              <a:t>44</a:t>
            </a:r>
            <a:r>
              <a:rPr lang="zh-CN" altLang="en-US" dirty="0"/>
              <a:t>字节可为任意值，最后</a:t>
            </a:r>
            <a:r>
              <a:rPr lang="en-US" altLang="zh-CN" dirty="0"/>
              <a:t>4</a:t>
            </a:r>
            <a:r>
              <a:rPr lang="zh-CN" altLang="en-US" dirty="0"/>
              <a:t>字节为</a:t>
            </a:r>
            <a:r>
              <a:rPr lang="en-US" altLang="zh-CN" dirty="0"/>
              <a:t>smoke</a:t>
            </a:r>
            <a:r>
              <a:rPr lang="zh-CN" altLang="en-US" dirty="0"/>
              <a:t>地址，小端格式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4. </a:t>
            </a:r>
            <a:r>
              <a:rPr lang="zh-CN" altLang="en-US" dirty="0">
                <a:solidFill>
                  <a:srgbClr val="CC3300"/>
                </a:solidFill>
              </a:rPr>
              <a:t>将上述攻击字符串写在攻击字符串文件中，命名为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smoke_1180301099.txt</a:t>
            </a:r>
            <a:r>
              <a:rPr lang="zh-CN" altLang="en-US" dirty="0">
                <a:solidFill>
                  <a:srgbClr val="CC3300"/>
                </a:solidFill>
              </a:rPr>
              <a:t>，内容可为：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3300"/>
                </a:solidFill>
              </a:rPr>
              <a:t>smoke_1180301099.txt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处理，即可过滤掉所有的注释，还原成没有任何冗余数据的攻击字符串原始数据使用。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与其后或前的字符之间要用空格隔开</a:t>
            </a:r>
            <a:r>
              <a:rPr lang="zh-CN" altLang="en-US" dirty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>
            <a:fillRect/>
          </a:stretch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CC3300"/>
                </a:solidFill>
              </a:rPr>
              <a:t>5.</a:t>
            </a:r>
            <a:r>
              <a:rPr lang="zh-CN" altLang="en-US" dirty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018" y="2314972"/>
            <a:ext cx="8634582" cy="3323828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./hex2raw  &lt;smoke_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.txt &gt;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linux&gt; ./bufbomb -u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string:Smoke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JOB!                         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攻击成功</a:t>
            </a:r>
            <a:endParaRPr lang="en-US" altLang="zh-CN" sz="20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实验工具和技术</a:t>
            </a:r>
            <a:r>
              <a:rPr lang="zh-CN" altLang="en-US" dirty="0"/>
              <a:t>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28050" cy="52063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实验要求较熟练地使用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/>
              <a:t>：目标程序没有调试信息，无法通过单步跟踪观察程序的执行情况。但依然需要设置断点让程序暂停，并进而观察必要的内存、寄存器内容等，尤其对于阶段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/home/hit/edb-debugger/build/edb  --run   ./bufbomb   -u   1</a:t>
            </a:r>
            <a:r>
              <a:rPr lang="en-US" altLang="zh-CN" sz="2000" dirty="0"/>
              <a:t>1803</a:t>
            </a:r>
            <a:r>
              <a:rPr lang="zh-CN" altLang="en-US" sz="2000" dirty="0"/>
              <a:t>00101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：在阶段</a:t>
            </a:r>
            <a:r>
              <a:rPr lang="en-US" altLang="zh-CN" dirty="0"/>
              <a:t>3~5</a:t>
            </a:r>
            <a:r>
              <a:rPr lang="zh-CN" altLang="en-US" dirty="0"/>
              <a:t>，你需要编写少量的汇编代码，然后用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反汇编成机器码，以此来构造包含攻击代码的攻击字符串。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为了使用方便，将攻击字符串写在一个文本文件，该文件称为攻击文件（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/>
              <a:t>raw</a:t>
            </a:r>
            <a:r>
              <a:rPr lang="zh-CN" altLang="en-US" dirty="0"/>
              <a:t>文件攻击字符串文件（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1180301099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smoke_180301099.txt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>
            <a:fillRect/>
          </a:stretch>
        </p:blipFill>
        <p:spPr>
          <a:xfrm>
            <a:off x="1093837" y="4901647"/>
            <a:ext cx="7200800" cy="158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将攻击字符串</a:t>
            </a:r>
            <a:r>
              <a:rPr lang="zh-CN" altLang="en-US" dirty="0">
                <a:solidFill>
                  <a:srgbClr val="0000FF"/>
                </a:solidFill>
              </a:rPr>
              <a:t>写入</a:t>
            </a:r>
            <a:r>
              <a:rPr lang="en-US" altLang="zh-CN" dirty="0">
                <a:solidFill>
                  <a:srgbClr val="FF0000"/>
                </a:solidFill>
              </a:rPr>
              <a:t>smoke_ 1180301099.txt</a:t>
            </a:r>
            <a:r>
              <a:rPr lang="zh-CN" altLang="zh-CN" dirty="0">
                <a:solidFill>
                  <a:srgbClr val="0000FF"/>
                </a:solidFill>
              </a:rPr>
              <a:t>中。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>
                <a:solidFill>
                  <a:srgbClr val="0000FF"/>
                </a:solidFill>
              </a:rPr>
              <a:t>smoke_1180301099_raw.txt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/>
              <a:t>      方法一：</a:t>
            </a:r>
            <a:r>
              <a:rPr lang="en-US" altLang="zh-CN" dirty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 方法二：</a:t>
            </a:r>
            <a:r>
              <a:rPr lang="en-US" altLang="zh-CN" dirty="0"/>
              <a:t> </a:t>
            </a:r>
            <a:r>
              <a:rPr lang="en-US" altLang="zh-CN" dirty="0" err="1"/>
              <a:t>gdb</a:t>
            </a:r>
            <a:r>
              <a:rPr lang="zh-CN" altLang="en-US" dirty="0"/>
              <a:t>中使用</a:t>
            </a:r>
            <a:r>
              <a:rPr lang="en-US" altLang="zh-CN" dirty="0"/>
              <a:t>I/O</a:t>
            </a:r>
            <a:r>
              <a:rPr lang="zh-CN" altLang="en-US" dirty="0"/>
              <a:t>重定向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方法三：借助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推荐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</a:t>
            </a:r>
            <a:endParaRPr lang="zh-CN" altLang="en-US" dirty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018" y="2659900"/>
            <a:ext cx="8607470" cy="92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$./hex2raw  &lt;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smoke_1180301099.txt 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smoke_1180301099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-raw.txt</a:t>
            </a: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./bufbomb -u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1180301099  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smoke_1180301099_raw.txt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11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run -u 1180301099 &lt; smoke_1180301099_raw.txt</a:t>
            </a:r>
          </a:p>
        </p:txBody>
      </p:sp>
      <p:sp>
        <p:nvSpPr>
          <p:cNvPr id="8" name="矩形 7"/>
          <p:cNvSpPr/>
          <p:nvPr/>
        </p:nvSpPr>
        <p:spPr>
          <a:xfrm>
            <a:off x="148102" y="5638260"/>
            <a:ext cx="8816386" cy="505875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$cat smoke_U201414557.txt |./hex2raw  | ./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1180301099</a:t>
            </a:r>
            <a:endParaRPr lang="en-US" altLang="zh-CN" sz="18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786982" cy="762000"/>
          </a:xfrm>
        </p:spPr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748464" cy="5343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smoke_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smoke_1180301099 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fizz_</a:t>
            </a:r>
            <a:r>
              <a:rPr lang="zh-CN" altLang="en-US" dirty="0"/>
              <a:t>学号</a:t>
            </a:r>
            <a:r>
              <a:rPr lang="en-US" altLang="zh-CN" dirty="0"/>
              <a:t>.txt    bang_</a:t>
            </a:r>
            <a:r>
              <a:rPr lang="zh-CN" altLang="en-US" dirty="0"/>
              <a:t>学号</a:t>
            </a:r>
            <a:r>
              <a:rPr lang="en-US" altLang="zh-CN" dirty="0"/>
              <a:t>.txt  boom_</a:t>
            </a:r>
            <a:r>
              <a:rPr lang="zh-CN" altLang="en-US" dirty="0"/>
              <a:t>学号</a:t>
            </a:r>
            <a:r>
              <a:rPr lang="en-US" altLang="zh-CN" dirty="0"/>
              <a:t>.txt  nitro_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实验报告的</a:t>
            </a:r>
            <a:r>
              <a:rPr lang="en-US" altLang="zh-CN" dirty="0"/>
              <a:t>Word</a:t>
            </a:r>
            <a:r>
              <a:rPr lang="zh-CN" altLang="en-US" dirty="0"/>
              <a:t>格式</a:t>
            </a:r>
            <a:r>
              <a:rPr lang="en-US" altLang="zh-CN" dirty="0"/>
              <a:t>/PDF</a:t>
            </a:r>
            <a:r>
              <a:rPr lang="zh-CN" altLang="en-US" dirty="0"/>
              <a:t>格式。</a:t>
            </a:r>
            <a:endParaRPr lang="en-US" altLang="zh-CN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dirty="0"/>
              <a:t>7</a:t>
            </a:r>
            <a:r>
              <a:rPr lang="zh-CN" altLang="en-US" dirty="0"/>
              <a:t>个文件压缩成一个</a:t>
            </a:r>
            <a:r>
              <a:rPr lang="en-US" altLang="zh-CN" dirty="0"/>
              <a:t>zip</a:t>
            </a:r>
            <a:r>
              <a:rPr lang="zh-CN" altLang="en-US" dirty="0"/>
              <a:t>包，命名规范：</a:t>
            </a:r>
            <a:r>
              <a:rPr lang="zh-CN" altLang="en-US" dirty="0">
                <a:solidFill>
                  <a:srgbClr val="0000FF"/>
                </a:solidFill>
              </a:rPr>
              <a:t>班级号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专业班级</a:t>
            </a:r>
            <a:r>
              <a:rPr lang="en-US" altLang="zh-CN" dirty="0"/>
              <a:t>_1180301099_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计算机 </a:t>
            </a:r>
            <a:r>
              <a:rPr lang="en-US" altLang="zh-CN" dirty="0"/>
              <a:t>CS   </a:t>
            </a:r>
            <a:r>
              <a:rPr lang="zh-CN" altLang="en-US" dirty="0"/>
              <a:t>英才</a:t>
            </a:r>
            <a:r>
              <a:rPr lang="en-US" altLang="zh-CN" dirty="0"/>
              <a:t>YC  </a:t>
            </a:r>
            <a:r>
              <a:rPr lang="zh-CN" altLang="en-US" dirty="0"/>
              <a:t>软工</a:t>
            </a:r>
            <a:r>
              <a:rPr lang="en-US" altLang="zh-CN" dirty="0"/>
              <a:t>SE    </a:t>
            </a:r>
            <a:r>
              <a:rPr lang="zh-CN" altLang="en-US" dirty="0"/>
              <a:t>班级：</a:t>
            </a:r>
            <a:r>
              <a:rPr lang="en-US" altLang="zh-CN" dirty="0"/>
              <a:t>1601 …………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实验课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周后 </a:t>
            </a:r>
            <a:r>
              <a:rPr lang="zh-CN" altLang="en-US" dirty="0"/>
              <a:t>由课代表统一交给助教。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在实验报告中，对你每一任务，用文字详细描述分析与攻击过程，栈帧内容要截图标注说明。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32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64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请简述缓冲区溢出的原理及危害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请简述缓冲器溢出漏洞的攻击方法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请简述缓冲器溢出漏洞的防范方法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bufbomb.tar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每人的包都相同，一定要注意，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zh-CN" altLang="en-US" dirty="0"/>
              <a:t>程序编写、调试、反汇编、栈帧的查看</a:t>
            </a:r>
            <a:endParaRPr lang="en-US" altLang="zh-CN" dirty="0"/>
          </a:p>
          <a:p>
            <a:pPr lvl="1"/>
            <a:r>
              <a:rPr lang="en-US" altLang="zh-CN" dirty="0"/>
              <a:t>32/64</a:t>
            </a:r>
            <a:r>
              <a:rPr lang="zh-CN" altLang="en-US" dirty="0"/>
              <a:t>位、有</a:t>
            </a:r>
            <a:r>
              <a:rPr lang="en-US" altLang="zh-CN" dirty="0"/>
              <a:t>/</a:t>
            </a:r>
            <a:r>
              <a:rPr lang="zh-CN" altLang="en-US" dirty="0"/>
              <a:t>无堆栈指针、</a:t>
            </a:r>
            <a:r>
              <a:rPr lang="en-US" altLang="zh-CN" dirty="0"/>
              <a:t>O0/1/2/3/4</a:t>
            </a:r>
            <a:r>
              <a:rPr lang="zh-CN" altLang="en-US" dirty="0"/>
              <a:t>分别查看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/>
              <a:t>4.CodeBlocks 64</a:t>
            </a:r>
            <a:r>
              <a:rPr lang="zh-CN" altLang="en-US" sz="2800" dirty="0"/>
              <a:t>位下直接修改返回地址</a:t>
            </a:r>
            <a:endParaRPr lang="en-US" altLang="zh-CN" sz="2800" dirty="0"/>
          </a:p>
          <a:p>
            <a:pPr lvl="1"/>
            <a:r>
              <a:rPr lang="en-US" altLang="zh-CN" sz="2400" dirty="0"/>
              <a:t>Hack</a:t>
            </a:r>
            <a:r>
              <a:rPr lang="zh-CN" altLang="en-US" sz="2400" dirty="0"/>
              <a:t>调试中，可以直接修改栈帧中的返回地址，让某一函数返回到</a:t>
            </a:r>
            <a:r>
              <a:rPr lang="en-US" altLang="zh-CN" sz="2400" dirty="0"/>
              <a:t>hack</a:t>
            </a:r>
          </a:p>
          <a:p>
            <a:r>
              <a:rPr lang="en-US" altLang="zh-CN" sz="2800" dirty="0"/>
              <a:t>5.VisualStudio/CB</a:t>
            </a:r>
            <a:r>
              <a:rPr lang="zh-CN" altLang="en-US" sz="2800" dirty="0"/>
              <a:t>下的</a:t>
            </a:r>
            <a:r>
              <a:rPr lang="en-US" altLang="zh-CN" sz="2800" dirty="0"/>
              <a:t>32/64</a:t>
            </a:r>
            <a:r>
              <a:rPr lang="zh-CN" altLang="en-US" sz="2800" dirty="0"/>
              <a:t>位缓冲器漏洞攻击演示</a:t>
            </a:r>
            <a:endParaRPr lang="en-US" altLang="zh-CN" sz="2800" dirty="0"/>
          </a:p>
          <a:p>
            <a:pPr lvl="1"/>
            <a:r>
              <a:rPr lang="zh-CN" altLang="en-US" sz="2400" dirty="0"/>
              <a:t>展示：</a:t>
            </a:r>
            <a:r>
              <a:rPr lang="en-US" altLang="zh-CN" sz="2400" dirty="0"/>
              <a:t>Main</a:t>
            </a:r>
            <a:r>
              <a:rPr lang="zh-CN" altLang="en-US" sz="2400" dirty="0"/>
              <a:t>的栈帧与</a:t>
            </a:r>
            <a:r>
              <a:rPr lang="en-US" altLang="zh-CN" sz="2400" dirty="0" err="1"/>
              <a:t>CopyString</a:t>
            </a:r>
            <a:r>
              <a:rPr lang="zh-CN" altLang="en-US" sz="2400" dirty="0"/>
              <a:t>的栈帧结构</a:t>
            </a:r>
            <a:endParaRPr lang="en-US" altLang="zh-CN" sz="2400" dirty="0"/>
          </a:p>
          <a:p>
            <a:pPr lvl="1"/>
            <a:r>
              <a:rPr lang="en-US" altLang="zh-CN" sz="2400" dirty="0"/>
              <a:t>Hack</a:t>
            </a:r>
            <a:r>
              <a:rPr lang="zh-CN" altLang="en-US" sz="2400" dirty="0"/>
              <a:t>程序的原理：攻击用的字符串参数的构建</a:t>
            </a:r>
            <a:endParaRPr lang="en-US" altLang="zh-CN" sz="2400" dirty="0"/>
          </a:p>
          <a:p>
            <a:pPr lvl="1"/>
            <a:r>
              <a:rPr lang="zh-CN" altLang="en-US" sz="2400" dirty="0"/>
              <a:t>攻击实现的步骤演示</a:t>
            </a:r>
            <a:endParaRPr lang="en-US" altLang="zh-CN" sz="2400" dirty="0"/>
          </a:p>
          <a:p>
            <a:r>
              <a:rPr lang="en-US" altLang="zh-CN" sz="2800" dirty="0"/>
              <a:t>6.VisualStuidio/CB</a:t>
            </a:r>
            <a:r>
              <a:rPr lang="zh-CN" altLang="en-US" sz="2800" dirty="0"/>
              <a:t>下的</a:t>
            </a:r>
            <a:r>
              <a:rPr lang="en-US" altLang="zh-CN" sz="2800" dirty="0"/>
              <a:t>32/64</a:t>
            </a:r>
            <a:r>
              <a:rPr lang="zh-CN" altLang="en-US" sz="2800" dirty="0"/>
              <a:t>位缓冲器漏洞防范</a:t>
            </a:r>
            <a:endParaRPr lang="en-US" altLang="zh-CN" sz="2800" dirty="0"/>
          </a:p>
          <a:p>
            <a:pPr lvl="1"/>
            <a:r>
              <a:rPr lang="zh-CN" altLang="en-US" sz="2400" dirty="0"/>
              <a:t>使用安全函数</a:t>
            </a:r>
            <a:r>
              <a:rPr lang="en-US" altLang="zh-CN" sz="2400" dirty="0"/>
              <a:t>scanf_s    </a:t>
            </a:r>
            <a:r>
              <a:rPr lang="en-US" altLang="zh-CN" sz="2400" dirty="0" err="1"/>
              <a:t>fgets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strnc`py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堆栈检查 </a:t>
            </a:r>
            <a:r>
              <a:rPr lang="en-US" altLang="zh-CN" sz="2400" dirty="0">
                <a:sym typeface="+mn-ea"/>
              </a:rPr>
              <a:t>CheckESP </a:t>
            </a:r>
            <a:r>
              <a:rPr lang="zh-CN" altLang="en-US" sz="2400" dirty="0">
                <a:sym typeface="+mn-ea"/>
              </a:rPr>
              <a:t>或栈金丝雀</a:t>
            </a:r>
            <a:r>
              <a:rPr lang="en-US" altLang="zh-CN" sz="2400" dirty="0">
                <a:sym typeface="+mn-ea"/>
              </a:rPr>
              <a:t>/</a:t>
            </a:r>
            <a:r>
              <a:rPr lang="zh-CN" altLang="en-US" sz="2400" dirty="0">
                <a:sym typeface="+mn-ea"/>
              </a:rPr>
              <a:t>密钥</a:t>
            </a:r>
            <a:endParaRPr lang="en-US" altLang="zh-CN" sz="2400" dirty="0"/>
          </a:p>
          <a:p>
            <a:pPr lvl="1"/>
            <a:r>
              <a:rPr lang="zh-CN" altLang="en-US" sz="2400" dirty="0"/>
              <a:t>安全检查 </a:t>
            </a:r>
            <a:r>
              <a:rPr lang="en-US" altLang="zh-CN" sz="2400" dirty="0"/>
              <a:t>SecurityStack   </a:t>
            </a:r>
          </a:p>
          <a:p>
            <a:pPr lvl="1"/>
            <a:r>
              <a:rPr lang="en-US" altLang="zh-CN" sz="2400" dirty="0"/>
              <a:t>Int3/cc </a:t>
            </a:r>
            <a:r>
              <a:rPr lang="zh-CN" altLang="en-US" sz="2400" dirty="0"/>
              <a:t>用</a:t>
            </a:r>
            <a:r>
              <a:rPr lang="en-US" altLang="zh-CN" sz="2400" dirty="0"/>
              <a:t>cc</a:t>
            </a:r>
            <a:r>
              <a:rPr lang="zh-CN" altLang="en-US" sz="2400" dirty="0"/>
              <a:t>填充局部变量区（目前看用处不大）</a:t>
            </a:r>
            <a:endParaRPr lang="en-US" altLang="zh-CN" sz="2400" dirty="0"/>
          </a:p>
          <a:p>
            <a:pPr lvl="1"/>
            <a:r>
              <a:rPr lang="zh-CN" altLang="en-US" sz="2400" dirty="0"/>
              <a:t>随机栈起始地址</a:t>
            </a:r>
            <a:r>
              <a:rPr lang="en-US" altLang="zh-CN" sz="2400" dirty="0"/>
              <a:t>malloca</a:t>
            </a:r>
            <a:r>
              <a:rPr lang="zh-CN" altLang="en-US" sz="2400" dirty="0"/>
              <a:t> 随机代码起始地址</a:t>
            </a:r>
            <a:r>
              <a:rPr lang="en-US" altLang="zh-CN" sz="2400" dirty="0"/>
              <a:t>--</a:t>
            </a:r>
            <a:r>
              <a:rPr lang="zh-CN" altLang="en-US" sz="2400" dirty="0"/>
              <a:t>链接程序设置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bufbomb.tar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bufbomb.tar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攻击目标程序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zh-CN" altLang="zh-CN" sz="2400" dirty="0"/>
              <a:t>：基于学号产生</a:t>
            </a:r>
            <a:r>
              <a:rPr lang="en-US" altLang="zh-CN" sz="2400" dirty="0"/>
              <a:t>4</a:t>
            </a:r>
            <a:r>
              <a:rPr lang="zh-CN" altLang="zh-CN" sz="2400" dirty="0"/>
              <a:t>字节序列</a:t>
            </a:r>
            <a:r>
              <a:rPr lang="zh-CN" altLang="en-US" sz="2400" dirty="0"/>
              <a:t>，</a:t>
            </a:r>
            <a:r>
              <a:rPr lang="zh-CN" altLang="zh-CN" sz="2400" dirty="0"/>
              <a:t>如</a:t>
            </a:r>
            <a:r>
              <a:rPr lang="en-US" altLang="zh-CN" sz="2400" dirty="0"/>
              <a:t>0x5f405c9a</a:t>
            </a:r>
            <a:r>
              <a:rPr lang="zh-CN" altLang="zh-CN" sz="2400" dirty="0"/>
              <a:t>，称为“</a:t>
            </a:r>
            <a:r>
              <a:rPr lang="en-US" altLang="zh-CN" sz="2400" dirty="0"/>
              <a:t>cookie</a:t>
            </a:r>
            <a:r>
              <a:rPr lang="zh-CN" altLang="zh-CN" sz="2400" dirty="0"/>
              <a:t>”。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hex2raw</a:t>
            </a:r>
            <a:r>
              <a:rPr lang="zh-CN" altLang="zh-CN" sz="2400" dirty="0"/>
              <a:t>：</a:t>
            </a:r>
            <a:r>
              <a:rPr lang="en-US" altLang="zh-CN" sz="2400" dirty="0"/>
              <a:t>  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字符串格式转换程序。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 ./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en-US" altLang="zh-CN" sz="2400" dirty="0">
                <a:solidFill>
                  <a:srgbClr val="FF0000"/>
                </a:solidFill>
              </a:rPr>
              <a:t> –u 1180300101 -n        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r>
              <a:rPr lang="en-US" altLang="zh-CN" sz="2400" dirty="0">
                <a:solidFill>
                  <a:srgbClr val="FF0000"/>
                </a:solidFill>
              </a:rPr>
              <a:t>        (</a:t>
            </a:r>
            <a:r>
              <a:rPr lang="zh-CN" altLang="en-US" sz="2400" dirty="0">
                <a:solidFill>
                  <a:srgbClr val="FF0000"/>
                </a:solidFill>
              </a:rPr>
              <a:t>可选</a:t>
            </a:r>
            <a:r>
              <a:rPr lang="en-US" altLang="zh-CN" sz="2400" dirty="0">
                <a:solidFill>
                  <a:srgbClr val="FF0000"/>
                </a:solidFill>
              </a:rPr>
              <a:t> &lt; ans.txt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$./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en-US" altLang="zh-CN" sz="2400" dirty="0">
                <a:solidFill>
                  <a:srgbClr val="FF0000"/>
                </a:solidFill>
              </a:rPr>
              <a:t>    1180300101</a:t>
            </a:r>
          </a:p>
          <a:p>
            <a:pPr lvl="2"/>
            <a:r>
              <a:rPr lang="en-US" altLang="zh-CN" sz="2400" dirty="0">
                <a:solidFill>
                  <a:schemeClr val="tx1"/>
                </a:solidFill>
              </a:rPr>
              <a:t>0x5123801a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en-US" altLang="zh-CN" dirty="0" err="1"/>
              <a:t>bufbomb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1295400"/>
          </a:xfrm>
        </p:spPr>
        <p:txBody>
          <a:bodyPr/>
          <a:lstStyle/>
          <a:p>
            <a:r>
              <a:rPr lang="zh-CN" altLang="en-US" dirty="0"/>
              <a:t>目标程序通过</a:t>
            </a:r>
            <a:r>
              <a:rPr lang="en-US" altLang="zh-CN" dirty="0" err="1"/>
              <a:t>getcookie</a:t>
            </a:r>
            <a:r>
              <a:rPr lang="zh-CN" altLang="en-US" dirty="0"/>
              <a:t>函数将学号转换成一个</a:t>
            </a:r>
            <a:r>
              <a:rPr lang="en-US" altLang="zh-CN" dirty="0"/>
              <a:t>cookie</a:t>
            </a:r>
            <a:r>
              <a:rPr lang="zh-CN" altLang="en-US" dirty="0"/>
              <a:t>（和使用</a:t>
            </a:r>
            <a:r>
              <a:rPr lang="en-US" altLang="zh-CN" dirty="0" err="1"/>
              <a:t>makecookie</a:t>
            </a:r>
            <a:r>
              <a:rPr lang="zh-CN" altLang="en-US" dirty="0"/>
              <a:t>完全一样的</a:t>
            </a:r>
            <a:r>
              <a:rPr lang="en-US" altLang="zh-CN" dirty="0"/>
              <a:t>cookie</a:t>
            </a:r>
            <a:r>
              <a:rPr lang="zh-CN" altLang="en-US" dirty="0"/>
              <a:t>），</a:t>
            </a:r>
            <a:r>
              <a:rPr lang="en-US" altLang="zh-CN" dirty="0"/>
              <a:t>cookie</a:t>
            </a:r>
            <a:r>
              <a:rPr lang="zh-CN" altLang="en-US" dirty="0"/>
              <a:t>将作为你程序的唯一标识，使你运行程序的栈帧地址与其他同学不一样。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en-US" altLang="zh-CN" dirty="0" err="1"/>
              <a:t>bufbomb</a:t>
            </a:r>
            <a:r>
              <a:rPr lang="zh-CN" altLang="en-US" dirty="0"/>
              <a:t>实验分析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100" y="2971800"/>
            <a:ext cx="3517900" cy="3258362"/>
            <a:chOff x="179512" y="2852936"/>
            <a:chExt cx="3312368" cy="3258362"/>
          </a:xfrm>
        </p:grpSpPr>
        <p:sp>
          <p:nvSpPr>
            <p:cNvPr id="6" name="圆角矩形 5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直接箭头连接符 10"/>
            <p:cNvCxnSpPr>
              <a:endCxn id="7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934733" y="2867536"/>
            <a:ext cx="4828267" cy="353326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函数里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launcher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函数被调用</a:t>
            </a:r>
            <a:r>
              <a:rPr lang="en-US" altLang="zh-CN" sz="2200" b="0" i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次，但除了最后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都只是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testn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阶段被调用，其余阶段均调用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如果你的操作不符合预期，会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看到信息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luck next time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你就要继续尝试了。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3757</Words>
  <Application>Microsoft Office PowerPoint</Application>
  <PresentationFormat>全屏显示(4:3)</PresentationFormat>
  <Paragraphs>477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Gill Sans</vt:lpstr>
      <vt:lpstr>楷体</vt:lpstr>
      <vt:lpstr>微软雅黑</vt:lpstr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Wingdings 2</vt:lpstr>
      <vt:lpstr>template2007</vt:lpstr>
      <vt:lpstr> ICS-LAB4  Buflab/AttackLab  缓冲器漏洞攻击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7. bufbomb实验包分析</vt:lpstr>
      <vt:lpstr>8. bufbomb实验分析</vt:lpstr>
      <vt:lpstr>PowerPoint 演示文稿</vt:lpstr>
      <vt:lpstr>攻击手段</vt:lpstr>
      <vt:lpstr>9.实验任务</vt:lpstr>
      <vt:lpstr>任务1：Smoke</vt:lpstr>
      <vt:lpstr>Smoke攻击</vt:lpstr>
      <vt:lpstr>任务2：Fizz             32位简单些/64位麻烦rdi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10. 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11.实验工具和技术技巧</vt:lpstr>
      <vt:lpstr>PowerPoint 演示文稿</vt:lpstr>
      <vt:lpstr>11.攻击字符串文件和结果的提交</vt:lpstr>
      <vt:lpstr>PowerPoint 演示文稿</vt:lpstr>
      <vt:lpstr>攻击字符串文件和结果的提交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周 凡</cp:lastModifiedBy>
  <cp:revision>349</cp:revision>
  <cp:lastPrinted>2012-09-05T04:08:00Z</cp:lastPrinted>
  <dcterms:created xsi:type="dcterms:W3CDTF">2012-09-06T15:16:00Z</dcterms:created>
  <dcterms:modified xsi:type="dcterms:W3CDTF">2021-04-29T13:47:59Z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