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65" r:id="rId6"/>
    <p:sldId id="269" r:id="rId7"/>
    <p:sldId id="270" r:id="rId8"/>
    <p:sldId id="257" r:id="rId9"/>
    <p:sldId id="258" r:id="rId10"/>
    <p:sldId id="271" r:id="rId11"/>
    <p:sldId id="259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3F32D-0905-4F70-9C93-F657AC0C8F33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691ECC94-537E-4981-A416-44C7EFF5FACD}">
      <dgm:prSet/>
      <dgm:spPr/>
      <dgm:t>
        <a:bodyPr/>
        <a:lstStyle/>
        <a:p>
          <a:r>
            <a:rPr lang="en-US" dirty="0"/>
            <a:t>Sky Surveys:</a:t>
          </a:r>
        </a:p>
      </dgm:t>
    </dgm:pt>
    <dgm:pt modelId="{F3008D08-16A3-439D-81F7-83A8AA0B969E}" type="parTrans" cxnId="{B83B9879-8F55-4C42-835E-AAAA964A8C5B}">
      <dgm:prSet/>
      <dgm:spPr/>
      <dgm:t>
        <a:bodyPr/>
        <a:lstStyle/>
        <a:p>
          <a:endParaRPr lang="en-US"/>
        </a:p>
      </dgm:t>
    </dgm:pt>
    <dgm:pt modelId="{B8C5F19C-04CD-4927-AAA0-6B864108D34C}" type="sibTrans" cxnId="{B83B9879-8F55-4C42-835E-AAAA964A8C5B}">
      <dgm:prSet/>
      <dgm:spPr/>
      <dgm:t>
        <a:bodyPr/>
        <a:lstStyle/>
        <a:p>
          <a:endParaRPr lang="en-US"/>
        </a:p>
      </dgm:t>
    </dgm:pt>
    <dgm:pt modelId="{42756ED6-C911-4738-B913-2C27FC90E109}">
      <dgm:prSet/>
      <dgm:spPr/>
      <dgm:t>
        <a:bodyPr/>
        <a:lstStyle/>
        <a:p>
          <a:r>
            <a:rPr lang="en-US"/>
            <a:t>Hundreds of thousands of galaxies.</a:t>
          </a:r>
        </a:p>
      </dgm:t>
    </dgm:pt>
    <dgm:pt modelId="{D3217655-4BCE-4413-B489-36DA2B4FBDB3}" type="parTrans" cxnId="{76EEEF63-9B67-4D17-98D9-B9F87A275253}">
      <dgm:prSet/>
      <dgm:spPr/>
      <dgm:t>
        <a:bodyPr/>
        <a:lstStyle/>
        <a:p>
          <a:endParaRPr lang="en-US"/>
        </a:p>
      </dgm:t>
    </dgm:pt>
    <dgm:pt modelId="{E3953CB1-F3F1-4114-8D9E-CC2AC1B86B3E}" type="sibTrans" cxnId="{76EEEF63-9B67-4D17-98D9-B9F87A275253}">
      <dgm:prSet/>
      <dgm:spPr/>
      <dgm:t>
        <a:bodyPr/>
        <a:lstStyle/>
        <a:p>
          <a:endParaRPr lang="en-US"/>
        </a:p>
      </dgm:t>
    </dgm:pt>
    <dgm:pt modelId="{7746D1AE-1D69-4EA8-8548-D7CC8A62AB37}">
      <dgm:prSet/>
      <dgm:spPr/>
      <dgm:t>
        <a:bodyPr/>
        <a:lstStyle/>
        <a:p>
          <a:r>
            <a:rPr lang="en-US"/>
            <a:t>Manually classified by votes.</a:t>
          </a:r>
        </a:p>
      </dgm:t>
    </dgm:pt>
    <dgm:pt modelId="{DEB9C268-118F-4B74-ADEE-5F518F4A98E4}" type="parTrans" cxnId="{82A1870E-93CF-49A5-965C-98093A8F1C98}">
      <dgm:prSet/>
      <dgm:spPr/>
      <dgm:t>
        <a:bodyPr/>
        <a:lstStyle/>
        <a:p>
          <a:endParaRPr lang="en-US"/>
        </a:p>
      </dgm:t>
    </dgm:pt>
    <dgm:pt modelId="{A83C5AEE-9C33-460B-834C-070C5FE4A027}" type="sibTrans" cxnId="{82A1870E-93CF-49A5-965C-98093A8F1C98}">
      <dgm:prSet/>
      <dgm:spPr/>
      <dgm:t>
        <a:bodyPr/>
        <a:lstStyle/>
        <a:p>
          <a:endParaRPr lang="en-US"/>
        </a:p>
      </dgm:t>
    </dgm:pt>
    <dgm:pt modelId="{7114844A-C0C8-4BF6-A145-52E4EC1481FE}">
      <dgm:prSet/>
      <dgm:spPr/>
      <dgm:t>
        <a:bodyPr/>
        <a:lstStyle/>
        <a:p>
          <a:r>
            <a:rPr lang="en-US"/>
            <a:t>Wasted time and resources</a:t>
          </a:r>
        </a:p>
      </dgm:t>
    </dgm:pt>
    <dgm:pt modelId="{306442C0-B7F8-4D14-B84B-A209D45A3D6C}" type="parTrans" cxnId="{893D585D-0120-40D5-9986-468F30E3BD8B}">
      <dgm:prSet/>
      <dgm:spPr/>
      <dgm:t>
        <a:bodyPr/>
        <a:lstStyle/>
        <a:p>
          <a:endParaRPr lang="en-US"/>
        </a:p>
      </dgm:t>
    </dgm:pt>
    <dgm:pt modelId="{ECFD0863-50A2-4A33-84E9-D244C8278105}" type="sibTrans" cxnId="{893D585D-0120-40D5-9986-468F30E3BD8B}">
      <dgm:prSet/>
      <dgm:spPr/>
      <dgm:t>
        <a:bodyPr/>
        <a:lstStyle/>
        <a:p>
          <a:endParaRPr lang="en-US"/>
        </a:p>
      </dgm:t>
    </dgm:pt>
    <dgm:pt modelId="{5709D1FF-7DBD-4E23-8584-7280F9C62DE1}">
      <dgm:prSet/>
      <dgm:spPr/>
      <dgm:t>
        <a:bodyPr/>
        <a:lstStyle/>
        <a:p>
          <a:r>
            <a:rPr lang="en-US"/>
            <a:t>10 Classes (not Hubble tuning fork)</a:t>
          </a:r>
        </a:p>
      </dgm:t>
    </dgm:pt>
    <dgm:pt modelId="{D6994360-408A-4060-9862-E3986CA0BC25}" type="parTrans" cxnId="{DD144746-682C-452E-8397-E67943E4D6D7}">
      <dgm:prSet/>
      <dgm:spPr/>
      <dgm:t>
        <a:bodyPr/>
        <a:lstStyle/>
        <a:p>
          <a:endParaRPr lang="en-US"/>
        </a:p>
      </dgm:t>
    </dgm:pt>
    <dgm:pt modelId="{3B1229B0-8B3A-487D-BE62-5045611E562B}" type="sibTrans" cxnId="{DD144746-682C-452E-8397-E67943E4D6D7}">
      <dgm:prSet/>
      <dgm:spPr/>
      <dgm:t>
        <a:bodyPr/>
        <a:lstStyle/>
        <a:p>
          <a:endParaRPr lang="en-US"/>
        </a:p>
      </dgm:t>
    </dgm:pt>
    <dgm:pt modelId="{5A6244C0-6F90-486B-BFC3-67D4E0EF6183}">
      <dgm:prSet/>
      <dgm:spPr/>
      <dgm:t>
        <a:bodyPr/>
        <a:lstStyle/>
        <a:p>
          <a:r>
            <a:rPr lang="en-US"/>
            <a:t>Use Convolution Neural Net Instead</a:t>
          </a:r>
        </a:p>
      </dgm:t>
    </dgm:pt>
    <dgm:pt modelId="{AF184D90-F4DF-4CD2-B1FA-1C98CC2FD9B9}" type="parTrans" cxnId="{12AA6A05-F0D8-43E2-B8E0-A622892256C3}">
      <dgm:prSet/>
      <dgm:spPr/>
      <dgm:t>
        <a:bodyPr/>
        <a:lstStyle/>
        <a:p>
          <a:endParaRPr lang="en-US"/>
        </a:p>
      </dgm:t>
    </dgm:pt>
    <dgm:pt modelId="{0ED22C03-265E-4364-A29B-D7636FDAB79D}" type="sibTrans" cxnId="{12AA6A05-F0D8-43E2-B8E0-A622892256C3}">
      <dgm:prSet/>
      <dgm:spPr/>
      <dgm:t>
        <a:bodyPr/>
        <a:lstStyle/>
        <a:p>
          <a:endParaRPr lang="en-US"/>
        </a:p>
      </dgm:t>
    </dgm:pt>
    <dgm:pt modelId="{692ECEFC-71CD-4B05-9A54-6CF3EB4C6383}" type="pres">
      <dgm:prSet presAssocID="{C933F32D-0905-4F70-9C93-F657AC0C8F33}" presName="linear" presStyleCnt="0">
        <dgm:presLayoutVars>
          <dgm:animLvl val="lvl"/>
          <dgm:resizeHandles val="exact"/>
        </dgm:presLayoutVars>
      </dgm:prSet>
      <dgm:spPr/>
    </dgm:pt>
    <dgm:pt modelId="{B24C9450-94FB-4B37-BC2F-B887566A1461}" type="pres">
      <dgm:prSet presAssocID="{691ECC94-537E-4981-A416-44C7EFF5FAC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F3A9C0-60CA-439F-9997-CC76F115349A}" type="pres">
      <dgm:prSet presAssocID="{691ECC94-537E-4981-A416-44C7EFF5FAC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2AA6A05-F0D8-43E2-B8E0-A622892256C3}" srcId="{691ECC94-537E-4981-A416-44C7EFF5FACD}" destId="{5A6244C0-6F90-486B-BFC3-67D4E0EF6183}" srcOrd="4" destOrd="0" parTransId="{AF184D90-F4DF-4CD2-B1FA-1C98CC2FD9B9}" sibTransId="{0ED22C03-265E-4364-A29B-D7636FDAB79D}"/>
    <dgm:cxn modelId="{82A1870E-93CF-49A5-965C-98093A8F1C98}" srcId="{691ECC94-537E-4981-A416-44C7EFF5FACD}" destId="{7746D1AE-1D69-4EA8-8548-D7CC8A62AB37}" srcOrd="1" destOrd="0" parTransId="{DEB9C268-118F-4B74-ADEE-5F518F4A98E4}" sibTransId="{A83C5AEE-9C33-460B-834C-070C5FE4A027}"/>
    <dgm:cxn modelId="{893D585D-0120-40D5-9986-468F30E3BD8B}" srcId="{691ECC94-537E-4981-A416-44C7EFF5FACD}" destId="{7114844A-C0C8-4BF6-A145-52E4EC1481FE}" srcOrd="2" destOrd="0" parTransId="{306442C0-B7F8-4D14-B84B-A209D45A3D6C}" sibTransId="{ECFD0863-50A2-4A33-84E9-D244C8278105}"/>
    <dgm:cxn modelId="{76EEEF63-9B67-4D17-98D9-B9F87A275253}" srcId="{691ECC94-537E-4981-A416-44C7EFF5FACD}" destId="{42756ED6-C911-4738-B913-2C27FC90E109}" srcOrd="0" destOrd="0" parTransId="{D3217655-4BCE-4413-B489-36DA2B4FBDB3}" sibTransId="{E3953CB1-F3F1-4114-8D9E-CC2AC1B86B3E}"/>
    <dgm:cxn modelId="{A0A55F44-86F3-47BB-A908-E09A3CD33321}" type="presOf" srcId="{5709D1FF-7DBD-4E23-8584-7280F9C62DE1}" destId="{E1F3A9C0-60CA-439F-9997-CC76F115349A}" srcOrd="0" destOrd="3" presId="urn:microsoft.com/office/officeart/2005/8/layout/vList2"/>
    <dgm:cxn modelId="{DD144746-682C-452E-8397-E67943E4D6D7}" srcId="{691ECC94-537E-4981-A416-44C7EFF5FACD}" destId="{5709D1FF-7DBD-4E23-8584-7280F9C62DE1}" srcOrd="3" destOrd="0" parTransId="{D6994360-408A-4060-9862-E3986CA0BC25}" sibTransId="{3B1229B0-8B3A-487D-BE62-5045611E562B}"/>
    <dgm:cxn modelId="{A5CD2A55-2BD3-4443-8773-D06C70516183}" type="presOf" srcId="{42756ED6-C911-4738-B913-2C27FC90E109}" destId="{E1F3A9C0-60CA-439F-9997-CC76F115349A}" srcOrd="0" destOrd="0" presId="urn:microsoft.com/office/officeart/2005/8/layout/vList2"/>
    <dgm:cxn modelId="{B83B9879-8F55-4C42-835E-AAAA964A8C5B}" srcId="{C933F32D-0905-4F70-9C93-F657AC0C8F33}" destId="{691ECC94-537E-4981-A416-44C7EFF5FACD}" srcOrd="0" destOrd="0" parTransId="{F3008D08-16A3-439D-81F7-83A8AA0B969E}" sibTransId="{B8C5F19C-04CD-4927-AAA0-6B864108D34C}"/>
    <dgm:cxn modelId="{22102487-FFAF-41DA-88A5-16EACFD94261}" type="presOf" srcId="{5A6244C0-6F90-486B-BFC3-67D4E0EF6183}" destId="{E1F3A9C0-60CA-439F-9997-CC76F115349A}" srcOrd="0" destOrd="4" presId="urn:microsoft.com/office/officeart/2005/8/layout/vList2"/>
    <dgm:cxn modelId="{D287EBA3-41DA-4FD7-B86C-B45329606378}" type="presOf" srcId="{691ECC94-537E-4981-A416-44C7EFF5FACD}" destId="{B24C9450-94FB-4B37-BC2F-B887566A1461}" srcOrd="0" destOrd="0" presId="urn:microsoft.com/office/officeart/2005/8/layout/vList2"/>
    <dgm:cxn modelId="{B83C3EDC-58DB-4B63-A8F9-A9CED08CA390}" type="presOf" srcId="{C933F32D-0905-4F70-9C93-F657AC0C8F33}" destId="{692ECEFC-71CD-4B05-9A54-6CF3EB4C6383}" srcOrd="0" destOrd="0" presId="urn:microsoft.com/office/officeart/2005/8/layout/vList2"/>
    <dgm:cxn modelId="{389DE5DE-5B79-4A3F-B9FD-393D8B34C016}" type="presOf" srcId="{7114844A-C0C8-4BF6-A145-52E4EC1481FE}" destId="{E1F3A9C0-60CA-439F-9997-CC76F115349A}" srcOrd="0" destOrd="2" presId="urn:microsoft.com/office/officeart/2005/8/layout/vList2"/>
    <dgm:cxn modelId="{275E72E4-9069-433B-A4C2-E10DDF534790}" type="presOf" srcId="{7746D1AE-1D69-4EA8-8548-D7CC8A62AB37}" destId="{E1F3A9C0-60CA-439F-9997-CC76F115349A}" srcOrd="0" destOrd="1" presId="urn:microsoft.com/office/officeart/2005/8/layout/vList2"/>
    <dgm:cxn modelId="{3BB65616-FEC6-4D30-9B9C-4AAE9570C85F}" type="presParOf" srcId="{692ECEFC-71CD-4B05-9A54-6CF3EB4C6383}" destId="{B24C9450-94FB-4B37-BC2F-B887566A1461}" srcOrd="0" destOrd="0" presId="urn:microsoft.com/office/officeart/2005/8/layout/vList2"/>
    <dgm:cxn modelId="{C78708B4-86BE-4159-A395-6A24761740C8}" type="presParOf" srcId="{692ECEFC-71CD-4B05-9A54-6CF3EB4C6383}" destId="{E1F3A9C0-60CA-439F-9997-CC76F115349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9450-94FB-4B37-BC2F-B887566A1461}">
      <dsp:nvSpPr>
        <dsp:cNvPr id="0" name=""/>
        <dsp:cNvSpPr/>
      </dsp:nvSpPr>
      <dsp:spPr>
        <a:xfrm>
          <a:off x="0" y="260303"/>
          <a:ext cx="4949950" cy="743535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Sky Surveys:</a:t>
          </a:r>
        </a:p>
      </dsp:txBody>
      <dsp:txXfrm>
        <a:off x="36296" y="296599"/>
        <a:ext cx="4877358" cy="670943"/>
      </dsp:txXfrm>
    </dsp:sp>
    <dsp:sp modelId="{E1F3A9C0-60CA-439F-9997-CC76F115349A}">
      <dsp:nvSpPr>
        <dsp:cNvPr id="0" name=""/>
        <dsp:cNvSpPr/>
      </dsp:nvSpPr>
      <dsp:spPr>
        <a:xfrm>
          <a:off x="0" y="1003838"/>
          <a:ext cx="4949950" cy="2438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6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Hundreds of thousands of galaxies.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Manually classified by votes.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Wasted time and resources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10 Classes (not Hubble tuning fork)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Use Convolution Neural Net Instead</a:t>
          </a:r>
        </a:p>
      </dsp:txBody>
      <dsp:txXfrm>
        <a:off x="0" y="1003838"/>
        <a:ext cx="4949950" cy="2438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D725-2FC1-B9A0-15E7-90B8167DF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95B28-D0C4-04CE-FA11-EF5DE604C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0223A-8852-0D84-BEF2-7112EE19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A87A-B3CE-44E6-8437-BF0F452EFC44}" type="datetimeFigureOut">
              <a:rPr lang="en-CA" smtClean="0"/>
              <a:t>2023-12-04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37A0D-F033-3623-25C3-62396B0D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D6041-406D-D9D2-ED1A-77FC2E62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6ED4-D3B6-4219-B434-F1012032EA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466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6626-4FA7-5E07-4FFF-1D3FEFF8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1C065-8BD6-4842-FDB4-05EA52608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73157-9114-3805-CD55-325FA9C3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A87A-B3CE-44E6-8437-BF0F452EFC44}" type="datetimeFigureOut">
              <a:rPr lang="en-CA" smtClean="0"/>
              <a:t>2023-12-04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51F9A-7ADD-5C13-2421-A2F20691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3AD56-33E0-34DD-799C-96F5AF72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6ED4-D3B6-4219-B434-F1012032EA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34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A49A4-31FB-67DB-9A9D-20DE1F910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A144B-2B99-047A-D42F-C82083875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4994-679A-E009-9EB9-66CE0681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A87A-B3CE-44E6-8437-BF0F452EFC44}" type="datetimeFigureOut">
              <a:rPr lang="en-CA" smtClean="0"/>
              <a:t>2023-12-04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32E9C-B9DD-E159-C778-1DB178F4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B9641-B799-D3A2-9A56-0B89B055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6ED4-D3B6-4219-B434-F1012032EA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50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0782-F4FF-159D-934F-04C0888F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9FF3F-7E19-C1A1-637E-DD9B08B19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969E5-03E7-0D09-EBCA-B4AACAD5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A87A-B3CE-44E6-8437-BF0F452EFC44}" type="datetimeFigureOut">
              <a:rPr lang="en-CA" smtClean="0"/>
              <a:t>2023-12-04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06C8A-59B0-9E27-C031-48F31C69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A3EA0-8336-921E-A48B-4F79F900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6ED4-D3B6-4219-B434-F1012032EA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53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CB31-2715-B97E-D943-EF489CE6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EFC11-50C0-D610-1137-9235FC7CF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5089B-CC63-26AE-283D-1073BD1F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A87A-B3CE-44E6-8437-BF0F452EFC44}" type="datetimeFigureOut">
              <a:rPr lang="en-CA" smtClean="0"/>
              <a:t>2023-12-04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6C9E-FC27-1C1D-5F4D-C53625DF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23C0C-96D8-CD30-E1EF-41DCBBC4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6ED4-D3B6-4219-B434-F1012032EA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364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B2BB-1DEA-D3EE-E182-7194C166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4618F-B66D-3B9B-4778-FEC370A25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470E6-DD80-8BEF-5E2B-4BCEBAC60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42DE9-031B-056C-FBC4-01FB0D78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A87A-B3CE-44E6-8437-BF0F452EFC44}" type="datetimeFigureOut">
              <a:rPr lang="en-CA" smtClean="0"/>
              <a:t>2023-12-04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043AA-69AB-3415-EED6-778AC9F8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A68C7-0533-8E5B-3156-6B838650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6ED4-D3B6-4219-B434-F1012032EA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44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AD43-48BB-EB73-C77E-87A3C56E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1B84F-1F02-619B-EED4-F47A4D629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30B2A-E511-80B4-B025-77EF33905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49916-FE4A-511F-2E64-E91DBFADF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531EE-A43C-67E3-C9E5-8212EDF7D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789B4-A3C9-ECA5-525E-EE20B9A7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A87A-B3CE-44E6-8437-BF0F452EFC44}" type="datetimeFigureOut">
              <a:rPr lang="en-CA" smtClean="0"/>
              <a:t>2023-12-04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467EA-13A2-C68E-B30E-F47DCDC5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7E3EB-F006-20B1-5A51-C0A374D8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6ED4-D3B6-4219-B434-F1012032EA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20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9545-731E-7BD4-E026-5BBF249B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18D7B-838C-C91F-40F0-CF02BD90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A87A-B3CE-44E6-8437-BF0F452EFC44}" type="datetimeFigureOut">
              <a:rPr lang="en-CA" smtClean="0"/>
              <a:t>2023-12-04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53176-1933-F675-1A7E-25B247FF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BC40B-3B6C-2F72-0675-F9C2F190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6ED4-D3B6-4219-B434-F1012032EA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47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53A07-6FAB-1229-985E-CB43A768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A87A-B3CE-44E6-8437-BF0F452EFC44}" type="datetimeFigureOut">
              <a:rPr lang="en-CA" smtClean="0"/>
              <a:t>2023-12-04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993EA-FDE8-6A25-E67C-79CDFE06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B73E8-ACCF-57CC-CE54-0A38D9BE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6ED4-D3B6-4219-B434-F1012032EA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3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3486-A62C-C9E3-FB39-B79EE18C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87815-2AAE-E97A-C44B-F87E569DC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3A5EC-5F40-37EE-0677-DF800B093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537C2-EE6F-0D6A-4114-06FF9A84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A87A-B3CE-44E6-8437-BF0F452EFC44}" type="datetimeFigureOut">
              <a:rPr lang="en-CA" smtClean="0"/>
              <a:t>2023-12-04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9A7CD-C173-EB9F-8E22-DD899B4E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1FED8-004C-F382-DDFC-BB443432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6ED4-D3B6-4219-B434-F1012032EA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78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32E0-1361-5FCD-DDE1-3D5C95B9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1FE9D-39BF-95C1-4F44-BEE0F3C30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222AE-7B64-F874-F619-DBA0AE708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717E0-19BD-E7E8-8A0D-DB89ABD3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A87A-B3CE-44E6-8437-BF0F452EFC44}" type="datetimeFigureOut">
              <a:rPr lang="en-CA" smtClean="0"/>
              <a:t>2023-12-04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2B2A5-636A-129E-75A1-06E43D5E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262D2-AF09-883D-E128-B6FFDD7D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6ED4-D3B6-4219-B434-F1012032EA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272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0D1AC-4AB6-D712-1721-06B8CFE9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B80FA-6205-F7AF-F098-7DEE86377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64031-8F45-4E5E-AC9E-51CDCF80C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A87A-B3CE-44E6-8437-BF0F452EFC44}" type="datetimeFigureOut">
              <a:rPr lang="en-CA" smtClean="0"/>
              <a:t>2023-12-04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122F8-6573-F645-915B-07F8CD24F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8082A-335E-52F9-F2F4-957293034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6ED4-D3B6-4219-B434-F1012032EA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92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A1B01-7B1E-6656-8FFB-F4A577D5A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CA" sz="4800" b="1">
                <a:solidFill>
                  <a:srgbClr val="FFFFFF"/>
                </a:solidFill>
              </a:rPr>
              <a:t>Galaxy Classification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144B2-0D06-4F81-DA43-FFC07BDEF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CA" dirty="0"/>
              <a:t>- Evan Chow, </a:t>
            </a:r>
            <a:r>
              <a:rPr lang="en-CA" dirty="0" err="1"/>
              <a:t>Dvir</a:t>
            </a:r>
            <a:r>
              <a:rPr lang="en-CA" dirty="0"/>
              <a:t> </a:t>
            </a:r>
            <a:r>
              <a:rPr lang="en-CA" dirty="0" err="1"/>
              <a:t>Zagury</a:t>
            </a:r>
            <a:r>
              <a:rPr lang="en-CA" dirty="0"/>
              <a:t>, Pierson </a:t>
            </a:r>
            <a:r>
              <a:rPr lang="en-CA" dirty="0" err="1"/>
              <a:t>Tomietto</a:t>
            </a:r>
            <a:r>
              <a:rPr lang="en-CA" dirty="0"/>
              <a:t>, Patrick Thompson</a:t>
            </a:r>
            <a:endParaRPr lang="en-CA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91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513E-0BDB-7972-7250-ACB204A3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Review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EC47-82D7-C603-5ED1-620DDF7B2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1B30A-AF5E-B214-C2F0-10F4E028C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57" y="1825625"/>
            <a:ext cx="5232039" cy="41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6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7E8B-6C25-3703-294F-0A0547F4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Review cont.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982D-5289-5B43-D85B-56672295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96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F37D-8FFA-EDC6-B28A-0CF308E7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Review cont.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07923-9103-542F-1690-8BA2D11C2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89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B6AE1-7D06-D2CC-B3A0-3B8E95AD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 Paper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0E56B-09E6-596E-6352-9E2FAD879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522" y="5633765"/>
            <a:ext cx="340855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Proposes a way of classifying galaxies in scale via ML</a:t>
            </a:r>
          </a:p>
        </p:txBody>
      </p: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1ADE3A10-F292-D542-BD15-37A97848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5" y="823822"/>
            <a:ext cx="11327549" cy="365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1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CAB6D7AF-734C-43E5-AE74-E8EC5D46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0A844-F8E0-690E-0415-ED2C8CAA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16" y="781292"/>
            <a:ext cx="5333999" cy="14751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Problem Statement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830A5B-65B2-40C0-80F8-67EFC8A6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0"/>
            <a:ext cx="5410196" cy="6862190"/>
          </a:xfrm>
          <a:prstGeom prst="rect">
            <a:avLst/>
          </a:prstGeom>
          <a:ln>
            <a:noFill/>
          </a:ln>
          <a:effectLst>
            <a:outerShdw blurRad="317500" dist="2540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Content Placeholder 12">
            <a:extLst>
              <a:ext uri="{FF2B5EF4-FFF2-40B4-BE49-F238E27FC236}">
                <a16:creationId xmlns:a16="http://schemas.microsoft.com/office/drawing/2014/main" id="{994CAC0C-8FC3-DAC3-7241-D2DDD57A2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379433"/>
              </p:ext>
            </p:extLst>
          </p:nvPr>
        </p:nvGraphicFramePr>
        <p:xfrm>
          <a:off x="7151259" y="2012250"/>
          <a:ext cx="4949950" cy="3702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 descr="A group of stars in space&#10;&#10;Description automatically generated">
            <a:extLst>
              <a:ext uri="{FF2B5EF4-FFF2-40B4-BE49-F238E27FC236}">
                <a16:creationId xmlns:a16="http://schemas.microsoft.com/office/drawing/2014/main" id="{F7100A72-5FF5-A526-4A6F-3DBFA6CD25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367" y="1750059"/>
            <a:ext cx="6346443" cy="3710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5A8666-9A5E-EA4E-93C9-8D6F6C9666EE}"/>
              </a:ext>
            </a:extLst>
          </p:cNvPr>
          <p:cNvSpPr txBox="1"/>
          <p:nvPr/>
        </p:nvSpPr>
        <p:spPr>
          <a:xfrm>
            <a:off x="260430" y="5526910"/>
            <a:ext cx="38003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From Sloan Digital Sky Survey (SDSS)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90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00BA2-7A58-B4D1-166D-2A1F27AF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 b="1">
                <a:cs typeface="Calibri Light"/>
              </a:rPr>
              <a:t>Data Collection and Pre-Processing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6E4B-0245-934B-CCDC-AE78FB7FC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Galaxy10 DECals Dataset</a:t>
            </a:r>
          </a:p>
          <a:p>
            <a:r>
              <a:rPr lang="en-US" sz="2000">
                <a:cs typeface="Calibri"/>
              </a:rPr>
              <a:t>~18,000 galaxies</a:t>
            </a:r>
          </a:p>
          <a:p>
            <a:r>
              <a:rPr lang="en-US" sz="2000">
                <a:cs typeface="Calibri"/>
              </a:rPr>
              <a:t>10 Classifications</a:t>
            </a:r>
          </a:p>
          <a:p>
            <a:r>
              <a:rPr lang="en-US" sz="2000">
                <a:cs typeface="Calibri"/>
              </a:rPr>
              <a:t>256x256 pixel colour images</a:t>
            </a:r>
          </a:p>
          <a:p>
            <a:r>
              <a:rPr lang="en-US" sz="2000">
                <a:cs typeface="Calibri"/>
              </a:rPr>
              <a:t>Input Layer includes 16 filters</a:t>
            </a:r>
          </a:p>
        </p:txBody>
      </p:sp>
      <p:pic>
        <p:nvPicPr>
          <p:cNvPr id="4" name="Picture 3" descr="A collage of different galaxies&#10;&#10;Description automatically generated">
            <a:extLst>
              <a:ext uri="{FF2B5EF4-FFF2-40B4-BE49-F238E27FC236}">
                <a16:creationId xmlns:a16="http://schemas.microsoft.com/office/drawing/2014/main" id="{970549BA-8959-3397-FBF9-ABB8E629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141712"/>
            <a:ext cx="5201023" cy="416081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46656-2EEB-5F83-BE49-CF56FB2B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15" y="715379"/>
            <a:ext cx="10176151" cy="1097519"/>
          </a:xfrm>
        </p:spPr>
        <p:txBody>
          <a:bodyPr anchor="ctr">
            <a:normAutofit/>
          </a:bodyPr>
          <a:lstStyle/>
          <a:p>
            <a:r>
              <a:rPr lang="en-US" sz="4000"/>
              <a:t>Models</a:t>
            </a:r>
            <a:endParaRPr lang="en-CA" sz="4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5851-C932-368A-96D4-D46AE0CAD84A}"/>
              </a:ext>
            </a:extLst>
          </p:cNvPr>
          <p:cNvSpPr>
            <a:spLocks/>
          </p:cNvSpPr>
          <p:nvPr/>
        </p:nvSpPr>
        <p:spPr>
          <a:xfrm>
            <a:off x="1396550" y="2252221"/>
            <a:ext cx="9113448" cy="3771130"/>
          </a:xfrm>
          <a:prstGeom prst="rect">
            <a:avLst/>
          </a:prstGeom>
        </p:spPr>
        <p:txBody>
          <a:bodyPr/>
          <a:lstStyle/>
          <a:p>
            <a:pPr defTabSz="786384"/>
            <a:endParaRPr lang="en-US" sz="154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63250-916C-D9DB-CC7E-63BE5B5D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848" y="2396718"/>
            <a:ext cx="5242936" cy="3329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A5C15B-1BB6-47B3-758A-D306FAD4A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550" y="2524751"/>
            <a:ext cx="3640284" cy="24670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29ABF8-F703-B2B9-A645-7E88D439B762}"/>
              </a:ext>
            </a:extLst>
          </p:cNvPr>
          <p:cNvSpPr txBox="1"/>
          <p:nvPr/>
        </p:nvSpPr>
        <p:spPr>
          <a:xfrm>
            <a:off x="2106124" y="1908550"/>
            <a:ext cx="3169895" cy="46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/>
            <a:r>
              <a:rPr lang="en-US" sz="24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</a:t>
            </a:r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0048E-FEA5-4BF6-FBA7-424F106A3635}"/>
              </a:ext>
            </a:extLst>
          </p:cNvPr>
          <p:cNvSpPr txBox="1"/>
          <p:nvPr/>
        </p:nvSpPr>
        <p:spPr>
          <a:xfrm>
            <a:off x="7229101" y="1925291"/>
            <a:ext cx="3169895" cy="46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/>
            <a:r>
              <a:rPr lang="en-US" sz="24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Paper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78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6C36F-9295-DA07-9E56-DE05095C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15" y="715379"/>
            <a:ext cx="10176151" cy="1097519"/>
          </a:xfrm>
        </p:spPr>
        <p:txBody>
          <a:bodyPr anchor="ctr">
            <a:normAutofit/>
          </a:bodyPr>
          <a:lstStyle/>
          <a:p>
            <a:r>
              <a:rPr lang="en-US" sz="4000"/>
              <a:t>Results</a:t>
            </a:r>
            <a:endParaRPr lang="en-CA" sz="4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61753-992E-2C17-0A82-EC316C1A4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007" y="2606887"/>
            <a:ext cx="4982022" cy="3416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0F2D01-D581-2BAB-276C-0DF10C35652E}"/>
              </a:ext>
            </a:extLst>
          </p:cNvPr>
          <p:cNvSpPr txBox="1"/>
          <p:nvPr/>
        </p:nvSpPr>
        <p:spPr>
          <a:xfrm>
            <a:off x="7124326" y="1909313"/>
            <a:ext cx="3175320" cy="46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/>
            <a:r>
              <a:rPr lang="en-US" sz="24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Paper</a:t>
            </a:r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E906E6-F94D-9377-9FB4-58BC10D528EB}"/>
              </a:ext>
            </a:extLst>
          </p:cNvPr>
          <p:cNvSpPr txBox="1"/>
          <p:nvPr/>
        </p:nvSpPr>
        <p:spPr>
          <a:xfrm>
            <a:off x="1899687" y="1908550"/>
            <a:ext cx="3175320" cy="46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/>
            <a:r>
              <a:rPr lang="en-US" sz="24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15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6C36F-9295-DA07-9E56-DE05095C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15" y="715379"/>
            <a:ext cx="10176151" cy="1097519"/>
          </a:xfrm>
        </p:spPr>
        <p:txBody>
          <a:bodyPr anchor="ctr">
            <a:normAutofit/>
          </a:bodyPr>
          <a:lstStyle/>
          <a:p>
            <a:r>
              <a:rPr lang="en-US" sz="4000"/>
              <a:t>Results</a:t>
            </a:r>
            <a:endParaRPr lang="en-CA" sz="400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F2D01-D581-2BAB-276C-0DF10C35652E}"/>
              </a:ext>
            </a:extLst>
          </p:cNvPr>
          <p:cNvSpPr txBox="1"/>
          <p:nvPr/>
        </p:nvSpPr>
        <p:spPr>
          <a:xfrm>
            <a:off x="6994672" y="1909217"/>
            <a:ext cx="27735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Paper</a:t>
            </a:r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E906E6-F94D-9377-9FB4-58BC10D528EB}"/>
              </a:ext>
            </a:extLst>
          </p:cNvPr>
          <p:cNvSpPr txBox="1"/>
          <p:nvPr/>
        </p:nvSpPr>
        <p:spPr>
          <a:xfrm>
            <a:off x="2431130" y="1908550"/>
            <a:ext cx="27735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</a:t>
            </a:r>
            <a:endParaRPr lang="en-CA"/>
          </a:p>
        </p:txBody>
      </p:sp>
      <p:pic>
        <p:nvPicPr>
          <p:cNvPr id="2050" name="Picture 2" descr="figure 6">
            <a:extLst>
              <a:ext uri="{FF2B5EF4-FFF2-40B4-BE49-F238E27FC236}">
                <a16:creationId xmlns:a16="http://schemas.microsoft.com/office/drawing/2014/main" id="{0FEF0CB4-C3C9-3EB3-1A45-0F02D2967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196" y="2305304"/>
            <a:ext cx="4699008" cy="37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73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B30A-BB1C-6F04-62AD-5035DEAC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R&amp;D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1A83-86B1-A9B9-792A-B93EEFF0A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33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BE9E-062A-0113-3C16-86C3CC4F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EB35-1F2E-8B09-3A4A-221525379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57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EFCDD6228D8D478DCD2A3C370AC418" ma:contentTypeVersion="11" ma:contentTypeDescription="Create a new document." ma:contentTypeScope="" ma:versionID="cc154654b04ba100934c9a90113574ef">
  <xsd:schema xmlns:xsd="http://www.w3.org/2001/XMLSchema" xmlns:xs="http://www.w3.org/2001/XMLSchema" xmlns:p="http://schemas.microsoft.com/office/2006/metadata/properties" xmlns:ns3="05fbf891-c4fe-4beb-8b27-670a220a7fc8" xmlns:ns4="06563376-ea32-4f27-9c79-4844359a4bbc" targetNamespace="http://schemas.microsoft.com/office/2006/metadata/properties" ma:root="true" ma:fieldsID="c4a2f0a48a2b27c433179628ea5f29fc" ns3:_="" ns4:_="">
    <xsd:import namespace="05fbf891-c4fe-4beb-8b27-670a220a7fc8"/>
    <xsd:import namespace="06563376-ea32-4f27-9c79-4844359a4b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fbf891-c4fe-4beb-8b27-670a220a7f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63376-ea32-4f27-9c79-4844359a4bb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5fbf891-c4fe-4beb-8b27-670a220a7fc8" xsi:nil="true"/>
  </documentManagement>
</p:properties>
</file>

<file path=customXml/itemProps1.xml><?xml version="1.0" encoding="utf-8"?>
<ds:datastoreItem xmlns:ds="http://schemas.openxmlformats.org/officeDocument/2006/customXml" ds:itemID="{A5F80562-1E29-41F1-A736-52425A329F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fbf891-c4fe-4beb-8b27-670a220a7fc8"/>
    <ds:schemaRef ds:uri="06563376-ea32-4f27-9c79-4844359a4b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20DA6E-1922-4621-897E-B619845616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1D69D5-23FC-42A5-982C-2AD8D932FE4F}">
  <ds:schemaRefs>
    <ds:schemaRef ds:uri="06563376-ea32-4f27-9c79-4844359a4bbc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05fbf891-c4fe-4beb-8b27-670a220a7fc8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114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Galaxy Classification Using Deep Learning</vt:lpstr>
      <vt:lpstr>The Paper</vt:lpstr>
      <vt:lpstr>Problem Statement</vt:lpstr>
      <vt:lpstr>Data Collection and Pre-Processing</vt:lpstr>
      <vt:lpstr>Models</vt:lpstr>
      <vt:lpstr>Results</vt:lpstr>
      <vt:lpstr>Results</vt:lpstr>
      <vt:lpstr>R&amp;D</vt:lpstr>
      <vt:lpstr>Results</vt:lpstr>
      <vt:lpstr>Code Review</vt:lpstr>
      <vt:lpstr>Code Review cont.</vt:lpstr>
      <vt:lpstr>Code Review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PHYS449 Presentation</dc:title>
  <dc:creator>Pierson Tomietto</dc:creator>
  <cp:lastModifiedBy>Patrick Thompson</cp:lastModifiedBy>
  <cp:revision>2</cp:revision>
  <dcterms:created xsi:type="dcterms:W3CDTF">2023-12-03T21:18:32Z</dcterms:created>
  <dcterms:modified xsi:type="dcterms:W3CDTF">2023-12-05T03:58:29Z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0x01010002EFCDD6228D8D478DCD2A3C370AC418</vt:lpwstr>
  </property>
</Properties>
</file>