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F0CA10E6.xml" ContentType="application/vnd.ms-powerpoint.comments+xml"/>
  <Override PartName="/ppt/notesSlides/notesSlide1.xml" ContentType="application/vnd.openxmlformats-officedocument.presentationml.notesSlide+xml"/>
  <Override PartName="/ppt/comments/modernComment_103_568BBCA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9" r:id="rId4"/>
    <p:sldId id="268" r:id="rId5"/>
    <p:sldId id="272" r:id="rId6"/>
    <p:sldId id="264" r:id="rId7"/>
    <p:sldId id="258" r:id="rId8"/>
    <p:sldId id="259" r:id="rId9"/>
    <p:sldId id="266" r:id="rId10"/>
    <p:sldId id="271" r:id="rId11"/>
    <p:sldId id="260"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78CFF5-60DA-65F4-C2CC-0703A79C0EE7}" name="דביר זגורי" initials="דז" userId="6c49c50e25f731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4AE0-5696-45EC-8D38-9BF650A460B0}" v="51" vWet="52" dt="2023-11-01T23:13:10.279"/>
    <p1510:client id="{1F9A8605-FD6F-4D78-AD66-A9C5B6905FDF}" v="56" dt="2023-11-02T16:32:41.981"/>
    <p1510:client id="{29A3122E-B6AC-406F-9E2E-757735832724}" v="5" dt="2023-11-02T14:53:37.823"/>
    <p1510:client id="{2DE58A4D-7AE4-4F95-838F-81B4A50C5A62}" v="1671" dt="2023-11-02T18:15:26.289"/>
    <p1510:client id="{2DFA2E68-0CF3-4DCF-A30E-B7F7CA6780CB}" v="46" vWet="47" dt="2023-11-01T23:04:35.073"/>
    <p1510:client id="{7A692F71-BE83-4757-899D-376271E5CC35}" v="153" dt="2023-11-01T22:44:26.890"/>
    <p1510:client id="{93CE2355-D691-4E63-AEC7-8D65DC635049}" v="90" dt="2023-11-02T02:23:43.233"/>
    <p1510:client id="{991FC388-8FA2-40A4-9D85-869D1B21A04F}" v="78" vWet="79" dt="2023-11-02T17:59:1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2_F0CA10E6.xml><?xml version="1.0" encoding="utf-8"?>
<p188:cmLst xmlns:a="http://schemas.openxmlformats.org/drawingml/2006/main" xmlns:r="http://schemas.openxmlformats.org/officeDocument/2006/relationships" xmlns:p188="http://schemas.microsoft.com/office/powerpoint/2018/8/main">
  <p188:cm id="{299E4618-C3B7-4A59-8339-46444DCD03A1}" authorId="{EA78CFF5-60DA-65F4-C2CC-0703A79C0EE7}" created="2023-10-31T22:23:47.063">
    <pc:sldMkLst xmlns:pc="http://schemas.microsoft.com/office/powerpoint/2013/main/command">
      <pc:docMk/>
      <pc:sldMk cId="4039774438" sldId="258"/>
    </pc:sldMkLst>
    <p188:txBody>
      <a:bodyPr/>
      <a:lstStyle/>
      <a:p>
        <a:r>
          <a:rPr lang="en-CA"/>
          <a:t>Talk about where data is taken from, what the data contains, how pre-processing is done, the different layers and why.</a:t>
        </a:r>
      </a:p>
    </p188:txBody>
  </p188:cm>
</p188:cmLst>
</file>

<file path=ppt/comments/modernComment_103_568BBCA3.xml><?xml version="1.0" encoding="utf-8"?>
<p188:cmLst xmlns:a="http://schemas.openxmlformats.org/drawingml/2006/main" xmlns:r="http://schemas.openxmlformats.org/officeDocument/2006/relationships" xmlns:p188="http://schemas.microsoft.com/office/powerpoint/2018/8/main">
  <p188:cm id="{112180EE-B111-4F44-BD6F-FA353B0AF21D}" authorId="{EA78CFF5-60DA-65F4-C2CC-0703A79C0EE7}" created="2023-10-31T22:25:04.853">
    <pc:sldMkLst xmlns:pc="http://schemas.microsoft.com/office/powerpoint/2013/main/command">
      <pc:docMk/>
      <pc:sldMk cId="1451998371" sldId="259"/>
    </pc:sldMkLst>
    <p188:txBody>
      <a:bodyPr/>
      <a:lstStyle/>
      <a:p>
        <a:r>
          <a:rPr lang="en-CA"/>
          <a:t>Can mention the plateau around 30 epochs tells us how much we need to train the model locally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58233-78AF-4CA6-8924-60584C35E35D}" type="datetimeFigureOut">
              <a:t>12/4/2023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3D1E8-D61E-4585-BC00-CC5E280587DB}" type="slidenum">
              <a:t>‹#›</a:t>
            </a:fld>
            <a:endParaRPr lang="en-GB"/>
          </a:p>
        </p:txBody>
      </p:sp>
    </p:spTree>
    <p:extLst>
      <p:ext uri="{BB962C8B-B14F-4D97-AF65-F5344CB8AC3E}">
        <p14:creationId xmlns:p14="http://schemas.microsoft.com/office/powerpoint/2010/main" val="219937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Confusion Matrix: along diagonal Darker gradient color corresponds to the models accuracy in predicting the classifier( higher model accuracy for merging, distributed and round smooth),  off diagonal squares indicates which classifies the model returned incorrect predicts and what it predicted them to be.</a:t>
            </a:r>
          </a:p>
          <a:p>
            <a:endParaRPr lang="en-US">
              <a:cs typeface="Calibri"/>
            </a:endParaRPr>
          </a:p>
          <a:p>
            <a:r>
              <a:rPr lang="en-US">
                <a:cs typeface="Calibri"/>
              </a:rPr>
              <a:t>Model accuracy: right figure shows the total accuracy of the model on both the training data(blue line) and the test data (orange line), can see the start of a significant plateau at around 30 epochs, which is something we can keep in my mind during own project.</a:t>
            </a:r>
          </a:p>
        </p:txBody>
      </p:sp>
      <p:sp>
        <p:nvSpPr>
          <p:cNvPr id="4" name="Slide Number Placeholder 3"/>
          <p:cNvSpPr>
            <a:spLocks noGrp="1"/>
          </p:cNvSpPr>
          <p:nvPr>
            <p:ph type="sldNum" sz="quarter" idx="5"/>
          </p:nvPr>
        </p:nvSpPr>
        <p:spPr/>
        <p:txBody>
          <a:bodyPr/>
          <a:lstStyle/>
          <a:p>
            <a:fld id="{6B23D1E8-D61E-4585-BC00-CC5E280587DB}" type="slidenum">
              <a:rPr lang="en-GB"/>
              <a:t>8</a:t>
            </a:fld>
            <a:endParaRPr lang="en-GB"/>
          </a:p>
        </p:txBody>
      </p:sp>
    </p:spTree>
    <p:extLst>
      <p:ext uri="{BB962C8B-B14F-4D97-AF65-F5344CB8AC3E}">
        <p14:creationId xmlns:p14="http://schemas.microsoft.com/office/powerpoint/2010/main" val="27158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Tabulated version of the results, can see how It agrees with confusion matrix in terms returning predicting all the merging galaxies.</a:t>
            </a:r>
          </a:p>
        </p:txBody>
      </p:sp>
      <p:sp>
        <p:nvSpPr>
          <p:cNvPr id="4" name="Slide Number Placeholder 3"/>
          <p:cNvSpPr>
            <a:spLocks noGrp="1"/>
          </p:cNvSpPr>
          <p:nvPr>
            <p:ph type="sldNum" sz="quarter" idx="5"/>
          </p:nvPr>
        </p:nvSpPr>
        <p:spPr/>
        <p:txBody>
          <a:bodyPr/>
          <a:lstStyle/>
          <a:p>
            <a:fld id="{6B23D1E8-D61E-4585-BC00-CC5E280587DB}" type="slidenum">
              <a:rPr lang="en-GB"/>
              <a:t>9</a:t>
            </a:fld>
            <a:endParaRPr lang="en-GB"/>
          </a:p>
        </p:txBody>
      </p:sp>
    </p:spTree>
    <p:extLst>
      <p:ext uri="{BB962C8B-B14F-4D97-AF65-F5344CB8AC3E}">
        <p14:creationId xmlns:p14="http://schemas.microsoft.com/office/powerpoint/2010/main" val="23496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2020 paper: with 92.2% used a better model( restricted Boltzmann machine ) and the DESI year one gold dataset.</a:t>
            </a:r>
          </a:p>
          <a:p>
            <a:endParaRPr lang="en-US">
              <a:cs typeface="Calibri"/>
            </a:endParaRPr>
          </a:p>
          <a:p>
            <a:r>
              <a:rPr lang="en-US">
                <a:cs typeface="Calibri"/>
              </a:rPr>
              <a:t>The next step for this paper is training using a greater size dataset with higher quality images as well implementing more advanced machine learning techniques.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B23D1E8-D61E-4585-BC00-CC5E280587DB}" type="slidenum">
              <a:t>10</a:t>
            </a:fld>
            <a:endParaRPr lang="en-GB"/>
          </a:p>
        </p:txBody>
      </p:sp>
    </p:spTree>
    <p:extLst>
      <p:ext uri="{BB962C8B-B14F-4D97-AF65-F5344CB8AC3E}">
        <p14:creationId xmlns:p14="http://schemas.microsoft.com/office/powerpoint/2010/main" val="95314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D492-6ACE-623B-F72A-EA6416C44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84B24AE-69F8-A9E8-F064-A63709B6F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A1CA8F7-9327-814E-33DC-0FDFE8965735}"/>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A05E1427-9DF4-0747-D5E0-0FA80D2C3E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903BCE-2EBB-8BB3-7D59-8A8279925F8C}"/>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424472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813C-7EC7-BE5D-8930-EFD31E9F9CE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739384D-5953-A58C-6C4F-2F82B03E8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66133A-4749-35FB-FF54-33C9F5A3B060}"/>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B869F873-EFC6-673C-7EC1-D18BF69A16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54B361-5E85-E64D-D693-95C63DAFA3C5}"/>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81076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4FCE3-33EA-91D4-1125-D1CFFFAD5C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B8C483-AAB5-27AA-4144-3C7A7CE8BF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B42D00-556B-50E7-6201-71AEA6B3F87B}"/>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2F3261B9-75F4-81BE-0466-7FD338B5A9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F7E960-E5BA-25A4-E5D3-308A911AEF28}"/>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5541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2D29-0D1F-9AD3-FF30-9B1C79BDDF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ACA0AA-34EC-761E-90BE-DE5E4F6E0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1719BE-A150-EBB5-3D41-0395E7B60B04}"/>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B33B8B5D-7C67-1FFA-97FB-E39C054731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B102F0-6CE7-D85A-4568-9D14830AB2D6}"/>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355475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8580-DC77-4E99-4430-D9C8BB5DE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420A3CF-2C8B-5EC5-ABA2-AB9078932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86114-0684-5A9D-F9C2-0194F1177BF8}"/>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5912E95D-E1A6-953D-60E8-6A3FC2FE6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612D47-C0BB-4258-DE6A-2D1B4008C6D6}"/>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345332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A2B1-4C22-A8BD-A43F-7469B882DE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46CDD6E-750A-008B-C50A-E3B074F3A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EAC6280-2FA2-73D1-927A-E49B24AA7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13A2168-99C5-5293-2AF8-0C972201F128}"/>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6" name="Footer Placeholder 5">
            <a:extLst>
              <a:ext uri="{FF2B5EF4-FFF2-40B4-BE49-F238E27FC236}">
                <a16:creationId xmlns:a16="http://schemas.microsoft.com/office/drawing/2014/main" id="{18F0F251-E271-E4BF-135F-8CF08D2487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ED6863-B14E-D467-A51C-D24E686B59AD}"/>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297620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F20-8419-332E-3F6B-F840E47DAE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BA4AA12-CC2C-6795-BB39-58449EC85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90FD4-5020-695A-6732-32D184601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986B9E7-34B9-5F62-A0F7-50991D966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E10CB-BDE6-A38C-2249-EFBD367EC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D1445AE-9AB1-7E5C-CF77-6370280E5A23}"/>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8" name="Footer Placeholder 7">
            <a:extLst>
              <a:ext uri="{FF2B5EF4-FFF2-40B4-BE49-F238E27FC236}">
                <a16:creationId xmlns:a16="http://schemas.microsoft.com/office/drawing/2014/main" id="{E299F473-6CCD-721F-C808-DC20D78239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A11104E-2303-0EFA-566C-1F951B0BF52A}"/>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58399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4FF7-DF01-7E77-DCD7-163BC14469F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C30A0B2-36D5-611C-2A11-9FFFB37659BA}"/>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4" name="Footer Placeholder 3">
            <a:extLst>
              <a:ext uri="{FF2B5EF4-FFF2-40B4-BE49-F238E27FC236}">
                <a16:creationId xmlns:a16="http://schemas.microsoft.com/office/drawing/2014/main" id="{8A7F30E6-60BD-4B23-B9F3-8BE223C568C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5375ACF-96D2-D5A1-36D7-084B4BC16AC4}"/>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199055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A1F4A-1E96-5BEF-AEE7-3454F072596D}"/>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3" name="Footer Placeholder 2">
            <a:extLst>
              <a:ext uri="{FF2B5EF4-FFF2-40B4-BE49-F238E27FC236}">
                <a16:creationId xmlns:a16="http://schemas.microsoft.com/office/drawing/2014/main" id="{9F8CB117-7D3F-4B5C-A98F-2C1B7BACECD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1B7A88-C3F2-FA8D-8FB8-5EBDA5F4CCB8}"/>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415434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5909-1810-F20B-5124-BD393B835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56E4695-E22C-685C-4FB5-E018EDE10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9E1DDA-5290-85BF-E25D-5DAFF8ED6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18F7A-728D-85C8-FA18-A634CBD0C724}"/>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6" name="Footer Placeholder 5">
            <a:extLst>
              <a:ext uri="{FF2B5EF4-FFF2-40B4-BE49-F238E27FC236}">
                <a16:creationId xmlns:a16="http://schemas.microsoft.com/office/drawing/2014/main" id="{8CB41B8A-5709-206C-E6B5-9F67D1D7CD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54C00A4-97D5-A715-4BFA-9F6A7DE910E0}"/>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134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BFA2-64EA-D7AD-485F-51E3291F0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E17919A-A674-3FCC-77D0-DA61D7607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D39535E-C687-13B8-7655-0F446D43E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65D28-3D52-9D03-7E53-C875C4973194}"/>
              </a:ext>
            </a:extLst>
          </p:cNvPr>
          <p:cNvSpPr>
            <a:spLocks noGrp="1"/>
          </p:cNvSpPr>
          <p:nvPr>
            <p:ph type="dt" sz="half" idx="10"/>
          </p:nvPr>
        </p:nvSpPr>
        <p:spPr/>
        <p:txBody>
          <a:bodyPr/>
          <a:lstStyle/>
          <a:p>
            <a:fld id="{E6D0B4FD-0329-463E-AE38-5E3B5FB7655F}" type="datetimeFigureOut">
              <a:rPr lang="en-CA" smtClean="0"/>
              <a:t>2023-12-04</a:t>
            </a:fld>
            <a:endParaRPr lang="en-CA"/>
          </a:p>
        </p:txBody>
      </p:sp>
      <p:sp>
        <p:nvSpPr>
          <p:cNvPr id="6" name="Footer Placeholder 5">
            <a:extLst>
              <a:ext uri="{FF2B5EF4-FFF2-40B4-BE49-F238E27FC236}">
                <a16:creationId xmlns:a16="http://schemas.microsoft.com/office/drawing/2014/main" id="{14EBEDE2-3E73-8034-017E-7FCB87BA18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622F77-CD97-5AA3-6685-DB15D90970B9}"/>
              </a:ext>
            </a:extLst>
          </p:cNvPr>
          <p:cNvSpPr>
            <a:spLocks noGrp="1"/>
          </p:cNvSpPr>
          <p:nvPr>
            <p:ph type="sldNum" sz="quarter" idx="12"/>
          </p:nvPr>
        </p:nvSpPr>
        <p:spPr/>
        <p:txBody>
          <a:bodyPr/>
          <a:lstStyle/>
          <a:p>
            <a:fld id="{1850D977-1639-44B1-969A-15F492759898}" type="slidenum">
              <a:rPr lang="en-CA" smtClean="0"/>
              <a:t>‹#›</a:t>
            </a:fld>
            <a:endParaRPr lang="en-CA"/>
          </a:p>
        </p:txBody>
      </p:sp>
    </p:spTree>
    <p:extLst>
      <p:ext uri="{BB962C8B-B14F-4D97-AF65-F5344CB8AC3E}">
        <p14:creationId xmlns:p14="http://schemas.microsoft.com/office/powerpoint/2010/main" val="72538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93988-6151-72AE-51E2-59CC14831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21842B-CE22-3FD2-D400-4ED21119D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39F61F-226A-2CA0-449E-7F4E7280B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0B4FD-0329-463E-AE38-5E3B5FB7655F}" type="datetimeFigureOut">
              <a:rPr lang="en-CA" smtClean="0"/>
              <a:t>2023-12-04</a:t>
            </a:fld>
            <a:endParaRPr lang="en-CA"/>
          </a:p>
        </p:txBody>
      </p:sp>
      <p:sp>
        <p:nvSpPr>
          <p:cNvPr id="5" name="Footer Placeholder 4">
            <a:extLst>
              <a:ext uri="{FF2B5EF4-FFF2-40B4-BE49-F238E27FC236}">
                <a16:creationId xmlns:a16="http://schemas.microsoft.com/office/drawing/2014/main" id="{C3FD3E24-5C3F-548B-6CA1-F4E6037DE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96E142-77F0-9DE5-8869-77313D6BE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0D977-1639-44B1-969A-15F492759898}" type="slidenum">
              <a:rPr lang="en-CA" smtClean="0"/>
              <a:t>‹#›</a:t>
            </a:fld>
            <a:endParaRPr lang="en-CA"/>
          </a:p>
        </p:txBody>
      </p:sp>
    </p:spTree>
    <p:extLst>
      <p:ext uri="{BB962C8B-B14F-4D97-AF65-F5344CB8AC3E}">
        <p14:creationId xmlns:p14="http://schemas.microsoft.com/office/powerpoint/2010/main" val="40810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2_F0CA10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3_568BBCA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A1B01-7B1E-6656-8FFB-F4A577D5A609}"/>
              </a:ext>
            </a:extLst>
          </p:cNvPr>
          <p:cNvSpPr>
            <a:spLocks noGrp="1"/>
          </p:cNvSpPr>
          <p:nvPr>
            <p:ph type="ctrTitle"/>
          </p:nvPr>
        </p:nvSpPr>
        <p:spPr>
          <a:xfrm>
            <a:off x="838200" y="451381"/>
            <a:ext cx="10512552" cy="4066540"/>
          </a:xfrm>
        </p:spPr>
        <p:txBody>
          <a:bodyPr anchor="b">
            <a:normAutofit/>
          </a:bodyPr>
          <a:lstStyle/>
          <a:p>
            <a:pPr algn="l"/>
            <a:r>
              <a:rPr lang="en-CA" sz="6600" b="1"/>
              <a:t>Galaxy Classification Using Deep Learning</a:t>
            </a:r>
          </a:p>
        </p:txBody>
      </p:sp>
      <p:sp>
        <p:nvSpPr>
          <p:cNvPr id="3" name="Subtitle 2">
            <a:extLst>
              <a:ext uri="{FF2B5EF4-FFF2-40B4-BE49-F238E27FC236}">
                <a16:creationId xmlns:a16="http://schemas.microsoft.com/office/drawing/2014/main" id="{289144B2-0D06-4F81-DA43-FFC07BDEFFB4}"/>
              </a:ext>
            </a:extLst>
          </p:cNvPr>
          <p:cNvSpPr>
            <a:spLocks noGrp="1"/>
          </p:cNvSpPr>
          <p:nvPr>
            <p:ph type="subTitle" idx="1"/>
          </p:nvPr>
        </p:nvSpPr>
        <p:spPr>
          <a:xfrm>
            <a:off x="838199" y="4983276"/>
            <a:ext cx="10512552" cy="1126680"/>
          </a:xfrm>
        </p:spPr>
        <p:txBody>
          <a:bodyPr vert="horz" lIns="91440" tIns="45720" rIns="91440" bIns="45720" rtlCol="0" anchor="t">
            <a:normAutofit/>
          </a:bodyPr>
          <a:lstStyle/>
          <a:p>
            <a:pPr algn="l"/>
            <a:r>
              <a:rPr lang="en-CA"/>
              <a:t>- Evan Chow, Dvir Zagury, Pierson </a:t>
            </a:r>
            <a:r>
              <a:rPr lang="en-CA" err="1"/>
              <a:t>Tomietto</a:t>
            </a:r>
            <a:r>
              <a:rPr lang="en-CA"/>
              <a:t>, Patrick Thompson, </a:t>
            </a:r>
            <a:r>
              <a:rPr lang="en-CA" err="1"/>
              <a:t>Toumai</a:t>
            </a:r>
            <a:r>
              <a:rPr lang="en-CA"/>
              <a:t> Rouse</a:t>
            </a:r>
            <a:endParaRPr lang="en-CA">
              <a:ea typeface="Calibri"/>
              <a:cs typeface="Calibri"/>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91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82373C-8EEE-F36F-1C49-3BF8CF4DFF8C}"/>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a:solidFill>
                  <a:schemeClr val="tx1"/>
                </a:solidFill>
                <a:latin typeface="+mj-lt"/>
                <a:ea typeface="+mj-ea"/>
                <a:cs typeface="+mj-cs"/>
              </a:rPr>
              <a:t>Comparison</a:t>
            </a: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79832E44-40FE-181E-C318-E596EE0486A0}"/>
              </a:ext>
            </a:extLst>
          </p:cNvPr>
          <p:cNvPicPr>
            <a:picLocks noChangeAspect="1"/>
          </p:cNvPicPr>
          <p:nvPr/>
        </p:nvPicPr>
        <p:blipFill>
          <a:blip r:embed="rId3"/>
          <a:stretch>
            <a:fillRect/>
          </a:stretch>
        </p:blipFill>
        <p:spPr>
          <a:xfrm>
            <a:off x="549058" y="2168949"/>
            <a:ext cx="11097349" cy="4050532"/>
          </a:xfrm>
          <a:prstGeom prst="rect">
            <a:avLst/>
          </a:prstGeom>
        </p:spPr>
      </p:pic>
    </p:spTree>
    <p:extLst>
      <p:ext uri="{BB962C8B-B14F-4D97-AF65-F5344CB8AC3E}">
        <p14:creationId xmlns:p14="http://schemas.microsoft.com/office/powerpoint/2010/main" val="206197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A4D47-1FB7-CDAF-01C3-2505591A9786}"/>
              </a:ext>
            </a:extLst>
          </p:cNvPr>
          <p:cNvSpPr>
            <a:spLocks noGrp="1"/>
          </p:cNvSpPr>
          <p:nvPr>
            <p:ph type="title"/>
          </p:nvPr>
        </p:nvSpPr>
        <p:spPr>
          <a:xfrm>
            <a:off x="838200" y="365125"/>
            <a:ext cx="10515600" cy="1325563"/>
          </a:xfrm>
        </p:spPr>
        <p:txBody>
          <a:bodyPr>
            <a:normAutofit/>
          </a:bodyPr>
          <a:lstStyle/>
          <a:p>
            <a:r>
              <a:rPr lang="en-CA" sz="5400" b="1" i="0">
                <a:effectLst/>
                <a:latin typeface="-apple-system"/>
              </a:rPr>
              <a:t>Roadmap</a:t>
            </a:r>
            <a:endParaRPr lang="en-CA" sz="540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9E723B-2925-52C2-8AFD-3F59481CAB88}"/>
              </a:ext>
            </a:extLst>
          </p:cNvPr>
          <p:cNvSpPr>
            <a:spLocks noGrp="1"/>
          </p:cNvSpPr>
          <p:nvPr>
            <p:ph idx="1"/>
          </p:nvPr>
        </p:nvSpPr>
        <p:spPr>
          <a:xfrm>
            <a:off x="838200" y="1929384"/>
            <a:ext cx="10515600" cy="4251960"/>
          </a:xfrm>
        </p:spPr>
        <p:txBody>
          <a:bodyPr>
            <a:normAutofit/>
          </a:bodyPr>
          <a:lstStyle/>
          <a:p>
            <a:r>
              <a:rPr lang="en-CA" sz="2200" b="0" i="0">
                <a:effectLst/>
                <a:latin typeface="-apple-system"/>
              </a:rPr>
              <a:t>Training dataset is available</a:t>
            </a:r>
          </a:p>
          <a:p>
            <a:r>
              <a:rPr lang="en-CA" sz="2200" b="0" i="0">
                <a:effectLst/>
                <a:latin typeface="-apple-system"/>
              </a:rPr>
              <a:t>Using laptop with dedicated GPU</a:t>
            </a:r>
            <a:r>
              <a:rPr lang="en-CA" sz="2200">
                <a:latin typeface="-apple-system"/>
              </a:rPr>
              <a:t> for training</a:t>
            </a:r>
          </a:p>
          <a:p>
            <a:r>
              <a:rPr lang="en-CA" sz="2200">
                <a:latin typeface="-apple-system"/>
              </a:rPr>
              <a:t>Number of epochs needed is inferred from </a:t>
            </a:r>
            <a:r>
              <a:rPr lang="en-CA" sz="2200" err="1">
                <a:latin typeface="-apple-system"/>
              </a:rPr>
              <a:t>Toumai’s</a:t>
            </a:r>
            <a:r>
              <a:rPr lang="en-CA" sz="2200">
                <a:latin typeface="-apple-system"/>
              </a:rPr>
              <a:t> graph</a:t>
            </a:r>
            <a:endParaRPr lang="en-CA" sz="2200" b="0" i="0">
              <a:effectLst/>
              <a:latin typeface="-apple-system"/>
            </a:endParaRPr>
          </a:p>
          <a:p>
            <a:r>
              <a:rPr lang="en-CA" sz="2200">
                <a:latin typeface="-apple-system"/>
              </a:rPr>
              <a:t>Recreate the comparison table in the paper</a:t>
            </a:r>
            <a:endParaRPr lang="en-CA" sz="2200" b="0" i="0">
              <a:effectLst/>
              <a:latin typeface="-apple-system"/>
            </a:endParaRPr>
          </a:p>
        </p:txBody>
      </p:sp>
    </p:spTree>
    <p:extLst>
      <p:ext uri="{BB962C8B-B14F-4D97-AF65-F5344CB8AC3E}">
        <p14:creationId xmlns:p14="http://schemas.microsoft.com/office/powerpoint/2010/main" val="233258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B1F3E-992F-189D-B93E-61ECDAAD1F7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Timeframe</a:t>
            </a: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FB1127F9-4BDC-D834-8810-BFDF01EB8F2E}"/>
              </a:ext>
            </a:extLst>
          </p:cNvPr>
          <p:cNvGraphicFramePr>
            <a:graphicFrameLocks noGrp="1"/>
          </p:cNvGraphicFramePr>
          <p:nvPr>
            <p:extLst>
              <p:ext uri="{D42A27DB-BD31-4B8C-83A1-F6EECF244321}">
                <p14:modId xmlns:p14="http://schemas.microsoft.com/office/powerpoint/2010/main" val="2333329062"/>
              </p:ext>
            </p:extLst>
          </p:nvPr>
        </p:nvGraphicFramePr>
        <p:xfrm>
          <a:off x="320040" y="2774706"/>
          <a:ext cx="11548874" cy="3303885"/>
        </p:xfrm>
        <a:graphic>
          <a:graphicData uri="http://schemas.openxmlformats.org/drawingml/2006/table">
            <a:tbl>
              <a:tblPr firstRow="1" bandRow="1">
                <a:tableStyleId>{8799B23B-EC83-4686-B30A-512413B5E67A}</a:tableStyleId>
              </a:tblPr>
              <a:tblGrid>
                <a:gridCol w="2350868">
                  <a:extLst>
                    <a:ext uri="{9D8B030D-6E8A-4147-A177-3AD203B41FA5}">
                      <a16:colId xmlns:a16="http://schemas.microsoft.com/office/drawing/2014/main" val="4105161124"/>
                    </a:ext>
                  </a:extLst>
                </a:gridCol>
                <a:gridCol w="2522089">
                  <a:extLst>
                    <a:ext uri="{9D8B030D-6E8A-4147-A177-3AD203B41FA5}">
                      <a16:colId xmlns:a16="http://schemas.microsoft.com/office/drawing/2014/main" val="3454955954"/>
                    </a:ext>
                  </a:extLst>
                </a:gridCol>
                <a:gridCol w="2522089">
                  <a:extLst>
                    <a:ext uri="{9D8B030D-6E8A-4147-A177-3AD203B41FA5}">
                      <a16:colId xmlns:a16="http://schemas.microsoft.com/office/drawing/2014/main" val="1905673389"/>
                    </a:ext>
                  </a:extLst>
                </a:gridCol>
                <a:gridCol w="1820082">
                  <a:extLst>
                    <a:ext uri="{9D8B030D-6E8A-4147-A177-3AD203B41FA5}">
                      <a16:colId xmlns:a16="http://schemas.microsoft.com/office/drawing/2014/main" val="1253784033"/>
                    </a:ext>
                  </a:extLst>
                </a:gridCol>
                <a:gridCol w="2333746">
                  <a:extLst>
                    <a:ext uri="{9D8B030D-6E8A-4147-A177-3AD203B41FA5}">
                      <a16:colId xmlns:a16="http://schemas.microsoft.com/office/drawing/2014/main" val="3367793675"/>
                    </a:ext>
                  </a:extLst>
                </a:gridCol>
              </a:tblGrid>
              <a:tr h="542429">
                <a:tc>
                  <a:txBody>
                    <a:bodyPr/>
                    <a:lstStyle/>
                    <a:p>
                      <a:r>
                        <a:rPr lang="en-CA" sz="2000"/>
                        <a:t>1</a:t>
                      </a:r>
                      <a:r>
                        <a:rPr lang="en-CA" sz="2000" baseline="30000"/>
                        <a:t>st</a:t>
                      </a:r>
                      <a:r>
                        <a:rPr lang="en-CA" sz="2000"/>
                        <a:t> Week</a:t>
                      </a:r>
                    </a:p>
                  </a:txBody>
                  <a:tcPr marL="123279" marR="123279" marT="61640" marB="61640"/>
                </a:tc>
                <a:tc>
                  <a:txBody>
                    <a:bodyPr/>
                    <a:lstStyle/>
                    <a:p>
                      <a:r>
                        <a:rPr lang="en-CA" sz="2000"/>
                        <a:t>2</a:t>
                      </a:r>
                      <a:r>
                        <a:rPr lang="en-CA" sz="2000" baseline="30000"/>
                        <a:t>nd</a:t>
                      </a:r>
                      <a:r>
                        <a:rPr lang="en-CA" sz="2000"/>
                        <a:t> Week</a:t>
                      </a:r>
                    </a:p>
                  </a:txBody>
                  <a:tcPr marL="123279" marR="123279" marT="61640" marB="61640"/>
                </a:tc>
                <a:tc>
                  <a:txBody>
                    <a:bodyPr/>
                    <a:lstStyle/>
                    <a:p>
                      <a:r>
                        <a:rPr lang="en-CA" sz="2000"/>
                        <a:t>3</a:t>
                      </a:r>
                      <a:r>
                        <a:rPr lang="en-CA" sz="2000" baseline="30000"/>
                        <a:t>rd</a:t>
                      </a:r>
                      <a:r>
                        <a:rPr lang="en-CA" sz="2000"/>
                        <a:t> Week</a:t>
                      </a:r>
                    </a:p>
                  </a:txBody>
                  <a:tcPr marL="123279" marR="123279" marT="61640" marB="61640"/>
                </a:tc>
                <a:tc>
                  <a:txBody>
                    <a:bodyPr/>
                    <a:lstStyle/>
                    <a:p>
                      <a:r>
                        <a:rPr lang="en-CA" sz="2000"/>
                        <a:t>4</a:t>
                      </a:r>
                      <a:r>
                        <a:rPr lang="en-CA" sz="2000" baseline="30000"/>
                        <a:t>th</a:t>
                      </a:r>
                      <a:r>
                        <a:rPr lang="en-CA" sz="2000"/>
                        <a:t> Week</a:t>
                      </a:r>
                    </a:p>
                  </a:txBody>
                  <a:tcPr marL="123279" marR="123279" marT="61640" marB="61640"/>
                </a:tc>
                <a:tc>
                  <a:txBody>
                    <a:bodyPr/>
                    <a:lstStyle/>
                    <a:p>
                      <a:r>
                        <a:rPr lang="en-CA" sz="2000"/>
                        <a:t>5</a:t>
                      </a:r>
                      <a:r>
                        <a:rPr lang="en-CA" sz="2000" baseline="30000"/>
                        <a:t>th</a:t>
                      </a:r>
                      <a:r>
                        <a:rPr lang="en-CA" sz="2000"/>
                        <a:t> Week</a:t>
                      </a:r>
                    </a:p>
                  </a:txBody>
                  <a:tcPr marL="123279" marR="123279" marT="61640" marB="61640"/>
                </a:tc>
                <a:extLst>
                  <a:ext uri="{0D108BD9-81ED-4DB2-BD59-A6C34878D82A}">
                    <a16:rowId xmlns:a16="http://schemas.microsoft.com/office/drawing/2014/main" val="887073409"/>
                  </a:ext>
                </a:extLst>
              </a:tr>
              <a:tr h="2761456">
                <a:tc>
                  <a:txBody>
                    <a:bodyPr/>
                    <a:lstStyle/>
                    <a:p>
                      <a:pPr marL="285750" indent="-285750">
                        <a:buFont typeface="Arial" panose="020B0604020202020204" pitchFamily="34" charset="0"/>
                        <a:buChar char="•"/>
                      </a:pPr>
                      <a:r>
                        <a:rPr lang="en-CA" sz="2000"/>
                        <a:t>Gathering and preprocessing of training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a:t>Develop code for model</a:t>
                      </a:r>
                    </a:p>
                    <a:p>
                      <a:pPr marL="285750" indent="-285750">
                        <a:buFont typeface="Arial" panose="020B0604020202020204" pitchFamily="34" charset="0"/>
                        <a:buChar char="•"/>
                      </a:pPr>
                      <a:endParaRPr lang="en-CA" sz="2000"/>
                    </a:p>
                  </a:txBody>
                  <a:tcPr marL="123279" marR="123279" marT="61640" marB="616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a:t>Training and back-propagation</a:t>
                      </a:r>
                    </a:p>
                  </a:txBody>
                  <a:tcPr marL="123279" marR="123279" marT="61640" marB="61640"/>
                </a:tc>
                <a:tc>
                  <a:txBody>
                    <a:bodyPr/>
                    <a:lstStyle/>
                    <a:p>
                      <a:pPr marL="285750" indent="-285750">
                        <a:buFont typeface="Arial" panose="020B0604020202020204" pitchFamily="34" charset="0"/>
                        <a:buChar char="•"/>
                      </a:pPr>
                      <a:r>
                        <a:rPr lang="en-CA" sz="2000"/>
                        <a:t>Training and back-propagation</a:t>
                      </a:r>
                    </a:p>
                    <a:p>
                      <a:pPr marL="285750" indent="-285750">
                        <a:buFont typeface="Arial" panose="020B0604020202020204" pitchFamily="34" charset="0"/>
                        <a:buChar char="•"/>
                      </a:pPr>
                      <a:endParaRPr lang="en-CA" sz="2000"/>
                    </a:p>
                    <a:p>
                      <a:pPr marL="285750" indent="-285750">
                        <a:buFont typeface="Arial" panose="020B0604020202020204" pitchFamily="34" charset="0"/>
                        <a:buChar char="•"/>
                      </a:pPr>
                      <a:endParaRPr lang="en-CA" sz="2000"/>
                    </a:p>
                  </a:txBody>
                  <a:tcPr marL="123279" marR="123279" marT="61640" marB="61640"/>
                </a:tc>
                <a:tc>
                  <a:txBody>
                    <a:bodyPr/>
                    <a:lstStyle/>
                    <a:p>
                      <a:pPr marL="285750" indent="-285750">
                        <a:buFont typeface="Arial" panose="020B0604020202020204" pitchFamily="34" charset="0"/>
                        <a:buChar char="•"/>
                      </a:pPr>
                      <a:r>
                        <a:rPr lang="en-CA" sz="2000"/>
                        <a:t>Testing</a:t>
                      </a:r>
                    </a:p>
                    <a:p>
                      <a:pPr marL="285750" indent="-285750">
                        <a:buFont typeface="Arial" panose="020B0604020202020204" pitchFamily="34" charset="0"/>
                        <a:buChar char="•"/>
                      </a:pPr>
                      <a:endParaRPr lang="en-CA" sz="2000"/>
                    </a:p>
                  </a:txBody>
                  <a:tcPr marL="123279" marR="123279" marT="61640" marB="61640"/>
                </a:tc>
                <a:tc>
                  <a:txBody>
                    <a:bodyPr/>
                    <a:lstStyle/>
                    <a:p>
                      <a:pPr marL="285750" indent="-285750">
                        <a:buFont typeface="Arial" panose="020B0604020202020204" pitchFamily="34" charset="0"/>
                        <a:buChar char="•"/>
                      </a:pPr>
                      <a:r>
                        <a:rPr lang="en-CA" sz="2000"/>
                        <a:t>Generating reports</a:t>
                      </a:r>
                    </a:p>
                    <a:p>
                      <a:pPr marL="285750" indent="-285750">
                        <a:buFont typeface="Arial" panose="020B0604020202020204" pitchFamily="34" charset="0"/>
                        <a:buChar char="•"/>
                      </a:pPr>
                      <a:r>
                        <a:rPr lang="en-CA" sz="2000"/>
                        <a:t>Presentation</a:t>
                      </a:r>
                    </a:p>
                    <a:p>
                      <a:pPr marL="0" indent="0">
                        <a:buFont typeface="Arial" panose="020B0604020202020204" pitchFamily="34" charset="0"/>
                        <a:buNone/>
                      </a:pPr>
                      <a:endParaRPr lang="en-CA" sz="2000"/>
                    </a:p>
                    <a:p>
                      <a:endParaRPr lang="en-CA" sz="2000"/>
                    </a:p>
                  </a:txBody>
                  <a:tcPr marL="123279" marR="123279" marT="61640" marB="61640"/>
                </a:tc>
                <a:extLst>
                  <a:ext uri="{0D108BD9-81ED-4DB2-BD59-A6C34878D82A}">
                    <a16:rowId xmlns:a16="http://schemas.microsoft.com/office/drawing/2014/main" val="2830061063"/>
                  </a:ext>
                </a:extLst>
              </a:tr>
            </a:tbl>
          </a:graphicData>
        </a:graphic>
      </p:graphicFrame>
    </p:spTree>
    <p:extLst>
      <p:ext uri="{BB962C8B-B14F-4D97-AF65-F5344CB8AC3E}">
        <p14:creationId xmlns:p14="http://schemas.microsoft.com/office/powerpoint/2010/main" val="150863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B6AE1-7D06-D2CC-B3A0-3B8E95AD662A}"/>
              </a:ext>
            </a:extLst>
          </p:cNvPr>
          <p:cNvSpPr>
            <a:spLocks noGrp="1"/>
          </p:cNvSpPr>
          <p:nvPr>
            <p:ph type="title"/>
          </p:nvPr>
        </p:nvSpPr>
        <p:spPr>
          <a:xfrm>
            <a:off x="517889" y="4883544"/>
            <a:ext cx="3876086" cy="1556907"/>
          </a:xfrm>
        </p:spPr>
        <p:txBody>
          <a:bodyPr anchor="ctr">
            <a:normAutofit/>
          </a:bodyPr>
          <a:lstStyle/>
          <a:p>
            <a:r>
              <a:rPr lang="en-CA" sz="3200" b="1" i="0">
                <a:effectLst/>
                <a:latin typeface="-apple-system"/>
              </a:rPr>
              <a:t>The Paper</a:t>
            </a:r>
            <a:endParaRPr lang="en-CA" sz="3200"/>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omputer screen&#10;&#10;Description automatically generated">
            <a:extLst>
              <a:ext uri="{FF2B5EF4-FFF2-40B4-BE49-F238E27FC236}">
                <a16:creationId xmlns:a16="http://schemas.microsoft.com/office/drawing/2014/main" id="{1ADE3A10-F292-D542-BD15-37A97848C75C}"/>
              </a:ext>
            </a:extLst>
          </p:cNvPr>
          <p:cNvPicPr>
            <a:picLocks noChangeAspect="1"/>
          </p:cNvPicPr>
          <p:nvPr/>
        </p:nvPicPr>
        <p:blipFill>
          <a:blip r:embed="rId2"/>
          <a:stretch>
            <a:fillRect/>
          </a:stretch>
        </p:blipFill>
        <p:spPr>
          <a:xfrm>
            <a:off x="1179508" y="759349"/>
            <a:ext cx="9832984" cy="3171137"/>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00E56B-09E6-596E-6352-9E2FAD879FC7}"/>
              </a:ext>
            </a:extLst>
          </p:cNvPr>
          <p:cNvSpPr>
            <a:spLocks noGrp="1"/>
          </p:cNvSpPr>
          <p:nvPr>
            <p:ph idx="1"/>
          </p:nvPr>
        </p:nvSpPr>
        <p:spPr>
          <a:xfrm>
            <a:off x="5162719" y="4883544"/>
            <a:ext cx="6586915" cy="1556907"/>
          </a:xfrm>
        </p:spPr>
        <p:txBody>
          <a:bodyPr anchor="ctr">
            <a:normAutofit/>
          </a:bodyPr>
          <a:lstStyle/>
          <a:p>
            <a:r>
              <a:rPr lang="en-CA" sz="1300"/>
              <a:t>Proposes a way of classifying galaxies in scale via ML</a:t>
            </a:r>
          </a:p>
        </p:txBody>
      </p:sp>
    </p:spTree>
    <p:extLst>
      <p:ext uri="{BB962C8B-B14F-4D97-AF65-F5344CB8AC3E}">
        <p14:creationId xmlns:p14="http://schemas.microsoft.com/office/powerpoint/2010/main" val="296581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AB6D7AF-734C-43E5-AE74-E8EC5D46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AD0A844-F8E0-690E-0415-ED2C8CAA717D}"/>
              </a:ext>
            </a:extLst>
          </p:cNvPr>
          <p:cNvSpPr>
            <a:spLocks noGrp="1"/>
          </p:cNvSpPr>
          <p:nvPr>
            <p:ph type="title"/>
          </p:nvPr>
        </p:nvSpPr>
        <p:spPr>
          <a:xfrm>
            <a:off x="511216" y="781292"/>
            <a:ext cx="5333999" cy="1475116"/>
          </a:xfrm>
        </p:spPr>
        <p:txBody>
          <a:bodyPr vert="horz" lIns="91440" tIns="45720" rIns="91440" bIns="45720" rtlCol="0" anchor="t">
            <a:normAutofit/>
          </a:bodyPr>
          <a:lstStyle/>
          <a:p>
            <a:r>
              <a:rPr lang="en-US" b="1"/>
              <a:t>Problem Statement</a:t>
            </a:r>
          </a:p>
        </p:txBody>
      </p:sp>
      <p:sp useBgFill="1">
        <p:nvSpPr>
          <p:cNvPr id="18" name="Rectangle 17">
            <a:extLst>
              <a:ext uri="{FF2B5EF4-FFF2-40B4-BE49-F238E27FC236}">
                <a16:creationId xmlns:a16="http://schemas.microsoft.com/office/drawing/2014/main" id="{36830A5B-65B2-40C0-80F8-67EFC8A6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0"/>
            <a:ext cx="5410196" cy="686219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164AC20-7F1C-A586-BC30-2597EA129C91}"/>
              </a:ext>
            </a:extLst>
          </p:cNvPr>
          <p:cNvSpPr>
            <a:spLocks noGrp="1"/>
          </p:cNvSpPr>
          <p:nvPr>
            <p:ph idx="1"/>
          </p:nvPr>
        </p:nvSpPr>
        <p:spPr>
          <a:xfrm>
            <a:off x="7151259" y="2012250"/>
            <a:ext cx="4381969" cy="3702603"/>
          </a:xfrm>
        </p:spPr>
        <p:txBody>
          <a:bodyPr vert="horz" lIns="91440" tIns="45720" rIns="91440" bIns="45720" rtlCol="0" anchor="t">
            <a:normAutofit/>
          </a:bodyPr>
          <a:lstStyle/>
          <a:p>
            <a:pPr marL="0" indent="0">
              <a:buNone/>
            </a:pPr>
            <a:r>
              <a:rPr lang="en-US" sz="2400"/>
              <a:t>Sky Surveys:</a:t>
            </a:r>
          </a:p>
          <a:p>
            <a:pPr>
              <a:buFont typeface="Calibri" panose="020B0604020202020204" pitchFamily="34" charset="0"/>
              <a:buChar char="-"/>
            </a:pPr>
            <a:r>
              <a:rPr lang="en-US" sz="2400">
                <a:cs typeface="Calibri"/>
              </a:rPr>
              <a:t>Hundreds of thousands of galaxies.</a:t>
            </a:r>
          </a:p>
          <a:p>
            <a:pPr>
              <a:buFont typeface="Calibri" panose="020B0604020202020204" pitchFamily="34" charset="0"/>
              <a:buChar char="-"/>
            </a:pPr>
            <a:r>
              <a:rPr lang="en-US" sz="2400">
                <a:cs typeface="Calibri"/>
              </a:rPr>
              <a:t>Manually classified by votes.</a:t>
            </a:r>
          </a:p>
          <a:p>
            <a:pPr>
              <a:buFont typeface="Calibri" panose="020B0604020202020204" pitchFamily="34" charset="0"/>
              <a:buChar char="-"/>
            </a:pPr>
            <a:r>
              <a:rPr lang="en-US" sz="2400">
                <a:cs typeface="Calibri"/>
              </a:rPr>
              <a:t>Wasted time and resources</a:t>
            </a:r>
          </a:p>
        </p:txBody>
      </p:sp>
      <p:pic>
        <p:nvPicPr>
          <p:cNvPr id="4" name="Content Placeholder 3" descr="A group of stars in space&#10;&#10;Description automatically generated">
            <a:extLst>
              <a:ext uri="{FF2B5EF4-FFF2-40B4-BE49-F238E27FC236}">
                <a16:creationId xmlns:a16="http://schemas.microsoft.com/office/drawing/2014/main" id="{F7100A72-5FF5-A526-4A6F-3DBFA6CD25CE}"/>
              </a:ext>
            </a:extLst>
          </p:cNvPr>
          <p:cNvPicPr>
            <a:picLocks noChangeAspect="1"/>
          </p:cNvPicPr>
          <p:nvPr/>
        </p:nvPicPr>
        <p:blipFill>
          <a:blip r:embed="rId2"/>
          <a:stretch>
            <a:fillRect/>
          </a:stretch>
        </p:blipFill>
        <p:spPr>
          <a:xfrm>
            <a:off x="256367" y="1750059"/>
            <a:ext cx="6346443" cy="3710513"/>
          </a:xfrm>
          <a:prstGeom prst="rect">
            <a:avLst/>
          </a:prstGeom>
        </p:spPr>
      </p:pic>
      <p:sp>
        <p:nvSpPr>
          <p:cNvPr id="7" name="TextBox 6">
            <a:extLst>
              <a:ext uri="{FF2B5EF4-FFF2-40B4-BE49-F238E27FC236}">
                <a16:creationId xmlns:a16="http://schemas.microsoft.com/office/drawing/2014/main" id="{195A8666-9A5E-EA4E-93C9-8D6F6C9666EE}"/>
              </a:ext>
            </a:extLst>
          </p:cNvPr>
          <p:cNvSpPr txBox="1"/>
          <p:nvPr/>
        </p:nvSpPr>
        <p:spPr>
          <a:xfrm>
            <a:off x="260430" y="5526910"/>
            <a:ext cx="3800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50000"/>
                    <a:lumOff val="50000"/>
                  </a:schemeClr>
                </a:solidFill>
                <a:cs typeface="Calibri"/>
              </a:rPr>
              <a:t>From Sloan Digital Sky Survey (SDSS)</a:t>
            </a:r>
            <a:endParaRPr lang="en-US">
              <a:solidFill>
                <a:schemeClr val="tx1">
                  <a:lumMod val="50000"/>
                  <a:lumOff val="50000"/>
                </a:schemeClr>
              </a:solidFill>
            </a:endParaRPr>
          </a:p>
        </p:txBody>
      </p:sp>
    </p:spTree>
    <p:extLst>
      <p:ext uri="{BB962C8B-B14F-4D97-AF65-F5344CB8AC3E}">
        <p14:creationId xmlns:p14="http://schemas.microsoft.com/office/powerpoint/2010/main" val="138990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CE5E5-8616-DD55-ADBD-A0BCFFA10F9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b="1" kern="1200">
                <a:latin typeface="+mj-lt"/>
                <a:ea typeface="+mj-ea"/>
                <a:cs typeface="+mj-cs"/>
              </a:rPr>
              <a:t>Background </a:t>
            </a:r>
            <a:endParaRPr lang="en-US" sz="5000" b="1" kern="1200">
              <a:latin typeface="+mj-lt"/>
              <a:cs typeface="Calibri Light"/>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6E46BD5-49B0-F6BA-C853-9B85BF3E05A8}"/>
              </a:ext>
            </a:extLst>
          </p:cNvPr>
          <p:cNvSpPr>
            <a:spLocks noGrp="1"/>
          </p:cNvSpPr>
          <p:nvPr>
            <p:ph idx="1"/>
          </p:nvPr>
        </p:nvSpPr>
        <p:spPr>
          <a:xfrm>
            <a:off x="640228" y="2807208"/>
            <a:ext cx="3419708" cy="3615151"/>
          </a:xfrm>
        </p:spPr>
        <p:txBody>
          <a:bodyPr vert="horz" lIns="91440" tIns="45720" rIns="91440" bIns="45720" rtlCol="0" anchor="t">
            <a:normAutofit fontScale="85000" lnSpcReduction="20000"/>
          </a:bodyPr>
          <a:lstStyle/>
          <a:p>
            <a:pPr marL="0" indent="0">
              <a:buNone/>
            </a:pPr>
            <a:r>
              <a:rPr lang="en-US" sz="2200">
                <a:cs typeface="Calibri"/>
              </a:rPr>
              <a:t>Galaxy Classification:</a:t>
            </a:r>
          </a:p>
          <a:p>
            <a:pPr marL="285750" indent="-285750">
              <a:buFont typeface="Calibri" panose="020B0604020202020204" pitchFamily="34" charset="0"/>
              <a:buChar char="-"/>
            </a:pPr>
            <a:r>
              <a:rPr lang="en-US" sz="2200">
                <a:cs typeface="Calibri"/>
              </a:rPr>
              <a:t>Elliptical</a:t>
            </a:r>
          </a:p>
          <a:p>
            <a:pPr marL="285750" indent="-285750">
              <a:buFont typeface="Calibri" panose="020B0604020202020204" pitchFamily="34" charset="0"/>
              <a:buChar char="-"/>
            </a:pPr>
            <a:r>
              <a:rPr lang="en-US" sz="2200">
                <a:cs typeface="Calibri"/>
              </a:rPr>
              <a:t>Spiral</a:t>
            </a:r>
          </a:p>
          <a:p>
            <a:pPr marL="285750" indent="-285750">
              <a:buFont typeface="Calibri" panose="020B0604020202020204" pitchFamily="34" charset="0"/>
              <a:buChar char="-"/>
            </a:pPr>
            <a:r>
              <a:rPr lang="en-US" sz="2200">
                <a:cs typeface="Calibri"/>
              </a:rPr>
              <a:t>Irregular</a:t>
            </a:r>
          </a:p>
          <a:p>
            <a:pPr marL="0" indent="0">
              <a:buNone/>
            </a:pPr>
            <a:r>
              <a:rPr lang="en-US" sz="2200">
                <a:cs typeface="Calibri"/>
              </a:rPr>
              <a:t>Based on Visible Attributes:</a:t>
            </a:r>
          </a:p>
          <a:p>
            <a:pPr>
              <a:buFont typeface="Calibri" panose="020B0604020202020204" pitchFamily="34" charset="0"/>
              <a:buChar char="-"/>
            </a:pPr>
            <a:r>
              <a:rPr lang="en-US" sz="2200">
                <a:cs typeface="Calibri"/>
              </a:rPr>
              <a:t>Spiral arms</a:t>
            </a:r>
          </a:p>
          <a:p>
            <a:pPr>
              <a:buFont typeface="Calibri" panose="020B0604020202020204" pitchFamily="34" charset="0"/>
              <a:buChar char="-"/>
            </a:pPr>
            <a:r>
              <a:rPr lang="en-US" sz="2200">
                <a:cs typeface="Calibri"/>
              </a:rPr>
              <a:t>Tightness of spiral</a:t>
            </a:r>
          </a:p>
          <a:p>
            <a:pPr>
              <a:buFont typeface="Calibri" panose="020B0604020202020204" pitchFamily="34" charset="0"/>
              <a:buChar char="-"/>
            </a:pPr>
            <a:r>
              <a:rPr lang="en-US" sz="2200" err="1">
                <a:cs typeface="Calibri"/>
              </a:rPr>
              <a:t>Eccenticity</a:t>
            </a:r>
            <a:r>
              <a:rPr lang="en-US" sz="2200">
                <a:cs typeface="Calibri"/>
              </a:rPr>
              <a:t> </a:t>
            </a:r>
          </a:p>
          <a:p>
            <a:pPr>
              <a:buFont typeface="Calibri" panose="020B0604020202020204" pitchFamily="34" charset="0"/>
              <a:buChar char="-"/>
            </a:pPr>
            <a:r>
              <a:rPr lang="en-US" sz="2200">
                <a:cs typeface="Calibri"/>
              </a:rPr>
              <a:t>Symmetry </a:t>
            </a:r>
          </a:p>
          <a:p>
            <a:pPr>
              <a:buFont typeface="Calibri" panose="020B0604020202020204" pitchFamily="34" charset="0"/>
              <a:buChar char="-"/>
            </a:pPr>
            <a:r>
              <a:rPr lang="en-US" sz="2200">
                <a:cs typeface="Calibri"/>
              </a:rPr>
              <a:t>Center bars</a:t>
            </a:r>
          </a:p>
          <a:p>
            <a:pPr>
              <a:buFont typeface="Calibri" panose="020B0604020202020204" pitchFamily="34" charset="0"/>
              <a:buChar char="-"/>
            </a:pPr>
            <a:r>
              <a:rPr lang="en-US" sz="2200">
                <a:cs typeface="Calibri"/>
              </a:rPr>
              <a:t>Bulge</a:t>
            </a:r>
          </a:p>
          <a:p>
            <a:endParaRPr lang="en-US" sz="2200">
              <a:cs typeface="Calibri"/>
            </a:endParaRPr>
          </a:p>
        </p:txBody>
      </p:sp>
      <p:pic>
        <p:nvPicPr>
          <p:cNvPr id="3" name="Picture 2" descr="A collage of images of galaxies&#10;&#10;Description automatically generated">
            <a:extLst>
              <a:ext uri="{FF2B5EF4-FFF2-40B4-BE49-F238E27FC236}">
                <a16:creationId xmlns:a16="http://schemas.microsoft.com/office/drawing/2014/main" id="{D2337D19-2C7F-6FBE-0529-566DAD0BF98F}"/>
              </a:ext>
            </a:extLst>
          </p:cNvPr>
          <p:cNvPicPr>
            <a:picLocks noChangeAspect="1"/>
          </p:cNvPicPr>
          <p:nvPr/>
        </p:nvPicPr>
        <p:blipFill>
          <a:blip r:embed="rId2"/>
          <a:stretch>
            <a:fillRect/>
          </a:stretch>
        </p:blipFill>
        <p:spPr>
          <a:xfrm>
            <a:off x="4654296" y="857365"/>
            <a:ext cx="6903720" cy="5143270"/>
          </a:xfrm>
          <a:prstGeom prst="rect">
            <a:avLst/>
          </a:prstGeom>
        </p:spPr>
      </p:pic>
      <p:sp>
        <p:nvSpPr>
          <p:cNvPr id="5" name="TextBox 4">
            <a:extLst>
              <a:ext uri="{FF2B5EF4-FFF2-40B4-BE49-F238E27FC236}">
                <a16:creationId xmlns:a16="http://schemas.microsoft.com/office/drawing/2014/main" id="{0D5659B8-8F19-F8B6-FA9C-658648DEDFFB}"/>
              </a:ext>
            </a:extLst>
          </p:cNvPr>
          <p:cNvSpPr txBox="1"/>
          <p:nvPr/>
        </p:nvSpPr>
        <p:spPr>
          <a:xfrm>
            <a:off x="4655869" y="6084471"/>
            <a:ext cx="3800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50000"/>
                    <a:lumOff val="50000"/>
                  </a:schemeClr>
                </a:solidFill>
                <a:cs typeface="Calibri"/>
              </a:rPr>
              <a:t>Hubble Tuning Fork</a:t>
            </a:r>
            <a:endParaRPr lang="en-US">
              <a:solidFill>
                <a:schemeClr val="tx1">
                  <a:lumMod val="50000"/>
                  <a:lumOff val="50000"/>
                </a:schemeClr>
              </a:solidFill>
            </a:endParaRPr>
          </a:p>
        </p:txBody>
      </p:sp>
    </p:spTree>
    <p:extLst>
      <p:ext uri="{BB962C8B-B14F-4D97-AF65-F5344CB8AC3E}">
        <p14:creationId xmlns:p14="http://schemas.microsoft.com/office/powerpoint/2010/main" val="25608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3F645-8A02-159E-7D5A-D1FA9190017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Overview</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3D1707-7B3A-ADDD-A0C5-B82D59CCC967}"/>
              </a:ext>
            </a:extLst>
          </p:cNvPr>
          <p:cNvPicPr>
            <a:picLocks noChangeAspect="1"/>
          </p:cNvPicPr>
          <p:nvPr/>
        </p:nvPicPr>
        <p:blipFill>
          <a:blip r:embed="rId2"/>
          <a:stretch>
            <a:fillRect/>
          </a:stretch>
        </p:blipFill>
        <p:spPr>
          <a:xfrm>
            <a:off x="4654296" y="872132"/>
            <a:ext cx="7214616" cy="5086304"/>
          </a:xfrm>
          <a:prstGeom prst="rect">
            <a:avLst/>
          </a:prstGeom>
        </p:spPr>
      </p:pic>
    </p:spTree>
    <p:extLst>
      <p:ext uri="{BB962C8B-B14F-4D97-AF65-F5344CB8AC3E}">
        <p14:creationId xmlns:p14="http://schemas.microsoft.com/office/powerpoint/2010/main" val="290283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00BA2-7A58-B4D1-166D-2A1F27AFFCEE}"/>
              </a:ext>
            </a:extLst>
          </p:cNvPr>
          <p:cNvSpPr>
            <a:spLocks noGrp="1"/>
          </p:cNvSpPr>
          <p:nvPr>
            <p:ph type="title"/>
          </p:nvPr>
        </p:nvSpPr>
        <p:spPr>
          <a:xfrm>
            <a:off x="630936" y="639520"/>
            <a:ext cx="3429000" cy="1719072"/>
          </a:xfrm>
        </p:spPr>
        <p:txBody>
          <a:bodyPr anchor="b">
            <a:normAutofit/>
          </a:bodyPr>
          <a:lstStyle/>
          <a:p>
            <a:r>
              <a:rPr lang="en-US" sz="3800" b="1">
                <a:cs typeface="Calibri Light"/>
              </a:rPr>
              <a:t>Data Collection and Pre-Processing</a:t>
            </a:r>
            <a:endParaRPr lang="en-US" sz="3800" b="1"/>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A6E4B-0245-934B-CCDC-AE78FB7FCD6F}"/>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cs typeface="Calibri"/>
              </a:rPr>
              <a:t>Galaxy10 </a:t>
            </a:r>
            <a:r>
              <a:rPr lang="en-US" sz="2200" err="1">
                <a:cs typeface="Calibri"/>
              </a:rPr>
              <a:t>DECals</a:t>
            </a:r>
            <a:r>
              <a:rPr lang="en-US" sz="2200">
                <a:cs typeface="Calibri"/>
              </a:rPr>
              <a:t> Dataset</a:t>
            </a:r>
          </a:p>
          <a:p>
            <a:r>
              <a:rPr lang="en-US" sz="2200">
                <a:cs typeface="Calibri"/>
              </a:rPr>
              <a:t>~18,000 galaxies</a:t>
            </a:r>
          </a:p>
          <a:p>
            <a:r>
              <a:rPr lang="en-US" sz="2200">
                <a:cs typeface="Calibri"/>
              </a:rPr>
              <a:t>10 Classifications</a:t>
            </a:r>
          </a:p>
          <a:p>
            <a:r>
              <a:rPr lang="en-US" sz="2200">
                <a:cs typeface="Calibri"/>
              </a:rPr>
              <a:t>256x256 pixel </a:t>
            </a:r>
            <a:r>
              <a:rPr lang="en-US" sz="2200" err="1">
                <a:cs typeface="Calibri"/>
              </a:rPr>
              <a:t>colour</a:t>
            </a:r>
            <a:r>
              <a:rPr lang="en-US" sz="2200">
                <a:cs typeface="Calibri"/>
              </a:rPr>
              <a:t> images</a:t>
            </a:r>
          </a:p>
          <a:p>
            <a:r>
              <a:rPr lang="en-US" sz="2200">
                <a:cs typeface="Calibri"/>
              </a:rPr>
              <a:t>Input Layer includes 16 filters</a:t>
            </a:r>
          </a:p>
        </p:txBody>
      </p:sp>
      <p:pic>
        <p:nvPicPr>
          <p:cNvPr id="4" name="Picture 3" descr="A collage of different galaxies&#10;&#10;Description automatically generated">
            <a:extLst>
              <a:ext uri="{FF2B5EF4-FFF2-40B4-BE49-F238E27FC236}">
                <a16:creationId xmlns:a16="http://schemas.microsoft.com/office/drawing/2014/main" id="{970549BA-8959-3397-FBF9-ABB8E62952AB}"/>
              </a:ext>
            </a:extLst>
          </p:cNvPr>
          <p:cNvPicPr>
            <a:picLocks noChangeAspect="1"/>
          </p:cNvPicPr>
          <p:nvPr/>
        </p:nvPicPr>
        <p:blipFill>
          <a:blip r:embed="rId2"/>
          <a:stretch>
            <a:fillRect/>
          </a:stretch>
        </p:blipFill>
        <p:spPr>
          <a:xfrm>
            <a:off x="4654296" y="667512"/>
            <a:ext cx="6903720" cy="5522976"/>
          </a:xfrm>
          <a:prstGeom prst="rect">
            <a:avLst/>
          </a:prstGeom>
        </p:spPr>
      </p:pic>
    </p:spTree>
    <p:extLst>
      <p:ext uri="{BB962C8B-B14F-4D97-AF65-F5344CB8AC3E}">
        <p14:creationId xmlns:p14="http://schemas.microsoft.com/office/powerpoint/2010/main" val="170483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87DCB-FB23-71F7-9CFC-A7C0EB915F75}"/>
              </a:ext>
            </a:extLst>
          </p:cNvPr>
          <p:cNvSpPr>
            <a:spLocks noGrp="1"/>
          </p:cNvSpPr>
          <p:nvPr>
            <p:ph type="title"/>
          </p:nvPr>
        </p:nvSpPr>
        <p:spPr>
          <a:xfrm>
            <a:off x="630936" y="639520"/>
            <a:ext cx="3429000" cy="1719072"/>
          </a:xfrm>
        </p:spPr>
        <p:txBody>
          <a:bodyPr anchor="b">
            <a:normAutofit/>
          </a:bodyPr>
          <a:lstStyle/>
          <a:p>
            <a:r>
              <a:rPr lang="en-CA" sz="4600" i="0">
                <a:effectLst/>
                <a:latin typeface="-apple-system"/>
              </a:rPr>
              <a:t>Model Architecture</a:t>
            </a:r>
            <a:endParaRPr lang="en-CA" sz="46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B84134-3CD0-7633-838C-CC1F4E214967}"/>
              </a:ext>
            </a:extLst>
          </p:cNvPr>
          <p:cNvSpPr>
            <a:spLocks noGrp="1"/>
          </p:cNvSpPr>
          <p:nvPr>
            <p:ph idx="1"/>
          </p:nvPr>
        </p:nvSpPr>
        <p:spPr>
          <a:xfrm>
            <a:off x="630936" y="2807208"/>
            <a:ext cx="3429000" cy="3410712"/>
          </a:xfrm>
        </p:spPr>
        <p:txBody>
          <a:bodyPr anchor="t">
            <a:normAutofit/>
          </a:bodyPr>
          <a:lstStyle/>
          <a:p>
            <a:pPr marL="0" indent="0">
              <a:buNone/>
            </a:pPr>
            <a:r>
              <a:rPr lang="en-CA" sz="2200"/>
              <a:t>CNN with one input layer after 16 filters pre-processing. Followed by 4 hidden layers. 1 fully connected layer. Final output </a:t>
            </a:r>
            <a:r>
              <a:rPr lang="en-CA" sz="2200" err="1"/>
              <a:t>Softmax</a:t>
            </a:r>
            <a:r>
              <a:rPr lang="en-CA" sz="2200"/>
              <a:t> layer.</a:t>
            </a:r>
          </a:p>
        </p:txBody>
      </p:sp>
      <p:pic>
        <p:nvPicPr>
          <p:cNvPr id="6" name="Picture 5">
            <a:extLst>
              <a:ext uri="{FF2B5EF4-FFF2-40B4-BE49-F238E27FC236}">
                <a16:creationId xmlns:a16="http://schemas.microsoft.com/office/drawing/2014/main" id="{A2700F45-3AC9-D607-2863-6AAA61B60F50}"/>
              </a:ext>
            </a:extLst>
          </p:cNvPr>
          <p:cNvPicPr>
            <a:picLocks noChangeAspect="1"/>
          </p:cNvPicPr>
          <p:nvPr/>
        </p:nvPicPr>
        <p:blipFill rotWithShape="1">
          <a:blip r:embed="rId3"/>
          <a:srcRect b="8145"/>
          <a:stretch/>
        </p:blipFill>
        <p:spPr>
          <a:xfrm>
            <a:off x="5495876" y="860635"/>
            <a:ext cx="5704480" cy="5338997"/>
          </a:xfrm>
          <a:prstGeom prst="rect">
            <a:avLst/>
          </a:prstGeom>
        </p:spPr>
      </p:pic>
    </p:spTree>
    <p:extLst>
      <p:ext uri="{BB962C8B-B14F-4D97-AF65-F5344CB8AC3E}">
        <p14:creationId xmlns:p14="http://schemas.microsoft.com/office/powerpoint/2010/main" val="403977443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32E837-793B-C033-899A-9FFDDBC9E538}"/>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b="1" i="0">
                <a:effectLst/>
              </a:rPr>
              <a:t>Results</a:t>
            </a:r>
            <a:endParaRPr lang="en-US" sz="3600"/>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3">
            <a:extLst>
              <a:ext uri="{FF2B5EF4-FFF2-40B4-BE49-F238E27FC236}">
                <a16:creationId xmlns:a16="http://schemas.microsoft.com/office/drawing/2014/main" id="{2845283C-142B-753E-D39D-51EAF2079F49}"/>
              </a:ext>
            </a:extLst>
          </p:cNvPr>
          <p:cNvPicPr>
            <a:picLocks noChangeAspect="1"/>
          </p:cNvPicPr>
          <p:nvPr/>
        </p:nvPicPr>
        <p:blipFill>
          <a:blip r:embed="rId4"/>
          <a:stretch>
            <a:fillRect/>
          </a:stretch>
        </p:blipFill>
        <p:spPr>
          <a:xfrm>
            <a:off x="594196" y="2091095"/>
            <a:ext cx="5341259" cy="4206240"/>
          </a:xfrm>
          <a:prstGeom prst="rect">
            <a:avLst/>
          </a:prstGeom>
        </p:spPr>
      </p:pic>
      <p:pic>
        <p:nvPicPr>
          <p:cNvPr id="4" name="Content Placeholder 3">
            <a:extLst>
              <a:ext uri="{FF2B5EF4-FFF2-40B4-BE49-F238E27FC236}">
                <a16:creationId xmlns:a16="http://schemas.microsoft.com/office/drawing/2014/main" id="{5BB2F6FA-E9DA-7ED6-F3B3-96D2815854B3}"/>
              </a:ext>
            </a:extLst>
          </p:cNvPr>
          <p:cNvPicPr>
            <a:picLocks noGrp="1" noChangeAspect="1"/>
          </p:cNvPicPr>
          <p:nvPr>
            <p:ph idx="1"/>
          </p:nvPr>
        </p:nvPicPr>
        <p:blipFill>
          <a:blip r:embed="rId5"/>
          <a:stretch>
            <a:fillRect/>
          </a:stretch>
        </p:blipFill>
        <p:spPr>
          <a:xfrm>
            <a:off x="6443725" y="2092981"/>
            <a:ext cx="5431536" cy="3449025"/>
          </a:xfrm>
          <a:prstGeom prst="rect">
            <a:avLst/>
          </a:prstGeom>
        </p:spPr>
      </p:pic>
      <p:cxnSp>
        <p:nvCxnSpPr>
          <p:cNvPr id="5" name="Straight Arrow Connector 4">
            <a:extLst>
              <a:ext uri="{FF2B5EF4-FFF2-40B4-BE49-F238E27FC236}">
                <a16:creationId xmlns:a16="http://schemas.microsoft.com/office/drawing/2014/main" id="{BCEA4BE5-A024-976F-C140-FE74CD77331C}"/>
              </a:ext>
            </a:extLst>
          </p:cNvPr>
          <p:cNvCxnSpPr/>
          <p:nvPr/>
        </p:nvCxnSpPr>
        <p:spPr>
          <a:xfrm flipH="1">
            <a:off x="8489905" y="2886765"/>
            <a:ext cx="2639" cy="2176703"/>
          </a:xfrm>
          <a:prstGeom prst="straightConnector1">
            <a:avLst/>
          </a:prstGeom>
          <a:ln>
            <a:solidFill>
              <a:srgbClr val="FF0000"/>
            </a:solidFill>
          </a:ln>
        </p:spPr>
        <p:style>
          <a:lnRef idx="2">
            <a:schemeClr val="accent5"/>
          </a:lnRef>
          <a:fillRef idx="0">
            <a:schemeClr val="accent5"/>
          </a:fillRef>
          <a:effectRef idx="1">
            <a:schemeClr val="accent5"/>
          </a:effectRef>
          <a:fontRef idx="minor">
            <a:schemeClr val="tx1"/>
          </a:fontRef>
        </p:style>
      </p:cxnSp>
      <p:sp>
        <p:nvSpPr>
          <p:cNvPr id="6" name="TextBox 5">
            <a:extLst>
              <a:ext uri="{FF2B5EF4-FFF2-40B4-BE49-F238E27FC236}">
                <a16:creationId xmlns:a16="http://schemas.microsoft.com/office/drawing/2014/main" id="{D29A7BDC-7373-982B-7232-F02867AA3200}"/>
              </a:ext>
            </a:extLst>
          </p:cNvPr>
          <p:cNvSpPr txBox="1"/>
          <p:nvPr/>
        </p:nvSpPr>
        <p:spPr>
          <a:xfrm>
            <a:off x="8306055" y="5037970"/>
            <a:ext cx="40996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rgbClr val="FF0000"/>
                </a:solidFill>
                <a:cs typeface="Calibri"/>
              </a:rPr>
              <a:t>~30</a:t>
            </a:r>
          </a:p>
        </p:txBody>
      </p:sp>
    </p:spTree>
    <p:extLst>
      <p:ext uri="{BB962C8B-B14F-4D97-AF65-F5344CB8AC3E}">
        <p14:creationId xmlns:p14="http://schemas.microsoft.com/office/powerpoint/2010/main" val="145199837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3ECD6F-9E8C-E980-066E-EADFE86E9659}"/>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600" b="1" kern="1200">
                <a:solidFill>
                  <a:schemeClr val="tx1"/>
                </a:solidFill>
                <a:latin typeface="+mj-lt"/>
                <a:ea typeface="+mj-ea"/>
                <a:cs typeface="+mj-cs"/>
              </a:rPr>
              <a:t>Section of the final results </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16EC174-BA99-ED51-C64B-2DA0795CFCA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Figures show the input image of a galaxy and the respective output, the model predicted:</a:t>
            </a:r>
          </a:p>
        </p:txBody>
      </p:sp>
      <p:pic>
        <p:nvPicPr>
          <p:cNvPr id="11" name="Content Placeholder 10" descr="A table of text on a white background&#10;&#10;Description automatically generated">
            <a:extLst>
              <a:ext uri="{FF2B5EF4-FFF2-40B4-BE49-F238E27FC236}">
                <a16:creationId xmlns:a16="http://schemas.microsoft.com/office/drawing/2014/main" id="{D1E5AF76-A9E0-2657-9F5A-CDE925A9CE49}"/>
              </a:ext>
            </a:extLst>
          </p:cNvPr>
          <p:cNvPicPr>
            <a:picLocks noGrp="1" noChangeAspect="1"/>
          </p:cNvPicPr>
          <p:nvPr>
            <p:ph idx="1"/>
          </p:nvPr>
        </p:nvPicPr>
        <p:blipFill>
          <a:blip r:embed="rId3"/>
          <a:stretch>
            <a:fillRect/>
          </a:stretch>
        </p:blipFill>
        <p:spPr>
          <a:xfrm>
            <a:off x="4725646" y="640080"/>
            <a:ext cx="6761020" cy="5577840"/>
          </a:xfrm>
          <a:prstGeom prst="rect">
            <a:avLst/>
          </a:prstGeom>
        </p:spPr>
      </p:pic>
    </p:spTree>
    <p:extLst>
      <p:ext uri="{BB962C8B-B14F-4D97-AF65-F5344CB8AC3E}">
        <p14:creationId xmlns:p14="http://schemas.microsoft.com/office/powerpoint/2010/main" val="3186066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Galaxy Classification Using Deep Learning</vt:lpstr>
      <vt:lpstr>The Paper</vt:lpstr>
      <vt:lpstr>Problem Statement</vt:lpstr>
      <vt:lpstr>Background </vt:lpstr>
      <vt:lpstr>Overview</vt:lpstr>
      <vt:lpstr>Data Collection and Pre-Processing</vt:lpstr>
      <vt:lpstr>Model Architecture</vt:lpstr>
      <vt:lpstr>Results</vt:lpstr>
      <vt:lpstr>PowerPoint Presentation</vt:lpstr>
      <vt:lpstr>Comparison</vt:lpstr>
      <vt:lpstr>Roadmap</vt:lpstr>
      <vt:lpstr>Timeframe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Classification Using Deep Learning</dc:title>
  <dc:creator>דביר זגורי</dc:creator>
  <cp:revision>2</cp:revision>
  <dcterms:created xsi:type="dcterms:W3CDTF">2023-10-31T21:38:05Z</dcterms:created>
  <dcterms:modified xsi:type="dcterms:W3CDTF">2023-12-05T01:01:34Z</dcterms:modified>
</cp:coreProperties>
</file>