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290" r:id="rId3"/>
    <p:sldId id="291" r:id="rId4"/>
    <p:sldId id="273" r:id="rId5"/>
    <p:sldId id="271" r:id="rId6"/>
    <p:sldId id="27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61035" autoAdjust="0"/>
  </p:normalViewPr>
  <p:slideViewPr>
    <p:cSldViewPr snapToGrid="0">
      <p:cViewPr varScale="1">
        <p:scale>
          <a:sx n="43" d="100"/>
          <a:sy n="43" d="100"/>
        </p:scale>
        <p:origin x="76"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D26D2-0800-4943-ABBB-55031B33DC49}"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AFE62-EEB0-467A-8189-DDEE9FF0D4C9}" type="slidenum">
              <a:rPr lang="zh-CN" altLang="en-US" smtClean="0"/>
              <a:t>‹#›</a:t>
            </a:fld>
            <a:endParaRPr lang="zh-CN" altLang="en-US"/>
          </a:p>
        </p:txBody>
      </p:sp>
    </p:spTree>
    <p:extLst>
      <p:ext uri="{BB962C8B-B14F-4D97-AF65-F5344CB8AC3E}">
        <p14:creationId xmlns:p14="http://schemas.microsoft.com/office/powerpoint/2010/main" val="256023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这个模型包括两个部分，第一个组件是程序生成器，用来读取文本并产生回答问题所需要的程序，另一半是执行引擎，输入程序和图像，并在图像运行这个程序并得到答案。</a:t>
            </a:r>
          </a:p>
          <a:p>
            <a:r>
              <a:rPr lang="zh-CN" altLang="zh-CN" sz="1200" kern="1200" dirty="0">
                <a:solidFill>
                  <a:schemeClr val="tx1"/>
                </a:solidFill>
                <a:effectLst/>
                <a:latin typeface="+mn-lt"/>
                <a:ea typeface="+mn-ea"/>
                <a:cs typeface="+mn-cs"/>
              </a:rPr>
              <a:t>程序生成器是通过序列到序列</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来实现的，左边的</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负责接收问题文本，一个</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读取一个字，（编码过程实际上使用了循环神经网络记忆的功能，通过上下文的序列关系，将词向量依次输入网络。对于循环神经网络，每一次网络都会输出一个结果，但是编码的不同之处在于，其只保留最后一个隐藏状态，相当于将整句话浓缩在一起，将其存为一个内容向量（</a:t>
            </a:r>
            <a:r>
              <a:rPr lang="en-US" altLang="zh-CN" sz="1200" kern="1200" dirty="0">
                <a:solidFill>
                  <a:schemeClr val="tx1"/>
                </a:solidFill>
                <a:effectLst/>
                <a:latin typeface="+mn-lt"/>
                <a:ea typeface="+mn-ea"/>
                <a:cs typeface="+mn-cs"/>
              </a:rPr>
              <a:t>context</a:t>
            </a:r>
            <a:r>
              <a:rPr lang="zh-CN" altLang="zh-CN" sz="1200" kern="1200" dirty="0">
                <a:solidFill>
                  <a:schemeClr val="tx1"/>
                </a:solidFill>
                <a:effectLst/>
                <a:latin typeface="+mn-lt"/>
                <a:ea typeface="+mn-ea"/>
                <a:cs typeface="+mn-cs"/>
              </a:rPr>
              <a:t>）供后面的解码器（</a:t>
            </a:r>
            <a:r>
              <a:rPr lang="en-US" altLang="zh-CN" sz="1200" kern="1200" dirty="0">
                <a:solidFill>
                  <a:schemeClr val="tx1"/>
                </a:solidFill>
                <a:effectLst/>
                <a:latin typeface="+mn-lt"/>
                <a:ea typeface="+mn-ea"/>
                <a:cs typeface="+mn-cs"/>
              </a:rPr>
              <a:t>decoder</a:t>
            </a:r>
            <a:r>
              <a:rPr lang="zh-CN" altLang="zh-CN" sz="1200" kern="1200" dirty="0">
                <a:solidFill>
                  <a:schemeClr val="tx1"/>
                </a:solidFill>
                <a:effectLst/>
                <a:latin typeface="+mn-lt"/>
                <a:ea typeface="+mn-ea"/>
                <a:cs typeface="+mn-cs"/>
              </a:rPr>
              <a:t>）使用。编码器网络</a:t>
            </a:r>
            <a:r>
              <a:rPr lang="en-US" altLang="zh-CN" sz="1200" kern="1200" dirty="0">
                <a:solidFill>
                  <a:schemeClr val="tx1"/>
                </a:solidFill>
                <a:effectLst/>
                <a:latin typeface="+mn-lt"/>
                <a:ea typeface="+mn-ea"/>
                <a:cs typeface="+mn-cs"/>
              </a:rPr>
              <a:t>(Encode)</a:t>
            </a:r>
            <a:r>
              <a:rPr lang="zh-CN" altLang="zh-CN" sz="1200" kern="1200" dirty="0">
                <a:solidFill>
                  <a:schemeClr val="tx1"/>
                </a:solidFill>
                <a:effectLst/>
                <a:latin typeface="+mn-lt"/>
                <a:ea typeface="+mn-ea"/>
                <a:cs typeface="+mn-cs"/>
              </a:rPr>
              <a:t>将输入序列压缩成矢量，解码器网络</a:t>
            </a:r>
            <a:r>
              <a:rPr lang="en-US" altLang="zh-CN" sz="1200" kern="1200" dirty="0">
                <a:solidFill>
                  <a:schemeClr val="tx1"/>
                </a:solidFill>
                <a:effectLst/>
                <a:latin typeface="+mn-lt"/>
                <a:ea typeface="+mn-ea"/>
                <a:cs typeface="+mn-cs"/>
              </a:rPr>
              <a:t>(Decode)</a:t>
            </a:r>
            <a:r>
              <a:rPr lang="zh-CN" altLang="zh-CN" sz="1200" kern="1200" dirty="0">
                <a:solidFill>
                  <a:schemeClr val="tx1"/>
                </a:solidFill>
                <a:effectLst/>
                <a:latin typeface="+mn-lt"/>
                <a:ea typeface="+mn-ea"/>
                <a:cs typeface="+mn-cs"/>
              </a:rPr>
              <a:t>将该矢量展开为新的序列）</a:t>
            </a:r>
          </a:p>
          <a:p>
            <a:r>
              <a:rPr lang="zh-CN" altLang="zh-CN" sz="1200" kern="1200" dirty="0">
                <a:solidFill>
                  <a:schemeClr val="tx1"/>
                </a:solidFill>
                <a:effectLst/>
                <a:latin typeface="+mn-lt"/>
                <a:ea typeface="+mn-ea"/>
                <a:cs typeface="+mn-cs"/>
              </a:rPr>
              <a:t>右边的</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负责产生程序单元，因为一个问题所关联的程序常常是树状结构的，我们先用前缀遍历一个树，将其传唤为序列化的函数</a:t>
            </a:r>
          </a:p>
          <a:p>
            <a:r>
              <a:rPr lang="zh-CN" altLang="zh-CN" sz="1200" kern="1200" dirty="0">
                <a:solidFill>
                  <a:schemeClr val="tx1"/>
                </a:solidFill>
                <a:effectLst/>
                <a:latin typeface="+mn-lt"/>
                <a:ea typeface="+mn-ea"/>
                <a:cs typeface="+mn-cs"/>
              </a:rPr>
              <a:t>其中一个序列可以解释为一个抽象语法树的前缀遍历</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我们在测试时解码时，我们只需在每个时间步骤中使用</a:t>
            </a:r>
            <a:r>
              <a:rPr lang="en-US" altLang="zh-CN" sz="1200" kern="1200" dirty="0">
                <a:solidFill>
                  <a:schemeClr val="tx1"/>
                </a:solidFill>
                <a:effectLst/>
                <a:latin typeface="+mn-lt"/>
                <a:ea typeface="+mn-ea"/>
                <a:cs typeface="+mn-cs"/>
              </a:rPr>
              <a:t>argmax</a:t>
            </a:r>
            <a:r>
              <a:rPr lang="zh-CN" altLang="zh-CN" sz="1200" kern="1200" dirty="0">
                <a:solidFill>
                  <a:schemeClr val="tx1"/>
                </a:solidFill>
                <a:effectLst/>
                <a:latin typeface="+mn-lt"/>
                <a:ea typeface="+mn-ea"/>
                <a:cs typeface="+mn-cs"/>
              </a:rPr>
              <a:t>函数。生成的函数序列被转换为语法树；这很简单，因为每个函数的</a:t>
            </a:r>
            <a:r>
              <a:rPr lang="en-US" altLang="zh-CN" sz="1200" kern="1200" dirty="0">
                <a:solidFill>
                  <a:schemeClr val="tx1"/>
                </a:solidFill>
                <a:effectLst/>
                <a:latin typeface="+mn-lt"/>
                <a:ea typeface="+mn-ea"/>
                <a:cs typeface="+mn-cs"/>
              </a:rPr>
              <a:t>arity</a:t>
            </a:r>
            <a:r>
              <a:rPr lang="zh-CN" altLang="zh-CN" sz="1200" kern="1200" dirty="0">
                <a:solidFill>
                  <a:schemeClr val="tx1"/>
                </a:solidFill>
                <a:effectLst/>
                <a:latin typeface="+mn-lt"/>
                <a:ea typeface="+mn-ea"/>
                <a:cs typeface="+mn-cs"/>
              </a:rPr>
              <a:t>都是已知的。</a:t>
            </a:r>
          </a:p>
          <a:p>
            <a:r>
              <a:rPr lang="zh-CN" altLang="zh-CN" sz="1200" kern="1200" dirty="0">
                <a:solidFill>
                  <a:schemeClr val="tx1"/>
                </a:solidFill>
                <a:effectLst/>
                <a:latin typeface="+mn-lt"/>
                <a:ea typeface="+mn-ea"/>
                <a:cs typeface="+mn-cs"/>
              </a:rPr>
              <a:t>一些生成的序列不符合树的</a:t>
            </a:r>
            <a:r>
              <a:rPr lang="en-US" altLang="zh-CN" sz="1200" kern="1200" dirty="0">
                <a:solidFill>
                  <a:schemeClr val="tx1"/>
                </a:solidFill>
                <a:effectLst/>
                <a:latin typeface="+mn-lt"/>
                <a:ea typeface="+mn-ea"/>
                <a:cs typeface="+mn-cs"/>
              </a:rPr>
              <a:t>fix</a:t>
            </a:r>
            <a:r>
              <a:rPr lang="zh-CN" altLang="zh-CN" sz="1200" kern="1200" dirty="0">
                <a:solidFill>
                  <a:schemeClr val="tx1"/>
                </a:solidFill>
                <a:effectLst/>
                <a:latin typeface="+mn-lt"/>
                <a:ea typeface="+mn-ea"/>
                <a:cs typeface="+mn-cs"/>
              </a:rPr>
              <a:t>前遍历。如果序列太短（某些函数没有足够的子级），那么我们用场景常量填充序列。如果序列太长（某些函数没有父级），则丢弃未使用的函数。</a:t>
            </a:r>
          </a:p>
          <a:p>
            <a:r>
              <a:rPr lang="zh-CN" altLang="zh-CN" sz="1200" kern="1200" dirty="0">
                <a:solidFill>
                  <a:schemeClr val="tx1"/>
                </a:solidFill>
                <a:effectLst/>
                <a:latin typeface="+mn-lt"/>
                <a:ea typeface="+mn-ea"/>
                <a:cs typeface="+mn-cs"/>
              </a:rPr>
              <a:t>右边是一个执行引擎·，包含了模块清单，这个清单里面，对于每一个函数编程语言中的函数，我们把他看作一个模块，每一个模块本身是一个小的神经网络。在这个图中这个是一个由两个卷积层的残差模块。这些模块有着相同的结构，他们只是再参数上不一样，并且通过训练，这些参数会专门用于这个模块的任务。</a:t>
            </a:r>
          </a:p>
          <a:p>
            <a:r>
              <a:rPr lang="zh-CN" altLang="zh-CN" sz="1200" kern="1200" dirty="0">
                <a:solidFill>
                  <a:schemeClr val="tx1"/>
                </a:solidFill>
                <a:effectLst/>
                <a:latin typeface="+mn-lt"/>
                <a:ea typeface="+mn-ea"/>
                <a:cs typeface="+mn-cs"/>
              </a:rPr>
              <a:t>现在一旦我们在我们的程序中有我们的模块，我们使用我们的模块来组装一个定制的神经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动态神经网络结构，它反映了预测程序的结构。这样，对于我们预测的每一个程序，我们最终都会得到一个独立的新的定制架构来回答这个问题。然后，这个体系结构形成一个单一的前馈网络，我们可以通过它传递图像，最终得到问题的答案。</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这个神经网络的训练过程可以分为三步：第一步是训练这个程序生成器，这是一个有监督的序列到序列训练阶段，我们从</a:t>
            </a:r>
            <a:r>
              <a:rPr lang="en-US" altLang="zh-CN" sz="1200" kern="1200" dirty="0">
                <a:solidFill>
                  <a:schemeClr val="tx1"/>
                </a:solidFill>
                <a:effectLst/>
                <a:latin typeface="+mn-lt"/>
                <a:ea typeface="+mn-ea"/>
                <a:cs typeface="+mn-cs"/>
              </a:rPr>
              <a:t>CLEVR</a:t>
            </a:r>
            <a:r>
              <a:rPr lang="zh-CN" altLang="zh-CN" sz="1200" kern="1200" dirty="0">
                <a:solidFill>
                  <a:schemeClr val="tx1"/>
                </a:solidFill>
                <a:effectLst/>
                <a:latin typeface="+mn-lt"/>
                <a:ea typeface="+mn-ea"/>
                <a:cs typeface="+mn-cs"/>
              </a:rPr>
              <a:t>数据集中输入问题，并尝试预测地面实况程序。在第二阶段，我们冻结程序生成器，并使用预测而非地面实况程序训练执行引擎。这意味着在第二阶段，我们使用的唯一监督是一个问题、图像和一个答案，而在这一阶段，我们不需要地面实况计划</a:t>
            </a:r>
            <a:r>
              <a:rPr lang="en-US" altLang="zh-CN" sz="1200" kern="1200" dirty="0">
                <a:solidFill>
                  <a:schemeClr val="tx1"/>
                </a:solidFill>
                <a:effectLst/>
                <a:latin typeface="+mn-lt"/>
                <a:ea typeface="+mn-ea"/>
                <a:cs typeface="+mn-cs"/>
              </a:rPr>
              <a:t>ground truth program</a:t>
            </a:r>
            <a:r>
              <a:rPr lang="zh-CN" altLang="zh-CN" sz="1200" kern="1200" dirty="0">
                <a:solidFill>
                  <a:schemeClr val="tx1"/>
                </a:solidFill>
                <a:effectLst/>
                <a:latin typeface="+mn-lt"/>
                <a:ea typeface="+mn-ea"/>
                <a:cs typeface="+mn-cs"/>
              </a:rPr>
              <a:t>。最后在第三阶段，我们共同微调模型的两个组件，但是这里有一个小小的技术挑战，因为程序是在程序生成器内部生成的，我们不能通过这个离散结构直接反向传播。为了解决这个问题，我们使用增强算法计算策略梯度，允许我们通过反向传播到程序生成器中，并在不观察任何程序的情况下联合训练整个模型。</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2323E38-7343-43DB-869B-5CA3E6D62FD1}" type="slidenum">
              <a:rPr lang="zh-CN" altLang="en-US" smtClean="0"/>
              <a:t>1</a:t>
            </a:fld>
            <a:endParaRPr lang="zh-CN" altLang="en-US"/>
          </a:p>
        </p:txBody>
      </p:sp>
    </p:spTree>
    <p:extLst>
      <p:ext uri="{BB962C8B-B14F-4D97-AF65-F5344CB8AC3E}">
        <p14:creationId xmlns:p14="http://schemas.microsoft.com/office/powerpoint/2010/main" val="1826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来自</a:t>
            </a:r>
            <a:r>
              <a:rPr lang="en-US" altLang="zh-CN" sz="1200" b="0" i="0" kern="1200" dirty="0">
                <a:solidFill>
                  <a:schemeClr val="tx1"/>
                </a:solidFill>
                <a:effectLst/>
                <a:latin typeface="+mn-lt"/>
                <a:ea typeface="+mn-ea"/>
                <a:cs typeface="+mn-cs"/>
              </a:rPr>
              <a:t>CLEVR</a:t>
            </a:r>
            <a:r>
              <a:rPr lang="zh-CN" altLang="en-US" sz="1200" b="0" i="0" kern="1200" dirty="0">
                <a:solidFill>
                  <a:schemeClr val="tx1"/>
                </a:solidFill>
                <a:effectLst/>
                <a:latin typeface="+mn-lt"/>
                <a:ea typeface="+mn-ea"/>
                <a:cs typeface="+mn-cs"/>
              </a:rPr>
              <a:t>人类数据集的问题示例，以及来自我们模型的预测程序和答案。提示问题中没有出现的疑问词会加下划线。一些预测的程序与问题的语义完全匹配（绿色）；一些程序与问题的语义比较匹配（黄色），一些程序似乎与问题无关（红色）。</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虽然额外使用了推理监督数据，但是经过训练的神经网络实现了逻辑的可见性，也就是我们知道神经网络想的逻辑，如上图所示。由此，其实我们可以很明确的说：</a:t>
            </a:r>
          </a:p>
          <a:p>
            <a:r>
              <a:rPr lang="zh-CN" altLang="en-US" sz="1200" b="0" i="0" u="none" strike="noStrike" kern="1200" dirty="0">
                <a:solidFill>
                  <a:schemeClr val="tx1"/>
                </a:solidFill>
                <a:effectLst/>
                <a:latin typeface="+mn-lt"/>
                <a:ea typeface="+mn-ea"/>
                <a:cs typeface="+mn-cs"/>
              </a:rPr>
              <a:t>神经网络是可以具备逻辑的，而神经网络不同层的输入输出就是计算机的“思考”过程。</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2323E38-7343-43DB-869B-5CA3E6D62FD1}" type="slidenum">
              <a:rPr lang="zh-CN" altLang="en-US" smtClean="0"/>
              <a:t>2</a:t>
            </a:fld>
            <a:endParaRPr lang="zh-CN" altLang="en-US"/>
          </a:p>
        </p:txBody>
      </p:sp>
    </p:spTree>
    <p:extLst>
      <p:ext uri="{BB962C8B-B14F-4D97-AF65-F5344CB8AC3E}">
        <p14:creationId xmlns:p14="http://schemas.microsoft.com/office/powerpoint/2010/main" val="144039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所以现在当我们测试这个的时候</a:t>
            </a:r>
          </a:p>
          <a:p>
            <a:r>
              <a:rPr lang="zh-CN" altLang="en-US" sz="1200" b="0" i="0" kern="1200" dirty="0">
                <a:solidFill>
                  <a:schemeClr val="tx1"/>
                </a:solidFill>
                <a:effectLst/>
                <a:latin typeface="+mn-lt"/>
                <a:ea typeface="+mn-ea"/>
                <a:cs typeface="+mn-cs"/>
              </a:rPr>
              <a:t>我们实现的</a:t>
            </a:r>
            <a:r>
              <a:rPr lang="en-US" altLang="zh-CN" sz="1200" b="0" i="0" kern="1200" dirty="0">
                <a:solidFill>
                  <a:schemeClr val="tx1"/>
                </a:solidFill>
                <a:effectLst/>
                <a:latin typeface="+mn-lt"/>
                <a:ea typeface="+mn-ea"/>
                <a:cs typeface="+mn-cs"/>
              </a:rPr>
              <a:t>CLEVR</a:t>
            </a:r>
            <a:r>
              <a:rPr lang="zh-CN" altLang="en-US" sz="1200" b="0" i="0" kern="1200" dirty="0">
                <a:solidFill>
                  <a:schemeClr val="tx1"/>
                </a:solidFill>
                <a:effectLst/>
                <a:latin typeface="+mn-lt"/>
                <a:ea typeface="+mn-ea"/>
                <a:cs typeface="+mn-cs"/>
              </a:rPr>
              <a:t>数据集模型</a:t>
            </a:r>
          </a:p>
          <a:p>
            <a:r>
              <a:rPr lang="zh-CN" altLang="en-US" sz="1200" b="0" i="0" kern="1200" dirty="0">
                <a:solidFill>
                  <a:schemeClr val="tx1"/>
                </a:solidFill>
                <a:effectLst/>
                <a:latin typeface="+mn-lt"/>
                <a:ea typeface="+mn-ea"/>
                <a:cs typeface="+mn-cs"/>
              </a:rPr>
              <a:t>总的来说，准确率为</a:t>
            </a:r>
            <a:r>
              <a:rPr lang="en-US" altLang="zh-CN" sz="1200" b="0" i="0" kern="1200" dirty="0">
                <a:solidFill>
                  <a:schemeClr val="tx1"/>
                </a:solidFill>
                <a:effectLst/>
                <a:latin typeface="+mn-lt"/>
                <a:ea typeface="+mn-ea"/>
                <a:cs typeface="+mn-cs"/>
              </a:rPr>
              <a:t>97%</a:t>
            </a:r>
            <a:r>
              <a:rPr lang="zh-CN" altLang="en-US" sz="1200" b="0" i="0" kern="1200" dirty="0">
                <a:solidFill>
                  <a:schemeClr val="tx1"/>
                </a:solidFill>
                <a:effectLst/>
                <a:latin typeface="+mn-lt"/>
                <a:ea typeface="+mn-ea"/>
                <a:cs typeface="+mn-cs"/>
              </a:rPr>
              <a:t>。比人类的识别率要高，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但是，这个方法主要采用了神经模块网络，比较是针对于</a:t>
            </a:r>
            <a:r>
              <a:rPr lang="en-US" altLang="zh-CN" sz="1200" b="0" i="0" u="none" strike="noStrike" kern="1200" dirty="0">
                <a:solidFill>
                  <a:schemeClr val="tx1"/>
                </a:solidFill>
                <a:effectLst/>
                <a:latin typeface="+mn-lt"/>
                <a:ea typeface="+mn-ea"/>
                <a:cs typeface="+mn-cs"/>
              </a:rPr>
              <a:t>CLEVER</a:t>
            </a:r>
            <a:r>
              <a:rPr lang="zh-CN" altLang="en-US" sz="1200" b="0" i="0" u="none" strike="noStrike" kern="1200" dirty="0">
                <a:solidFill>
                  <a:schemeClr val="tx1"/>
                </a:solidFill>
                <a:effectLst/>
                <a:latin typeface="+mn-lt"/>
                <a:ea typeface="+mn-ea"/>
                <a:cs typeface="+mn-cs"/>
              </a:rPr>
              <a:t>数据集。</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还有很多方法，比如在程序生成器下加上</a:t>
            </a:r>
            <a:r>
              <a:rPr lang="en-US" altLang="zh-CN" sz="1200" b="0" i="0" u="none" strike="noStrike" kern="1200" dirty="0">
                <a:solidFill>
                  <a:schemeClr val="tx1"/>
                </a:solidFill>
                <a:effectLst/>
                <a:latin typeface="+mn-lt"/>
                <a:ea typeface="+mn-ea"/>
                <a:cs typeface="+mn-cs"/>
              </a:rPr>
              <a:t>attention</a:t>
            </a:r>
            <a:r>
              <a:rPr lang="zh-CN" altLang="en-US" sz="1200" b="0" i="0" u="none" strike="noStrike" kern="1200" dirty="0">
                <a:solidFill>
                  <a:schemeClr val="tx1"/>
                </a:solidFill>
                <a:effectLst/>
                <a:latin typeface="+mn-lt"/>
                <a:ea typeface="+mn-ea"/>
                <a:cs typeface="+mn-cs"/>
              </a:rPr>
              <a:t>机制，利用关系网络进行推理，或者使用知识增强的方法</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2323E38-7343-43DB-869B-5CA3E6D62FD1}" type="slidenum">
              <a:rPr lang="zh-CN" altLang="en-US" smtClean="0"/>
              <a:t>3</a:t>
            </a:fld>
            <a:endParaRPr lang="zh-CN" altLang="en-US"/>
          </a:p>
        </p:txBody>
      </p:sp>
    </p:spTree>
    <p:extLst>
      <p:ext uri="{BB962C8B-B14F-4D97-AF65-F5344CB8AC3E}">
        <p14:creationId xmlns:p14="http://schemas.microsoft.com/office/powerpoint/2010/main" val="251106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这篇论文因为同样是基于</a:t>
            </a:r>
            <a:r>
              <a:rPr lang="en-US" altLang="zh-CN" sz="1200" b="0" i="0" u="none" strike="noStrike" kern="1200" dirty="0">
                <a:solidFill>
                  <a:schemeClr val="tx1"/>
                </a:solidFill>
                <a:effectLst/>
                <a:latin typeface="+mn-lt"/>
                <a:ea typeface="+mn-ea"/>
                <a:cs typeface="+mn-cs"/>
              </a:rPr>
              <a:t>Neural Module Networks, </a:t>
            </a:r>
            <a:r>
              <a:rPr lang="zh-CN" altLang="en-US" sz="1200" b="0" i="0" u="none" strike="noStrike" kern="1200" dirty="0">
                <a:solidFill>
                  <a:schemeClr val="tx1"/>
                </a:solidFill>
                <a:effectLst/>
                <a:latin typeface="+mn-lt"/>
                <a:ea typeface="+mn-ea"/>
                <a:cs typeface="+mn-cs"/>
              </a:rPr>
              <a:t>所以在方法论上和上一篇论文是非常相似的：</a:t>
            </a:r>
            <a:endParaRPr lang="en-US" altLang="zh-CN" sz="1200" b="0" i="0" u="none" strike="noStrike"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D2323E38-7343-43DB-869B-5CA3E6D62FD1}" type="slidenum">
              <a:rPr lang="zh-CN" altLang="en-US" smtClean="0"/>
              <a:t>4</a:t>
            </a:fld>
            <a:endParaRPr lang="zh-CN" altLang="en-US"/>
          </a:p>
        </p:txBody>
      </p:sp>
    </p:spTree>
    <p:extLst>
      <p:ext uri="{BB962C8B-B14F-4D97-AF65-F5344CB8AC3E}">
        <p14:creationId xmlns:p14="http://schemas.microsoft.com/office/powerpoint/2010/main" val="43309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论文最核心的想法就是把</a:t>
            </a:r>
            <a:r>
              <a:rPr lang="en-US" altLang="zh-CN" sz="1200" b="0" i="0" kern="1200" dirty="0">
                <a:solidFill>
                  <a:schemeClr val="tx1"/>
                </a:solidFill>
                <a:effectLst/>
                <a:latin typeface="+mn-lt"/>
                <a:ea typeface="+mn-ea"/>
                <a:cs typeface="+mn-cs"/>
              </a:rPr>
              <a:t>CNN</a:t>
            </a:r>
            <a:r>
              <a:rPr lang="zh-CN" altLang="en-US" sz="1200" b="0" i="0" kern="1200" dirty="0">
                <a:solidFill>
                  <a:schemeClr val="tx1"/>
                </a:solidFill>
                <a:effectLst/>
                <a:latin typeface="+mn-lt"/>
                <a:ea typeface="+mn-ea"/>
                <a:cs typeface="+mn-cs"/>
              </a:rPr>
              <a:t>提出的</a:t>
            </a:r>
            <a:r>
              <a:rPr lang="en-US" altLang="zh-CN" sz="1200" b="0" i="0" kern="1200" dirty="0">
                <a:solidFill>
                  <a:schemeClr val="tx1"/>
                </a:solidFill>
                <a:effectLst/>
                <a:latin typeface="+mn-lt"/>
                <a:ea typeface="+mn-ea"/>
                <a:cs typeface="+mn-cs"/>
              </a:rPr>
              <a:t>feature</a:t>
            </a:r>
            <a:r>
              <a:rPr lang="zh-CN" altLang="en-US" sz="1200" b="0" i="0" kern="1200" dirty="0">
                <a:solidFill>
                  <a:schemeClr val="tx1"/>
                </a:solidFill>
                <a:effectLst/>
                <a:latin typeface="+mn-lt"/>
                <a:ea typeface="+mn-ea"/>
                <a:cs typeface="+mn-cs"/>
              </a:rPr>
              <a:t>特征信息当做图像中的物体来看待，然后不同物体两两组合再加上问题的</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输出特征，连在一起经过</a:t>
            </a:r>
            <a:r>
              <a:rPr lang="en-US" altLang="zh-CN" sz="1200" b="0" i="0" kern="1200" dirty="0">
                <a:solidFill>
                  <a:schemeClr val="tx1"/>
                </a:solidFill>
                <a:effectLst/>
                <a:latin typeface="+mn-lt"/>
                <a:ea typeface="+mn-ea"/>
                <a:cs typeface="+mn-cs"/>
              </a:rPr>
              <a:t>MLP</a:t>
            </a:r>
            <a:r>
              <a:rPr lang="zh-CN" altLang="en-US" sz="1200" b="0" i="0" kern="1200" dirty="0">
                <a:solidFill>
                  <a:schemeClr val="tx1"/>
                </a:solidFill>
                <a:effectLst/>
                <a:latin typeface="+mn-lt"/>
                <a:ea typeface="+mn-ea"/>
                <a:cs typeface="+mn-cs"/>
              </a:rPr>
              <a:t>输出一个所谓的关系</a:t>
            </a:r>
            <a:r>
              <a:rPr lang="en-US" altLang="zh-CN" sz="1200" b="0" i="0" kern="1200" dirty="0">
                <a:solidFill>
                  <a:schemeClr val="tx1"/>
                </a:solidFill>
                <a:effectLst/>
                <a:latin typeface="+mn-lt"/>
                <a:ea typeface="+mn-ea"/>
                <a:cs typeface="+mn-cs"/>
              </a:rPr>
              <a:t>feature</a:t>
            </a:r>
            <a:r>
              <a:rPr lang="zh-CN" altLang="en-US" sz="1200" b="0" i="0" kern="1200" dirty="0">
                <a:solidFill>
                  <a:schemeClr val="tx1"/>
                </a:solidFill>
                <a:effectLst/>
                <a:latin typeface="+mn-lt"/>
                <a:ea typeface="+mn-ea"/>
                <a:cs typeface="+mn-cs"/>
              </a:rPr>
              <a:t>，然后把所有的关系加在一起经过</a:t>
            </a:r>
            <a:r>
              <a:rPr lang="en-US" altLang="zh-CN" sz="1200" b="0" i="0" kern="1200" dirty="0">
                <a:solidFill>
                  <a:schemeClr val="tx1"/>
                </a:solidFill>
                <a:effectLst/>
                <a:latin typeface="+mn-lt"/>
                <a:ea typeface="+mn-ea"/>
                <a:cs typeface="+mn-cs"/>
              </a:rPr>
              <a:t>MLP</a:t>
            </a:r>
            <a:r>
              <a:rPr lang="zh-CN" altLang="en-US" sz="1200" b="0" i="0" kern="1200" dirty="0">
                <a:solidFill>
                  <a:schemeClr val="tx1"/>
                </a:solidFill>
                <a:effectLst/>
                <a:latin typeface="+mn-lt"/>
                <a:ea typeface="+mn-ea"/>
                <a:cs typeface="+mn-cs"/>
              </a:rPr>
              <a:t>输出结果！所以，这个模型真的超级简单！</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RN</a:t>
            </a:r>
            <a:r>
              <a:rPr lang="zh-CN" altLang="en-US" sz="1200" b="0" i="0" kern="1200" dirty="0">
                <a:solidFill>
                  <a:schemeClr val="tx1"/>
                </a:solidFill>
                <a:effectLst/>
                <a:latin typeface="+mn-lt"/>
                <a:ea typeface="+mn-ea"/>
                <a:cs typeface="+mn-cs"/>
              </a:rPr>
              <a:t>能</a:t>
            </a:r>
            <a:r>
              <a:rPr lang="en-US" altLang="zh-CN" sz="1200" b="0" i="0" kern="1200" dirty="0">
                <a:solidFill>
                  <a:schemeClr val="tx1"/>
                </a:solidFill>
                <a:effectLst/>
                <a:latin typeface="+mn-lt"/>
                <a:ea typeface="+mn-ea"/>
                <a:cs typeface="+mn-cs"/>
              </a:rPr>
              <a:t>work</a:t>
            </a:r>
            <a:r>
              <a:rPr lang="zh-CN" altLang="en-US" sz="1200" b="0" i="0" kern="1200" dirty="0">
                <a:solidFill>
                  <a:schemeClr val="tx1"/>
                </a:solidFill>
                <a:effectLst/>
                <a:latin typeface="+mn-lt"/>
                <a:ea typeface="+mn-ea"/>
                <a:cs typeface="+mn-cs"/>
              </a:rPr>
              <a:t>说明神经网络可以任意找出两个对象之间的某种潜在关系，而这种关系可以称之为推理。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最值得注意的是这篇论文使用</a:t>
            </a:r>
            <a:r>
              <a:rPr lang="en-US" altLang="zh-CN" sz="1200" b="0" i="0" kern="1200" dirty="0">
                <a:solidFill>
                  <a:schemeClr val="tx1"/>
                </a:solidFill>
                <a:effectLst/>
                <a:latin typeface="+mn-lt"/>
                <a:ea typeface="+mn-ea"/>
                <a:cs typeface="+mn-cs"/>
              </a:rPr>
              <a:t>RN</a:t>
            </a:r>
            <a:r>
              <a:rPr lang="zh-CN" altLang="en-US" sz="1200" b="0" i="0" kern="1200" dirty="0">
                <a:solidFill>
                  <a:schemeClr val="tx1"/>
                </a:solidFill>
                <a:effectLst/>
                <a:latin typeface="+mn-lt"/>
                <a:ea typeface="+mn-ea"/>
                <a:cs typeface="+mn-cs"/>
              </a:rPr>
              <a:t>的网络结构，但是没有使用前两篇文章的额外监督数据，效果却要更好！这显然说明这篇论文的效果其实是远大于前两篇的。</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前两篇论文有点像说直接跟神经网络说有这些逻辑推理，让神经网络去学，而这篇论文的思想是限定神经网络的结构，让它不得不去学习图片中不同物体的潜在关系。</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但是，推理不只是关系呀，这样做依然还是有针对</a:t>
            </a:r>
            <a:r>
              <a:rPr lang="en-US" altLang="zh-CN" sz="1200" b="0" i="0" kern="1200" dirty="0">
                <a:solidFill>
                  <a:schemeClr val="tx1"/>
                </a:solidFill>
                <a:effectLst/>
                <a:latin typeface="+mn-lt"/>
                <a:ea typeface="+mn-ea"/>
                <a:cs typeface="+mn-cs"/>
              </a:rPr>
              <a:t>CLEVER</a:t>
            </a:r>
            <a:r>
              <a:rPr lang="zh-CN" altLang="en-US" sz="1200" b="0" i="0" kern="1200" dirty="0">
                <a:solidFill>
                  <a:schemeClr val="tx1"/>
                </a:solidFill>
                <a:effectLst/>
                <a:latin typeface="+mn-lt"/>
                <a:ea typeface="+mn-ea"/>
                <a:cs typeface="+mn-cs"/>
              </a:rPr>
              <a:t>数据集的嫌疑。我觉得只要把图片的场景变得复杂，甚至只要让推理的分类增大到上百类，上面这些方法都要</a:t>
            </a:r>
            <a:r>
              <a:rPr lang="en-US" altLang="zh-CN" sz="1200" b="0" i="0" kern="1200" dirty="0">
                <a:solidFill>
                  <a:schemeClr val="tx1"/>
                </a:solidFill>
                <a:effectLst/>
                <a:latin typeface="+mn-lt"/>
                <a:ea typeface="+mn-ea"/>
                <a:cs typeface="+mn-cs"/>
              </a:rPr>
              <a:t>go die</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D2323E38-7343-43DB-869B-5CA3E6D62FD1}" type="slidenum">
              <a:rPr lang="zh-CN" altLang="en-US" smtClean="0"/>
              <a:t>5</a:t>
            </a:fld>
            <a:endParaRPr lang="zh-CN" altLang="en-US"/>
          </a:p>
        </p:txBody>
      </p:sp>
    </p:spTree>
    <p:extLst>
      <p:ext uri="{BB962C8B-B14F-4D97-AF65-F5344CB8AC3E}">
        <p14:creationId xmlns:p14="http://schemas.microsoft.com/office/powerpoint/2010/main" val="387362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这篇文章中，我们提出了一个可以同时用于空间和语义推理的生成框架。</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与现在只依赖于卷积的方法不同，我们的框架可以从以知识库为形式的结构化信息中学习，进行视觉识别。</a:t>
            </a:r>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我们的核心算法包含两个模块：局部模块，基于空间记忆，用 </a:t>
            </a:r>
            <a:r>
              <a:rPr lang="en-US" altLang="zh-CN" sz="1200" b="0" i="0" u="none" strike="noStrike" kern="1200" dirty="0" err="1">
                <a:solidFill>
                  <a:schemeClr val="tx1"/>
                </a:solidFill>
                <a:effectLst/>
                <a:latin typeface="+mn-lt"/>
                <a:ea typeface="+mn-ea"/>
                <a:cs typeface="+mn-cs"/>
              </a:rPr>
              <a:t>ConvNets</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做像素级推理。通过并行记忆更新，我们的执行效率得到很大提高。</a:t>
            </a:r>
          </a:p>
          <a:p>
            <a:r>
              <a:rPr lang="zh-CN" altLang="en-US" sz="1200" b="0" i="0" u="none" strike="noStrike" kern="1200" dirty="0">
                <a:solidFill>
                  <a:schemeClr val="tx1"/>
                </a:solidFill>
                <a:effectLst/>
                <a:latin typeface="+mn-lt"/>
                <a:ea typeface="+mn-ea"/>
                <a:cs typeface="+mn-cs"/>
              </a:rPr>
              <a:t>此外，我们引入了全局模块进行局域外的推理。在全局模块中，推理是基于图模型展开的。它有三个组成部分：</a:t>
            </a:r>
          </a:p>
          <a:p>
            <a:r>
              <a:rPr lang="en-US" altLang="zh-CN" sz="1200" b="0" i="0" u="none" strike="noStrike" kern="1200" dirty="0">
                <a:solidFill>
                  <a:schemeClr val="tx1"/>
                </a:solidFill>
                <a:effectLst/>
                <a:latin typeface="+mn-lt"/>
                <a:ea typeface="+mn-ea"/>
                <a:cs typeface="+mn-cs"/>
              </a:rPr>
              <a:t>a</a:t>
            </a:r>
            <a:r>
              <a:rPr lang="zh-CN" altLang="en-US" sz="1200" b="0" i="0" u="none" strike="noStrike" kern="1200" dirty="0">
                <a:solidFill>
                  <a:schemeClr val="tx1"/>
                </a:solidFill>
                <a:effectLst/>
                <a:latin typeface="+mn-lt"/>
                <a:ea typeface="+mn-ea"/>
                <a:cs typeface="+mn-cs"/>
              </a:rPr>
              <a:t>）一个知识图谱，我们把类当做结点，建立边来对它们之间不同类型的语义关系进行编码；</a:t>
            </a:r>
          </a:p>
          <a:p>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）一个当前图像的区域图，图中的区域是结点，区域间的空间关系是边；</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c</a:t>
            </a:r>
            <a:r>
              <a:rPr lang="zh-CN" altLang="en-US" sz="1200" b="0" i="0" u="none" strike="noStrike" kern="1200" dirty="0">
                <a:solidFill>
                  <a:schemeClr val="tx1"/>
                </a:solidFill>
                <a:effectLst/>
                <a:latin typeface="+mn-lt"/>
                <a:ea typeface="+mn-ea"/>
                <a:cs typeface="+mn-cs"/>
              </a:rPr>
              <a:t>）一个工作分配图，将区域分配给类别。利用这种结构的优势，我们开发了一个推理模型，专门用于在图中传递信息。局部模块和全局模块迭代工作，交叉互递预测结果来调整预期。</a:t>
            </a:r>
          </a:p>
          <a:p>
            <a:r>
              <a:rPr lang="zh-CN" altLang="en-US" sz="1200" b="0" i="0" u="none" strike="noStrike" kern="1200" dirty="0">
                <a:solidFill>
                  <a:schemeClr val="tx1"/>
                </a:solidFill>
                <a:effectLst/>
                <a:latin typeface="+mn-lt"/>
                <a:ea typeface="+mn-ea"/>
                <a:cs typeface="+mn-cs"/>
              </a:rPr>
              <a:t>需要注意的是，</a:t>
            </a:r>
            <a:r>
              <a:rPr lang="zh-CN" altLang="en-US" sz="1200" b="1" i="0" u="none" strike="noStrike" kern="1200" dirty="0">
                <a:solidFill>
                  <a:schemeClr val="tx1"/>
                </a:solidFill>
                <a:effectLst/>
                <a:latin typeface="+mn-lt"/>
                <a:ea typeface="+mn-ea"/>
                <a:cs typeface="+mn-cs"/>
              </a:rPr>
              <a:t>局部模块和全局模块不是分离的</a:t>
            </a:r>
            <a:r>
              <a:rPr lang="zh-CN" altLang="en-US" sz="1200" b="0" i="0" u="none" strike="noStrike" kern="1200" dirty="0">
                <a:solidFill>
                  <a:schemeClr val="tx1"/>
                </a:solidFill>
                <a:effectLst/>
                <a:latin typeface="+mn-lt"/>
                <a:ea typeface="+mn-ea"/>
                <a:cs typeface="+mn-cs"/>
              </a:rPr>
              <a:t>，对图像的深刻理解通常是先验的背景知识和对图像的具体观察间的折中。因此，</a:t>
            </a:r>
            <a:r>
              <a:rPr lang="zh-CN" altLang="en-US" sz="1200" b="1" i="0" u="none" strike="noStrike" kern="1200" dirty="0">
                <a:solidFill>
                  <a:schemeClr val="tx1"/>
                </a:solidFill>
                <a:effectLst/>
                <a:latin typeface="+mn-lt"/>
                <a:ea typeface="+mn-ea"/>
                <a:cs typeface="+mn-cs"/>
              </a:rPr>
              <a:t>我们用注意力机制联合两个模块，使模型在做最终预测时使用相关性最大的特征</a:t>
            </a:r>
            <a:r>
              <a:rPr lang="zh-CN" altLang="en-US"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我们的框架比普通的 </a:t>
            </a:r>
            <a:r>
              <a:rPr lang="en-US" altLang="zh-CN" sz="1200" b="0" i="0" u="none" strike="noStrike" kern="1200" dirty="0" err="1">
                <a:solidFill>
                  <a:schemeClr val="tx1"/>
                </a:solidFill>
                <a:effectLst/>
                <a:latin typeface="+mn-lt"/>
                <a:ea typeface="+mn-ea"/>
                <a:cs typeface="+mn-cs"/>
              </a:rPr>
              <a:t>ConvNets</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表现更好。例如，框架在 </a:t>
            </a:r>
            <a:r>
              <a:rPr lang="en-US" altLang="zh-CN" sz="1200" b="0" i="0" u="none" strike="noStrike" kern="1200" dirty="0">
                <a:solidFill>
                  <a:schemeClr val="tx1"/>
                </a:solidFill>
                <a:effectLst/>
                <a:latin typeface="+mn-lt"/>
                <a:ea typeface="+mn-ea"/>
                <a:cs typeface="+mn-cs"/>
              </a:rPr>
              <a:t>ADE </a:t>
            </a:r>
            <a:r>
              <a:rPr lang="zh-CN" altLang="en-US" sz="1200" b="0" i="0" u="none" strike="noStrike" kern="1200" dirty="0">
                <a:solidFill>
                  <a:schemeClr val="tx1"/>
                </a:solidFill>
                <a:effectLst/>
                <a:latin typeface="+mn-lt"/>
                <a:ea typeface="+mn-ea"/>
                <a:cs typeface="+mn-cs"/>
              </a:rPr>
              <a:t>测试得到的各类平均精度有 </a:t>
            </a:r>
            <a:r>
              <a:rPr lang="en-US" altLang="zh-CN" sz="1200" b="0" i="0" u="none" strike="noStrike" kern="1200" dirty="0">
                <a:solidFill>
                  <a:schemeClr val="tx1"/>
                </a:solidFill>
                <a:effectLst/>
                <a:latin typeface="+mn-lt"/>
                <a:ea typeface="+mn-ea"/>
                <a:cs typeface="+mn-cs"/>
              </a:rPr>
              <a:t>8.4% </a:t>
            </a:r>
            <a:r>
              <a:rPr lang="zh-CN" altLang="en-US" sz="1200" b="0" i="0" u="none" strike="noStrike" kern="1200" dirty="0">
                <a:solidFill>
                  <a:schemeClr val="tx1"/>
                </a:solidFill>
                <a:effectLst/>
                <a:latin typeface="+mn-lt"/>
                <a:ea typeface="+mn-ea"/>
                <a:cs typeface="+mn-cs"/>
              </a:rPr>
              <a:t>的绝对提升，而加深网络却只能提高 </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p>
          <a:p>
            <a:endParaRPr lang="en-US" altLang="zh-CN" dirty="0"/>
          </a:p>
          <a:p>
            <a:r>
              <a:rPr lang="zh-CN" altLang="en-US" sz="1200" b="0" i="0" u="none" strike="noStrike" kern="1200" dirty="0">
                <a:solidFill>
                  <a:schemeClr val="tx1"/>
                </a:solidFill>
                <a:effectLst/>
                <a:latin typeface="+mn-lt"/>
                <a:ea typeface="+mn-ea"/>
                <a:cs typeface="+mn-cs"/>
              </a:rPr>
              <a:t>图</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：推理框架概览。除做预测的普通</a:t>
            </a:r>
            <a:r>
              <a:rPr lang="en-US" altLang="zh-CN" sz="1200" b="0" i="0" u="none" strike="noStrike" kern="1200" dirty="0" err="1">
                <a:solidFill>
                  <a:schemeClr val="tx1"/>
                </a:solidFill>
                <a:effectLst/>
                <a:latin typeface="+mn-lt"/>
                <a:ea typeface="+mn-ea"/>
                <a:cs typeface="+mn-cs"/>
              </a:rPr>
              <a:t>ConvNets</a:t>
            </a:r>
            <a:r>
              <a:rPr lang="zh-CN" altLang="en-US" sz="1200" b="0" i="0" u="none" strike="noStrike" kern="1200" dirty="0">
                <a:solidFill>
                  <a:schemeClr val="tx1"/>
                </a:solidFill>
                <a:effectLst/>
                <a:latin typeface="+mn-lt"/>
                <a:ea typeface="+mn-ea"/>
                <a:cs typeface="+mn-cs"/>
              </a:rPr>
              <a:t>外，框架有两个模块进行推理：一个局部模块（</a:t>
            </a:r>
            <a:r>
              <a:rPr lang="en-US" altLang="zh-CN" sz="1200" b="0" i="0" u="none" strike="noStrike" kern="1200" dirty="0">
                <a:solidFill>
                  <a:schemeClr val="tx1"/>
                </a:solidFill>
                <a:effectLst/>
                <a:latin typeface="+mn-lt"/>
                <a:ea typeface="+mn-ea"/>
                <a:cs typeface="+mn-cs"/>
              </a:rPr>
              <a:t>Sec. 3.1</a:t>
            </a:r>
            <a:r>
              <a:rPr lang="zh-CN" altLang="en-US" sz="1200" b="0" i="0" u="none" strike="noStrike" kern="1200" dirty="0">
                <a:solidFill>
                  <a:schemeClr val="tx1"/>
                </a:solidFill>
                <a:effectLst/>
                <a:latin typeface="+mn-lt"/>
                <a:ea typeface="+mn-ea"/>
                <a:cs typeface="+mn-cs"/>
              </a:rPr>
              <a:t>），用空间记忆</a:t>
            </a:r>
            <a:r>
              <a:rPr lang="en-US" altLang="zh-CN" sz="1200" b="0" i="0" u="none" strike="noStrike" kern="1200" dirty="0">
                <a:solidFill>
                  <a:schemeClr val="tx1"/>
                </a:solidFill>
                <a:effectLst/>
                <a:latin typeface="+mn-lt"/>
                <a:ea typeface="+mn-ea"/>
                <a:cs typeface="+mn-cs"/>
              </a:rPr>
              <a:t>Si</a:t>
            </a:r>
            <a:r>
              <a:rPr lang="zh-CN" altLang="en-US" sz="1200" b="0" i="0" u="none" strike="noStrike" kern="1200" dirty="0">
                <a:solidFill>
                  <a:schemeClr val="tx1"/>
                </a:solidFill>
                <a:effectLst/>
                <a:latin typeface="+mn-lt"/>
                <a:ea typeface="+mn-ea"/>
                <a:cs typeface="+mn-cs"/>
              </a:rPr>
              <a:t>，并用另一个</a:t>
            </a:r>
            <a:r>
              <a:rPr lang="en-US" altLang="zh-CN" sz="1200" b="0" i="0" u="none" strike="noStrike" kern="1200" dirty="0" err="1">
                <a:solidFill>
                  <a:schemeClr val="tx1"/>
                </a:solidFill>
                <a:effectLst/>
                <a:latin typeface="+mn-lt"/>
                <a:ea typeface="+mn-ea"/>
                <a:cs typeface="+mn-cs"/>
              </a:rPr>
              <a:t>ConvNet</a:t>
            </a:r>
            <a:r>
              <a:rPr lang="en-US" altLang="zh-CN" sz="1200" b="0" i="0" u="none" strike="noStrike" kern="1200" dirty="0">
                <a:solidFill>
                  <a:schemeClr val="tx1"/>
                </a:solidFill>
                <a:effectLst/>
                <a:latin typeface="+mn-lt"/>
                <a:ea typeface="+mn-ea"/>
                <a:cs typeface="+mn-cs"/>
              </a:rPr>
              <a:t> C</a:t>
            </a:r>
            <a:r>
              <a:rPr lang="zh-CN" altLang="en-US" sz="1200" b="0" i="0" u="none" strike="noStrike" kern="1200" dirty="0">
                <a:solidFill>
                  <a:schemeClr val="tx1"/>
                </a:solidFill>
                <a:effectLst/>
                <a:latin typeface="+mn-lt"/>
                <a:ea typeface="+mn-ea"/>
                <a:cs typeface="+mn-cs"/>
              </a:rPr>
              <a:t>推理；一个全局模块（</a:t>
            </a:r>
            <a:r>
              <a:rPr lang="en-US" altLang="zh-CN" sz="1200" b="0" i="0" u="none" strike="noStrike" kern="1200" dirty="0">
                <a:solidFill>
                  <a:schemeClr val="tx1"/>
                </a:solidFill>
                <a:effectLst/>
                <a:latin typeface="+mn-lt"/>
                <a:ea typeface="+mn-ea"/>
                <a:cs typeface="+mn-cs"/>
              </a:rPr>
              <a:t>Sec. 3.2</a:t>
            </a:r>
            <a:r>
              <a:rPr lang="zh-CN" altLang="en-US" sz="1200" b="0" i="0" u="none" strike="noStrike" kern="1200" dirty="0">
                <a:solidFill>
                  <a:schemeClr val="tx1"/>
                </a:solidFill>
                <a:effectLst/>
                <a:latin typeface="+mn-lt"/>
                <a:ea typeface="+mn-ea"/>
                <a:cs typeface="+mn-cs"/>
              </a:rPr>
              <a:t>），将区域和类作为图中的结点，通过传递结点间信息进行推理。两个模块接收高层和中层的整合信息，交叉互递认知来迭代地工作。最后的预测通过注意力机制整合所有预测结果来生成。</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2323E38-7343-43DB-869B-5CA3E6D62FD1}" type="slidenum">
              <a:rPr lang="zh-CN" altLang="en-US" smtClean="0"/>
              <a:t>6</a:t>
            </a:fld>
            <a:endParaRPr lang="zh-CN" altLang="en-US"/>
          </a:p>
        </p:txBody>
      </p:sp>
    </p:spTree>
    <p:extLst>
      <p:ext uri="{BB962C8B-B14F-4D97-AF65-F5344CB8AC3E}">
        <p14:creationId xmlns:p14="http://schemas.microsoft.com/office/powerpoint/2010/main" val="349040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1754E-6379-428A-8963-72358409D5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915A1A-D081-43E7-BBD7-F03841F21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298221-5E14-4A03-AE7A-4D1045223D21}"/>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90004A05-FB34-47BA-BB16-973139D4D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B42513-DE22-457A-98DF-5B3AAC26FF11}"/>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55355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35AF9-949D-4BB2-ACA0-3A33FE3A71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ECF40B-4AAB-43CE-8038-8528D124DD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039840-BC8B-48AB-87EC-F2596B3C6DCE}"/>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017A95BA-01B7-4A09-91DC-985E0F2901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5D63E-79CD-41B4-BD59-5528458C2CA4}"/>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147985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85F2A0-0C8F-4347-A426-4B34E4FEEC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C369CC-CCA2-419F-8841-962019F3AE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CB2298-1F37-44DC-AB70-C9DC301BC947}"/>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6F2912B3-F415-4D75-8C76-EC17B2F6B2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0B2AE1-ADC9-47B3-857A-7A423BC7CDA0}"/>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51273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DBFEA-BD55-4B79-98E4-4F273F456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E23651-4C4B-4D46-8A36-57634844E8D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A22D17-5A33-40E1-9BDD-564225812FAB}"/>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805B9E86-73AA-4C9F-B358-2BC4FB05C1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186FC3-1B25-40AC-8E64-72D2BB06D3D7}"/>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150631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8F83D-FCEE-4AE6-B93E-578A93601B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33E198-5AB0-483D-BA94-F4B7349A8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9A1FE2-8EB9-41A8-8442-A77EF91F7984}"/>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C8287E97-E988-44B9-BC8F-CA90338D2C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55055-C3F6-4E05-B741-C8B8D975F9BE}"/>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16653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6FAB8-87F9-4F3F-A8D0-A55DA1FC3F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D94965-2797-428B-854D-EF6A260EB9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431F64-798A-44FF-86EF-C46FD6185D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E2C000-E67C-431D-BC53-4A7AC48BF14D}"/>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9C86A6A9-5DF4-4272-88C8-221D414EBB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DD4B98-30B8-4696-A176-123D3D869491}"/>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222849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69488-7D3B-4BB4-974C-FD90E33707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7289F7-7C78-4B25-A38F-431925776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E536E2-F4B1-45C5-9274-8332210DC1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6F76A2-139B-43E7-BA3A-9F011D7F6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82D021-02A6-44B6-A205-5FEAE91989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76E0DD-03E8-40D7-BDC5-D81641E7BAD3}"/>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8" name="页脚占位符 7">
            <a:extLst>
              <a:ext uri="{FF2B5EF4-FFF2-40B4-BE49-F238E27FC236}">
                <a16:creationId xmlns:a16="http://schemas.microsoft.com/office/drawing/2014/main" id="{61929270-1EF3-4F2C-A376-4C325B4CD6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39EF09-4460-4881-9090-B5C35BF86B05}"/>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11854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4467E-3314-4AAF-A99E-94286229D9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0A7DC0-DB6B-473D-B4F7-3618B932B940}"/>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4" name="页脚占位符 3">
            <a:extLst>
              <a:ext uri="{FF2B5EF4-FFF2-40B4-BE49-F238E27FC236}">
                <a16:creationId xmlns:a16="http://schemas.microsoft.com/office/drawing/2014/main" id="{E58B3B78-8DCE-4ADB-B6A5-9C44DED9EA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2CB706-128D-4960-A451-8B9009A00C2E}"/>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231121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3AB075-D4C9-42C3-A7B7-736CA888C214}"/>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3" name="页脚占位符 2">
            <a:extLst>
              <a:ext uri="{FF2B5EF4-FFF2-40B4-BE49-F238E27FC236}">
                <a16:creationId xmlns:a16="http://schemas.microsoft.com/office/drawing/2014/main" id="{6B03EDC9-CD08-4793-8AA8-8089872D9F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AC5DF1-BF7D-4018-BC3D-8BBA024D47E8}"/>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81554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45297-02D6-4F96-8F56-40417155C0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30E294-B336-4470-A7A5-0F8AFC385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809AA9-C54C-4D26-B5DF-258D32801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06F869-1C5E-4FC5-9A1A-514ACB6DBDCE}"/>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363A380C-C2DF-40C1-A48C-C8C0C0D41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34799F-8DA7-491E-9B4E-25F403F53A75}"/>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334874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5B984-8CEA-4800-B9F3-619DD76DB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6FD0ED-B9F9-4DC0-81A0-DD8865CC3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FFCAB5-1BA6-4629-BDE9-4D1983FAD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39706E-6365-4189-A73D-B410223B03F6}"/>
              </a:ext>
            </a:extLst>
          </p:cNvPr>
          <p:cNvSpPr>
            <a:spLocks noGrp="1"/>
          </p:cNvSpPr>
          <p:nvPr>
            <p:ph type="dt" sz="half" idx="10"/>
          </p:nvPr>
        </p:nvSpPr>
        <p:spPr/>
        <p:txBody>
          <a:bodyPr/>
          <a:lstStyle/>
          <a:p>
            <a:fld id="{A083094B-A0C9-4A30-AD66-EFFA91A9FEB4}"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4CA82860-0EAD-499E-B23C-AC44EC5504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815A5C-EDB9-4736-A3B0-1B12A73C65C0}"/>
              </a:ext>
            </a:extLst>
          </p:cNvPr>
          <p:cNvSpPr>
            <a:spLocks noGrp="1"/>
          </p:cNvSpPr>
          <p:nvPr>
            <p:ph type="sldNum" sz="quarter" idx="12"/>
          </p:nvPr>
        </p:nvSpPr>
        <p:spPr/>
        <p:txBody>
          <a:body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32911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77B145-B72A-4A44-93D8-E704DD2ED0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BE069B-5EB1-4DCD-B9BD-A3627C267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82F369-5A2C-433D-95F0-460979DB3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3094B-A0C9-4A30-AD66-EFFA91A9FEB4}"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E6570E29-EAB9-416E-918B-2B6791A83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BBF9BB-AABD-435B-B85C-12E73DF1C6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97414-2859-447D-8AEF-35F7AE552CBD}" type="slidenum">
              <a:rPr lang="zh-CN" altLang="en-US" smtClean="0"/>
              <a:t>‹#›</a:t>
            </a:fld>
            <a:endParaRPr lang="zh-CN" altLang="en-US"/>
          </a:p>
        </p:txBody>
      </p:sp>
    </p:spTree>
    <p:extLst>
      <p:ext uri="{BB962C8B-B14F-4D97-AF65-F5344CB8AC3E}">
        <p14:creationId xmlns:p14="http://schemas.microsoft.com/office/powerpoint/2010/main" val="48969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49C3DF09-299E-48DB-9861-8CC28E5331BB}"/>
              </a:ext>
            </a:extLst>
          </p:cNvPr>
          <p:cNvPicPr>
            <a:picLocks noChangeAspect="1"/>
          </p:cNvPicPr>
          <p:nvPr/>
        </p:nvPicPr>
        <p:blipFill>
          <a:blip r:embed="rId3"/>
          <a:stretch>
            <a:fillRect/>
          </a:stretch>
        </p:blipFill>
        <p:spPr>
          <a:xfrm>
            <a:off x="1485900" y="1496069"/>
            <a:ext cx="4896161" cy="4980370"/>
          </a:xfrm>
          <a:prstGeom prst="rect">
            <a:avLst/>
          </a:prstGeom>
        </p:spPr>
      </p:pic>
      <p:sp>
        <p:nvSpPr>
          <p:cNvPr id="2" name="标题 1">
            <a:extLst>
              <a:ext uri="{FF2B5EF4-FFF2-40B4-BE49-F238E27FC236}">
                <a16:creationId xmlns:a16="http://schemas.microsoft.com/office/drawing/2014/main" id="{BB585856-6BAD-4329-9DF0-13CC9836EF14}"/>
              </a:ext>
            </a:extLst>
          </p:cNvPr>
          <p:cNvSpPr>
            <a:spLocks noGrp="1"/>
          </p:cNvSpPr>
          <p:nvPr>
            <p:ph type="title"/>
          </p:nvPr>
        </p:nvSpPr>
        <p:spPr>
          <a:xfrm>
            <a:off x="635977" y="170506"/>
            <a:ext cx="10515600" cy="1325563"/>
          </a:xfrm>
        </p:spPr>
        <p:txBody>
          <a:bodyPr>
            <a:normAutofit/>
          </a:bodyPr>
          <a:lstStyle/>
          <a:p>
            <a:br>
              <a:rPr lang="en-US" altLang="zh-CN" dirty="0"/>
            </a:br>
            <a:r>
              <a:rPr lang="en-US" altLang="zh-CN" sz="3100" dirty="0"/>
              <a:t>2.2.1.1 Inferring and Executing Programs for Visual Reasoning</a:t>
            </a:r>
            <a:endParaRPr lang="zh-CN" altLang="en-US" sz="3100" dirty="0"/>
          </a:p>
        </p:txBody>
      </p:sp>
      <p:sp>
        <p:nvSpPr>
          <p:cNvPr id="3" name="灯片编号占位符 2">
            <a:extLst>
              <a:ext uri="{FF2B5EF4-FFF2-40B4-BE49-F238E27FC236}">
                <a16:creationId xmlns:a16="http://schemas.microsoft.com/office/drawing/2014/main" id="{C7A93028-41EF-4925-8843-4B7D14CE4788}"/>
              </a:ext>
            </a:extLst>
          </p:cNvPr>
          <p:cNvSpPr>
            <a:spLocks noGrp="1"/>
          </p:cNvSpPr>
          <p:nvPr>
            <p:ph type="sldNum" sz="quarter" idx="12"/>
          </p:nvPr>
        </p:nvSpPr>
        <p:spPr>
          <a:xfrm>
            <a:off x="8586988" y="6314111"/>
            <a:ext cx="2743200" cy="365125"/>
          </a:xfrm>
        </p:spPr>
        <p:txBody>
          <a:bodyPr/>
          <a:lstStyle/>
          <a:p>
            <a:fld id="{6D22F896-40B5-4ADD-8801-0D06FADFA095}" type="slidenum">
              <a:rPr lang="en-US" smtClean="0"/>
              <a:t>1</a:t>
            </a:fld>
            <a:endParaRPr lang="en-US" dirty="0"/>
          </a:p>
        </p:txBody>
      </p:sp>
      <p:pic>
        <p:nvPicPr>
          <p:cNvPr id="11" name="图片 10">
            <a:extLst>
              <a:ext uri="{FF2B5EF4-FFF2-40B4-BE49-F238E27FC236}">
                <a16:creationId xmlns:a16="http://schemas.microsoft.com/office/drawing/2014/main" id="{518388C5-F227-4227-8C82-A23BAF95AA7D}"/>
              </a:ext>
            </a:extLst>
          </p:cNvPr>
          <p:cNvPicPr>
            <a:picLocks noChangeAspect="1"/>
          </p:cNvPicPr>
          <p:nvPr/>
        </p:nvPicPr>
        <p:blipFill>
          <a:blip r:embed="rId4"/>
          <a:stretch>
            <a:fillRect/>
          </a:stretch>
        </p:blipFill>
        <p:spPr>
          <a:xfrm>
            <a:off x="7663483" y="1493148"/>
            <a:ext cx="3464573" cy="4983291"/>
          </a:xfrm>
          <a:prstGeom prst="rect">
            <a:avLst/>
          </a:prstGeom>
        </p:spPr>
      </p:pic>
      <p:pic>
        <p:nvPicPr>
          <p:cNvPr id="13" name="图片 12">
            <a:extLst>
              <a:ext uri="{FF2B5EF4-FFF2-40B4-BE49-F238E27FC236}">
                <a16:creationId xmlns:a16="http://schemas.microsoft.com/office/drawing/2014/main" id="{96A26DA7-6EF5-4EAA-99C3-CBD435530FE5}"/>
              </a:ext>
            </a:extLst>
          </p:cNvPr>
          <p:cNvPicPr>
            <a:picLocks noChangeAspect="1"/>
          </p:cNvPicPr>
          <p:nvPr/>
        </p:nvPicPr>
        <p:blipFill>
          <a:blip r:embed="rId5"/>
          <a:stretch>
            <a:fillRect/>
          </a:stretch>
        </p:blipFill>
        <p:spPr>
          <a:xfrm>
            <a:off x="2406225" y="2271682"/>
            <a:ext cx="2081604" cy="3309054"/>
          </a:xfrm>
          <a:prstGeom prst="rect">
            <a:avLst/>
          </a:prstGeom>
        </p:spPr>
      </p:pic>
      <p:pic>
        <p:nvPicPr>
          <p:cNvPr id="15" name="图片 14">
            <a:extLst>
              <a:ext uri="{FF2B5EF4-FFF2-40B4-BE49-F238E27FC236}">
                <a16:creationId xmlns:a16="http://schemas.microsoft.com/office/drawing/2014/main" id="{1B0124F3-6A7C-41E9-8A76-186CE52FC662}"/>
              </a:ext>
            </a:extLst>
          </p:cNvPr>
          <p:cNvPicPr>
            <a:picLocks noChangeAspect="1"/>
          </p:cNvPicPr>
          <p:nvPr/>
        </p:nvPicPr>
        <p:blipFill>
          <a:blip r:embed="rId6"/>
          <a:stretch>
            <a:fillRect/>
          </a:stretch>
        </p:blipFill>
        <p:spPr>
          <a:xfrm>
            <a:off x="9391166" y="2900325"/>
            <a:ext cx="1626761" cy="1968897"/>
          </a:xfrm>
          <a:prstGeom prst="rect">
            <a:avLst/>
          </a:prstGeom>
        </p:spPr>
      </p:pic>
      <p:pic>
        <p:nvPicPr>
          <p:cNvPr id="17" name="图片 16">
            <a:extLst>
              <a:ext uri="{FF2B5EF4-FFF2-40B4-BE49-F238E27FC236}">
                <a16:creationId xmlns:a16="http://schemas.microsoft.com/office/drawing/2014/main" id="{B8F00196-4A12-4876-9B52-2BD04B91D3D5}"/>
              </a:ext>
            </a:extLst>
          </p:cNvPr>
          <p:cNvPicPr>
            <a:picLocks noChangeAspect="1"/>
          </p:cNvPicPr>
          <p:nvPr/>
        </p:nvPicPr>
        <p:blipFill>
          <a:blip r:embed="rId7"/>
          <a:stretch>
            <a:fillRect/>
          </a:stretch>
        </p:blipFill>
        <p:spPr>
          <a:xfrm>
            <a:off x="9549892" y="4545334"/>
            <a:ext cx="1494480" cy="1751449"/>
          </a:xfrm>
          <a:prstGeom prst="rect">
            <a:avLst/>
          </a:prstGeom>
        </p:spPr>
      </p:pic>
      <p:sp>
        <p:nvSpPr>
          <p:cNvPr id="21" name="文本框 20">
            <a:extLst>
              <a:ext uri="{FF2B5EF4-FFF2-40B4-BE49-F238E27FC236}">
                <a16:creationId xmlns:a16="http://schemas.microsoft.com/office/drawing/2014/main" id="{881A16DE-ADAF-4B32-A45E-7BF8B482FF16}"/>
              </a:ext>
            </a:extLst>
          </p:cNvPr>
          <p:cNvSpPr txBox="1"/>
          <p:nvPr/>
        </p:nvSpPr>
        <p:spPr>
          <a:xfrm>
            <a:off x="5152856" y="2694674"/>
            <a:ext cx="909223" cy="253916"/>
          </a:xfrm>
          <a:prstGeom prst="rect">
            <a:avLst/>
          </a:prstGeom>
          <a:noFill/>
        </p:spPr>
        <p:txBody>
          <a:bodyPr wrap="none" rtlCol="0">
            <a:spAutoFit/>
          </a:bodyPr>
          <a:lstStyle/>
          <a:p>
            <a:r>
              <a:rPr lang="en-US" altLang="zh-CN" sz="1050" dirty="0"/>
              <a:t>Greater than</a:t>
            </a:r>
            <a:endParaRPr lang="zh-CN" altLang="en-US" sz="1050" dirty="0"/>
          </a:p>
        </p:txBody>
      </p:sp>
      <p:sp>
        <p:nvSpPr>
          <p:cNvPr id="22" name="文本框 21">
            <a:extLst>
              <a:ext uri="{FF2B5EF4-FFF2-40B4-BE49-F238E27FC236}">
                <a16:creationId xmlns:a16="http://schemas.microsoft.com/office/drawing/2014/main" id="{580A88EF-1908-4DBE-9545-868157CD3454}"/>
              </a:ext>
            </a:extLst>
          </p:cNvPr>
          <p:cNvSpPr txBox="1"/>
          <p:nvPr/>
        </p:nvSpPr>
        <p:spPr>
          <a:xfrm>
            <a:off x="5731630" y="3198173"/>
            <a:ext cx="550151" cy="253916"/>
          </a:xfrm>
          <a:prstGeom prst="rect">
            <a:avLst/>
          </a:prstGeom>
          <a:noFill/>
        </p:spPr>
        <p:txBody>
          <a:bodyPr wrap="none" rtlCol="0">
            <a:spAutoFit/>
          </a:bodyPr>
          <a:lstStyle/>
          <a:p>
            <a:r>
              <a:rPr lang="en-US" altLang="zh-CN" sz="1050" dirty="0"/>
              <a:t>count </a:t>
            </a:r>
            <a:endParaRPr lang="zh-CN" altLang="en-US" sz="1050" dirty="0"/>
          </a:p>
        </p:txBody>
      </p:sp>
      <p:sp>
        <p:nvSpPr>
          <p:cNvPr id="23" name="文本框 22">
            <a:extLst>
              <a:ext uri="{FF2B5EF4-FFF2-40B4-BE49-F238E27FC236}">
                <a16:creationId xmlns:a16="http://schemas.microsoft.com/office/drawing/2014/main" id="{63F0C997-3449-49B3-9E1F-216631023761}"/>
              </a:ext>
            </a:extLst>
          </p:cNvPr>
          <p:cNvSpPr txBox="1"/>
          <p:nvPr/>
        </p:nvSpPr>
        <p:spPr>
          <a:xfrm>
            <a:off x="4885727" y="3206839"/>
            <a:ext cx="550151" cy="253916"/>
          </a:xfrm>
          <a:prstGeom prst="rect">
            <a:avLst/>
          </a:prstGeom>
          <a:noFill/>
        </p:spPr>
        <p:txBody>
          <a:bodyPr wrap="none" rtlCol="0">
            <a:spAutoFit/>
          </a:bodyPr>
          <a:lstStyle/>
          <a:p>
            <a:r>
              <a:rPr lang="en-US" altLang="zh-CN" sz="1050" dirty="0"/>
              <a:t>count </a:t>
            </a:r>
            <a:endParaRPr lang="zh-CN" altLang="en-US" sz="1050" dirty="0"/>
          </a:p>
        </p:txBody>
      </p:sp>
      <p:sp>
        <p:nvSpPr>
          <p:cNvPr id="24" name="文本框 23">
            <a:extLst>
              <a:ext uri="{FF2B5EF4-FFF2-40B4-BE49-F238E27FC236}">
                <a16:creationId xmlns:a16="http://schemas.microsoft.com/office/drawing/2014/main" id="{5DAB8751-4AFE-4005-BB85-86D7FFE5EA05}"/>
              </a:ext>
            </a:extLst>
          </p:cNvPr>
          <p:cNvSpPr txBox="1"/>
          <p:nvPr/>
        </p:nvSpPr>
        <p:spPr>
          <a:xfrm>
            <a:off x="4924199" y="4388260"/>
            <a:ext cx="511679" cy="253916"/>
          </a:xfrm>
          <a:prstGeom prst="rect">
            <a:avLst/>
          </a:prstGeom>
          <a:noFill/>
        </p:spPr>
        <p:txBody>
          <a:bodyPr wrap="none" rtlCol="0">
            <a:spAutoFit/>
          </a:bodyPr>
          <a:lstStyle/>
          <a:p>
            <a:r>
              <a:rPr lang="en-US" altLang="zh-CN" sz="1050" dirty="0"/>
              <a:t>scene</a:t>
            </a:r>
            <a:endParaRPr lang="zh-CN" altLang="en-US" sz="1050" dirty="0"/>
          </a:p>
        </p:txBody>
      </p:sp>
      <p:sp>
        <p:nvSpPr>
          <p:cNvPr id="25" name="文本框 24">
            <a:extLst>
              <a:ext uri="{FF2B5EF4-FFF2-40B4-BE49-F238E27FC236}">
                <a16:creationId xmlns:a16="http://schemas.microsoft.com/office/drawing/2014/main" id="{D34E5A0B-2129-41DB-BBD8-300B7F5E5F75}"/>
              </a:ext>
            </a:extLst>
          </p:cNvPr>
          <p:cNvSpPr txBox="1"/>
          <p:nvPr/>
        </p:nvSpPr>
        <p:spPr>
          <a:xfrm>
            <a:off x="5764331" y="4388260"/>
            <a:ext cx="511679" cy="253916"/>
          </a:xfrm>
          <a:prstGeom prst="rect">
            <a:avLst/>
          </a:prstGeom>
          <a:noFill/>
        </p:spPr>
        <p:txBody>
          <a:bodyPr wrap="none" rtlCol="0">
            <a:spAutoFit/>
          </a:bodyPr>
          <a:lstStyle/>
          <a:p>
            <a:r>
              <a:rPr lang="en-US" altLang="zh-CN" sz="1050" dirty="0"/>
              <a:t>scene</a:t>
            </a:r>
            <a:endParaRPr lang="zh-CN" altLang="en-US" sz="1050" dirty="0"/>
          </a:p>
        </p:txBody>
      </p:sp>
      <p:sp>
        <p:nvSpPr>
          <p:cNvPr id="26" name="文本框 25">
            <a:extLst>
              <a:ext uri="{FF2B5EF4-FFF2-40B4-BE49-F238E27FC236}">
                <a16:creationId xmlns:a16="http://schemas.microsoft.com/office/drawing/2014/main" id="{734F2DDE-5260-473F-8BE5-4E1F12D1AA82}"/>
              </a:ext>
            </a:extLst>
          </p:cNvPr>
          <p:cNvSpPr txBox="1"/>
          <p:nvPr/>
        </p:nvSpPr>
        <p:spPr>
          <a:xfrm>
            <a:off x="4865051" y="3629312"/>
            <a:ext cx="615874" cy="577081"/>
          </a:xfrm>
          <a:prstGeom prst="rect">
            <a:avLst/>
          </a:prstGeom>
          <a:noFill/>
        </p:spPr>
        <p:txBody>
          <a:bodyPr wrap="none" rtlCol="0">
            <a:spAutoFit/>
          </a:bodyPr>
          <a:lstStyle/>
          <a:p>
            <a:pPr algn="ctr"/>
            <a:r>
              <a:rPr lang="en-US" altLang="zh-CN" sz="1050" dirty="0"/>
              <a:t>filter</a:t>
            </a:r>
          </a:p>
          <a:p>
            <a:pPr algn="ctr"/>
            <a:r>
              <a:rPr lang="en-US" altLang="zh-CN" sz="1050" dirty="0"/>
              <a:t>shape=</a:t>
            </a:r>
          </a:p>
          <a:p>
            <a:pPr algn="ctr"/>
            <a:r>
              <a:rPr lang="en-US" altLang="zh-CN" sz="1050" dirty="0"/>
              <a:t>cube</a:t>
            </a:r>
            <a:endParaRPr lang="zh-CN" altLang="en-US" sz="1050" dirty="0"/>
          </a:p>
        </p:txBody>
      </p:sp>
      <p:sp>
        <p:nvSpPr>
          <p:cNvPr id="27" name="文本框 26">
            <a:extLst>
              <a:ext uri="{FF2B5EF4-FFF2-40B4-BE49-F238E27FC236}">
                <a16:creationId xmlns:a16="http://schemas.microsoft.com/office/drawing/2014/main" id="{30A033F0-F8F3-4CD3-A6CE-2A09E9594D9B}"/>
              </a:ext>
            </a:extLst>
          </p:cNvPr>
          <p:cNvSpPr txBox="1"/>
          <p:nvPr/>
        </p:nvSpPr>
        <p:spPr>
          <a:xfrm>
            <a:off x="5732064" y="3629311"/>
            <a:ext cx="564578" cy="577081"/>
          </a:xfrm>
          <a:prstGeom prst="rect">
            <a:avLst/>
          </a:prstGeom>
          <a:noFill/>
        </p:spPr>
        <p:txBody>
          <a:bodyPr wrap="none" rtlCol="0">
            <a:spAutoFit/>
          </a:bodyPr>
          <a:lstStyle/>
          <a:p>
            <a:pPr algn="ctr"/>
            <a:r>
              <a:rPr lang="en-US" altLang="zh-CN" sz="1050" dirty="0"/>
              <a:t>filter</a:t>
            </a:r>
          </a:p>
          <a:p>
            <a:pPr algn="ctr"/>
            <a:r>
              <a:rPr lang="en-US" altLang="zh-CN" sz="1050" dirty="0"/>
              <a:t>color=</a:t>
            </a:r>
          </a:p>
          <a:p>
            <a:pPr algn="ctr"/>
            <a:r>
              <a:rPr lang="en-US" altLang="zh-CN" sz="1050" dirty="0"/>
              <a:t>yellow</a:t>
            </a:r>
            <a:endParaRPr lang="zh-CN" altLang="en-US" sz="1050" dirty="0"/>
          </a:p>
        </p:txBody>
      </p:sp>
      <p:cxnSp>
        <p:nvCxnSpPr>
          <p:cNvPr id="29" name="直接箭头连接符 28">
            <a:extLst>
              <a:ext uri="{FF2B5EF4-FFF2-40B4-BE49-F238E27FC236}">
                <a16:creationId xmlns:a16="http://schemas.microsoft.com/office/drawing/2014/main" id="{6D744EB1-9564-4DD5-BC00-E6BC1A2CED96}"/>
              </a:ext>
            </a:extLst>
          </p:cNvPr>
          <p:cNvCxnSpPr>
            <a:stCxn id="24" idx="0"/>
            <a:endCxn id="26" idx="2"/>
          </p:cNvCxnSpPr>
          <p:nvPr/>
        </p:nvCxnSpPr>
        <p:spPr>
          <a:xfrm flipH="1" flipV="1">
            <a:off x="5172988" y="4206393"/>
            <a:ext cx="7051" cy="181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6AE85E87-EF7A-4D32-9F7E-00109AA36013}"/>
              </a:ext>
            </a:extLst>
          </p:cNvPr>
          <p:cNvCxnSpPr>
            <a:stCxn id="25" idx="0"/>
            <a:endCxn id="27" idx="2"/>
          </p:cNvCxnSpPr>
          <p:nvPr/>
        </p:nvCxnSpPr>
        <p:spPr>
          <a:xfrm flipH="1" flipV="1">
            <a:off x="6014353" y="4206392"/>
            <a:ext cx="5818" cy="181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43D918FA-D000-44AF-8C6F-136C5E16D246}"/>
              </a:ext>
            </a:extLst>
          </p:cNvPr>
          <p:cNvCxnSpPr>
            <a:stCxn id="26" idx="0"/>
            <a:endCxn id="23" idx="2"/>
          </p:cNvCxnSpPr>
          <p:nvPr/>
        </p:nvCxnSpPr>
        <p:spPr>
          <a:xfrm flipH="1" flipV="1">
            <a:off x="5160803" y="3460755"/>
            <a:ext cx="12185" cy="168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D168A88F-F310-4B18-8E0D-606299152C2D}"/>
              </a:ext>
            </a:extLst>
          </p:cNvPr>
          <p:cNvCxnSpPr>
            <a:stCxn id="27" idx="0"/>
            <a:endCxn id="22" idx="2"/>
          </p:cNvCxnSpPr>
          <p:nvPr/>
        </p:nvCxnSpPr>
        <p:spPr>
          <a:xfrm flipH="1" flipV="1">
            <a:off x="6006706" y="3452089"/>
            <a:ext cx="7647" cy="177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5D7DCED-EB73-4C70-BC4C-C9493DC54AFF}"/>
              </a:ext>
            </a:extLst>
          </p:cNvPr>
          <p:cNvCxnSpPr>
            <a:stCxn id="23" idx="0"/>
            <a:endCxn id="21" idx="2"/>
          </p:cNvCxnSpPr>
          <p:nvPr/>
        </p:nvCxnSpPr>
        <p:spPr>
          <a:xfrm flipV="1">
            <a:off x="5160803" y="2948590"/>
            <a:ext cx="446665" cy="258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7ECC6D85-EBB7-49CD-9374-8FE443C7F2E2}"/>
              </a:ext>
            </a:extLst>
          </p:cNvPr>
          <p:cNvCxnSpPr>
            <a:cxnSpLocks/>
            <a:endCxn id="21" idx="2"/>
          </p:cNvCxnSpPr>
          <p:nvPr/>
        </p:nvCxnSpPr>
        <p:spPr>
          <a:xfrm flipH="1" flipV="1">
            <a:off x="5607468" y="2948590"/>
            <a:ext cx="420211" cy="245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矩形 46">
            <a:extLst>
              <a:ext uri="{FF2B5EF4-FFF2-40B4-BE49-F238E27FC236}">
                <a16:creationId xmlns:a16="http://schemas.microsoft.com/office/drawing/2014/main" id="{B065F859-D0DB-4459-9670-041F623F6617}"/>
              </a:ext>
            </a:extLst>
          </p:cNvPr>
          <p:cNvSpPr/>
          <p:nvPr/>
        </p:nvSpPr>
        <p:spPr>
          <a:xfrm>
            <a:off x="9500069" y="3557848"/>
            <a:ext cx="1264646" cy="337144"/>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greater than </a:t>
            </a:r>
            <a:endParaRPr lang="zh-CN" altLang="en-US" sz="1200" dirty="0">
              <a:solidFill>
                <a:schemeClr val="tx1"/>
              </a:solidFill>
            </a:endParaRPr>
          </a:p>
        </p:txBody>
      </p:sp>
      <p:sp>
        <p:nvSpPr>
          <p:cNvPr id="48" name="矩形 47">
            <a:extLst>
              <a:ext uri="{FF2B5EF4-FFF2-40B4-BE49-F238E27FC236}">
                <a16:creationId xmlns:a16="http://schemas.microsoft.com/office/drawing/2014/main" id="{896C4AC4-1498-40DD-9F4E-ACAA3692C2EF}"/>
              </a:ext>
            </a:extLst>
          </p:cNvPr>
          <p:cNvSpPr/>
          <p:nvPr/>
        </p:nvSpPr>
        <p:spPr>
          <a:xfrm>
            <a:off x="10339753" y="3557848"/>
            <a:ext cx="678173" cy="337144"/>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count</a:t>
            </a:r>
            <a:endParaRPr lang="zh-CN" altLang="en-US" sz="1200" dirty="0">
              <a:solidFill>
                <a:schemeClr val="tx1"/>
              </a:solidFill>
            </a:endParaRPr>
          </a:p>
        </p:txBody>
      </p:sp>
      <p:sp>
        <p:nvSpPr>
          <p:cNvPr id="49" name="矩形 48">
            <a:extLst>
              <a:ext uri="{FF2B5EF4-FFF2-40B4-BE49-F238E27FC236}">
                <a16:creationId xmlns:a16="http://schemas.microsoft.com/office/drawing/2014/main" id="{E95338EF-C389-4759-A6D8-09795ACFA1CE}"/>
              </a:ext>
            </a:extLst>
          </p:cNvPr>
          <p:cNvSpPr/>
          <p:nvPr/>
        </p:nvSpPr>
        <p:spPr>
          <a:xfrm>
            <a:off x="10331350" y="3549056"/>
            <a:ext cx="678173" cy="337144"/>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count</a:t>
            </a:r>
            <a:endParaRPr lang="zh-CN" altLang="en-US" sz="1200" dirty="0">
              <a:solidFill>
                <a:schemeClr val="tx1"/>
              </a:solidFill>
            </a:endParaRPr>
          </a:p>
        </p:txBody>
      </p:sp>
      <p:sp>
        <p:nvSpPr>
          <p:cNvPr id="50" name="矩形 49">
            <a:extLst>
              <a:ext uri="{FF2B5EF4-FFF2-40B4-BE49-F238E27FC236}">
                <a16:creationId xmlns:a16="http://schemas.microsoft.com/office/drawing/2014/main" id="{1E7D1B1E-BB17-43F3-ADA4-3ED73E372800}"/>
              </a:ext>
            </a:extLst>
          </p:cNvPr>
          <p:cNvSpPr/>
          <p:nvPr/>
        </p:nvSpPr>
        <p:spPr>
          <a:xfrm>
            <a:off x="9553523" y="3961542"/>
            <a:ext cx="678173" cy="620528"/>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filter</a:t>
            </a:r>
          </a:p>
          <a:p>
            <a:pPr algn="ctr"/>
            <a:r>
              <a:rPr lang="en-US" altLang="zh-CN" sz="1200" dirty="0">
                <a:solidFill>
                  <a:schemeClr val="tx1"/>
                </a:solidFill>
              </a:rPr>
              <a:t>shape=</a:t>
            </a:r>
          </a:p>
          <a:p>
            <a:pPr algn="ctr"/>
            <a:r>
              <a:rPr lang="en-US" altLang="zh-CN" sz="1200" dirty="0">
                <a:solidFill>
                  <a:schemeClr val="tx1"/>
                </a:solidFill>
              </a:rPr>
              <a:t>cube</a:t>
            </a:r>
            <a:endParaRPr lang="zh-CN" altLang="en-US" sz="1200" dirty="0">
              <a:solidFill>
                <a:schemeClr val="tx1"/>
              </a:solidFill>
            </a:endParaRPr>
          </a:p>
        </p:txBody>
      </p:sp>
      <p:sp>
        <p:nvSpPr>
          <p:cNvPr id="52" name="矩形 51">
            <a:extLst>
              <a:ext uri="{FF2B5EF4-FFF2-40B4-BE49-F238E27FC236}">
                <a16:creationId xmlns:a16="http://schemas.microsoft.com/office/drawing/2014/main" id="{2AEA0784-A0EB-48CD-9686-CC3AD90369F5}"/>
              </a:ext>
            </a:extLst>
          </p:cNvPr>
          <p:cNvSpPr/>
          <p:nvPr/>
        </p:nvSpPr>
        <p:spPr>
          <a:xfrm>
            <a:off x="9549892" y="3984793"/>
            <a:ext cx="678173" cy="620528"/>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filter</a:t>
            </a:r>
          </a:p>
          <a:p>
            <a:pPr algn="ctr"/>
            <a:r>
              <a:rPr lang="en-US" altLang="zh-CN" sz="1200" dirty="0">
                <a:solidFill>
                  <a:schemeClr val="tx1"/>
                </a:solidFill>
              </a:rPr>
              <a:t>color=</a:t>
            </a:r>
          </a:p>
          <a:p>
            <a:pPr algn="ctr"/>
            <a:r>
              <a:rPr lang="en-US" altLang="zh-CN" sz="1200" dirty="0">
                <a:solidFill>
                  <a:schemeClr val="tx1"/>
                </a:solidFill>
              </a:rPr>
              <a:t>yellow</a:t>
            </a:r>
            <a:endParaRPr lang="zh-CN" altLang="en-US" sz="1200" dirty="0">
              <a:solidFill>
                <a:schemeClr val="tx1"/>
              </a:solidFill>
            </a:endParaRPr>
          </a:p>
        </p:txBody>
      </p:sp>
      <p:sp>
        <p:nvSpPr>
          <p:cNvPr id="53" name="梯形 52">
            <a:extLst>
              <a:ext uri="{FF2B5EF4-FFF2-40B4-BE49-F238E27FC236}">
                <a16:creationId xmlns:a16="http://schemas.microsoft.com/office/drawing/2014/main" id="{68F5B195-3BA8-4A59-A475-D95794FDF32B}"/>
              </a:ext>
            </a:extLst>
          </p:cNvPr>
          <p:cNvSpPr/>
          <p:nvPr/>
        </p:nvSpPr>
        <p:spPr>
          <a:xfrm>
            <a:off x="8106508" y="4396616"/>
            <a:ext cx="1241252" cy="365125"/>
          </a:xfrm>
          <a:prstGeom prst="trapezoid">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CNN</a:t>
            </a:r>
            <a:endParaRPr lang="zh-CN" altLang="en-US" dirty="0">
              <a:solidFill>
                <a:schemeClr val="tx1"/>
              </a:solidFill>
            </a:endParaRPr>
          </a:p>
        </p:txBody>
      </p:sp>
      <p:sp>
        <p:nvSpPr>
          <p:cNvPr id="54" name="矩形 53">
            <a:extLst>
              <a:ext uri="{FF2B5EF4-FFF2-40B4-BE49-F238E27FC236}">
                <a16:creationId xmlns:a16="http://schemas.microsoft.com/office/drawing/2014/main" id="{0AF9B2B7-A330-49CE-96E4-E27C54C7830A}"/>
              </a:ext>
            </a:extLst>
          </p:cNvPr>
          <p:cNvSpPr/>
          <p:nvPr/>
        </p:nvSpPr>
        <p:spPr>
          <a:xfrm>
            <a:off x="8106508" y="2132043"/>
            <a:ext cx="1122696" cy="365125"/>
          </a:xfrm>
          <a:prstGeom prst="rect">
            <a:avLst/>
          </a:prstGeom>
          <a:solidFill>
            <a:srgbClr val="A4D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Classifier</a:t>
            </a:r>
            <a:endParaRPr lang="zh-CN" altLang="en-US" dirty="0">
              <a:solidFill>
                <a:schemeClr val="tx1"/>
              </a:solidFill>
            </a:endParaRPr>
          </a:p>
        </p:txBody>
      </p:sp>
      <p:cxnSp>
        <p:nvCxnSpPr>
          <p:cNvPr id="56" name="直接箭头连接符 55">
            <a:extLst>
              <a:ext uri="{FF2B5EF4-FFF2-40B4-BE49-F238E27FC236}">
                <a16:creationId xmlns:a16="http://schemas.microsoft.com/office/drawing/2014/main" id="{D3CFA694-05C5-4D83-B8DA-3C8AC1F13EFC}"/>
              </a:ext>
            </a:extLst>
          </p:cNvPr>
          <p:cNvCxnSpPr>
            <a:cxnSpLocks/>
          </p:cNvCxnSpPr>
          <p:nvPr/>
        </p:nvCxnSpPr>
        <p:spPr>
          <a:xfrm flipV="1">
            <a:off x="8661960" y="2497168"/>
            <a:ext cx="0" cy="140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3" name="文本框 152">
            <a:extLst>
              <a:ext uri="{FF2B5EF4-FFF2-40B4-BE49-F238E27FC236}">
                <a16:creationId xmlns:a16="http://schemas.microsoft.com/office/drawing/2014/main" id="{8314763C-E8CA-49F0-AE38-77F8D0354DD1}"/>
              </a:ext>
            </a:extLst>
          </p:cNvPr>
          <p:cNvSpPr txBox="1"/>
          <p:nvPr/>
        </p:nvSpPr>
        <p:spPr>
          <a:xfrm>
            <a:off x="5145454" y="2699257"/>
            <a:ext cx="909223" cy="253916"/>
          </a:xfrm>
          <a:prstGeom prst="rect">
            <a:avLst/>
          </a:prstGeom>
          <a:noFill/>
        </p:spPr>
        <p:txBody>
          <a:bodyPr wrap="none" rtlCol="0">
            <a:spAutoFit/>
          </a:bodyPr>
          <a:lstStyle/>
          <a:p>
            <a:r>
              <a:rPr lang="en-US" altLang="zh-CN" sz="1050" dirty="0"/>
              <a:t>Greater than</a:t>
            </a:r>
            <a:endParaRPr lang="zh-CN" altLang="en-US" sz="1050" dirty="0"/>
          </a:p>
        </p:txBody>
      </p:sp>
      <p:sp>
        <p:nvSpPr>
          <p:cNvPr id="154" name="文本框 153">
            <a:extLst>
              <a:ext uri="{FF2B5EF4-FFF2-40B4-BE49-F238E27FC236}">
                <a16:creationId xmlns:a16="http://schemas.microsoft.com/office/drawing/2014/main" id="{92496A4E-D4E4-4671-8FD9-6EF928F9F456}"/>
              </a:ext>
            </a:extLst>
          </p:cNvPr>
          <p:cNvSpPr txBox="1"/>
          <p:nvPr/>
        </p:nvSpPr>
        <p:spPr>
          <a:xfrm>
            <a:off x="5724228" y="3202756"/>
            <a:ext cx="550151" cy="253916"/>
          </a:xfrm>
          <a:prstGeom prst="rect">
            <a:avLst/>
          </a:prstGeom>
          <a:noFill/>
        </p:spPr>
        <p:txBody>
          <a:bodyPr wrap="none" rtlCol="0">
            <a:spAutoFit/>
          </a:bodyPr>
          <a:lstStyle/>
          <a:p>
            <a:r>
              <a:rPr lang="en-US" altLang="zh-CN" sz="1050" dirty="0"/>
              <a:t>count </a:t>
            </a:r>
            <a:endParaRPr lang="zh-CN" altLang="en-US" sz="1050" dirty="0"/>
          </a:p>
        </p:txBody>
      </p:sp>
      <p:sp>
        <p:nvSpPr>
          <p:cNvPr id="155" name="文本框 154">
            <a:extLst>
              <a:ext uri="{FF2B5EF4-FFF2-40B4-BE49-F238E27FC236}">
                <a16:creationId xmlns:a16="http://schemas.microsoft.com/office/drawing/2014/main" id="{0553FAA0-BF1D-4AA2-8D0B-9B869CA30DA7}"/>
              </a:ext>
            </a:extLst>
          </p:cNvPr>
          <p:cNvSpPr txBox="1"/>
          <p:nvPr/>
        </p:nvSpPr>
        <p:spPr>
          <a:xfrm>
            <a:off x="4878325" y="3211422"/>
            <a:ext cx="550151" cy="253916"/>
          </a:xfrm>
          <a:prstGeom prst="rect">
            <a:avLst/>
          </a:prstGeom>
          <a:noFill/>
        </p:spPr>
        <p:txBody>
          <a:bodyPr wrap="none" rtlCol="0">
            <a:spAutoFit/>
          </a:bodyPr>
          <a:lstStyle/>
          <a:p>
            <a:r>
              <a:rPr lang="en-US" altLang="zh-CN" sz="1050" dirty="0"/>
              <a:t>count </a:t>
            </a:r>
            <a:endParaRPr lang="zh-CN" altLang="en-US" sz="1050" dirty="0"/>
          </a:p>
        </p:txBody>
      </p:sp>
      <p:sp>
        <p:nvSpPr>
          <p:cNvPr id="156" name="文本框 155">
            <a:extLst>
              <a:ext uri="{FF2B5EF4-FFF2-40B4-BE49-F238E27FC236}">
                <a16:creationId xmlns:a16="http://schemas.microsoft.com/office/drawing/2014/main" id="{53BF5BF2-A926-4954-822B-44B9B2065408}"/>
              </a:ext>
            </a:extLst>
          </p:cNvPr>
          <p:cNvSpPr txBox="1"/>
          <p:nvPr/>
        </p:nvSpPr>
        <p:spPr>
          <a:xfrm>
            <a:off x="4916797" y="4392843"/>
            <a:ext cx="511679" cy="253916"/>
          </a:xfrm>
          <a:prstGeom prst="rect">
            <a:avLst/>
          </a:prstGeom>
          <a:noFill/>
        </p:spPr>
        <p:txBody>
          <a:bodyPr wrap="none" rtlCol="0">
            <a:spAutoFit/>
          </a:bodyPr>
          <a:lstStyle/>
          <a:p>
            <a:r>
              <a:rPr lang="en-US" altLang="zh-CN" sz="1050" dirty="0"/>
              <a:t>scene</a:t>
            </a:r>
            <a:endParaRPr lang="zh-CN" altLang="en-US" sz="1050" dirty="0"/>
          </a:p>
        </p:txBody>
      </p:sp>
      <p:sp>
        <p:nvSpPr>
          <p:cNvPr id="157" name="文本框 156">
            <a:extLst>
              <a:ext uri="{FF2B5EF4-FFF2-40B4-BE49-F238E27FC236}">
                <a16:creationId xmlns:a16="http://schemas.microsoft.com/office/drawing/2014/main" id="{5248F7C7-006F-4027-89A7-8C2C38988335}"/>
              </a:ext>
            </a:extLst>
          </p:cNvPr>
          <p:cNvSpPr txBox="1"/>
          <p:nvPr/>
        </p:nvSpPr>
        <p:spPr>
          <a:xfrm>
            <a:off x="5756929" y="4392843"/>
            <a:ext cx="511679" cy="253916"/>
          </a:xfrm>
          <a:prstGeom prst="rect">
            <a:avLst/>
          </a:prstGeom>
          <a:noFill/>
        </p:spPr>
        <p:txBody>
          <a:bodyPr wrap="none" rtlCol="0">
            <a:spAutoFit/>
          </a:bodyPr>
          <a:lstStyle/>
          <a:p>
            <a:r>
              <a:rPr lang="en-US" altLang="zh-CN" sz="1050" dirty="0"/>
              <a:t>scene</a:t>
            </a:r>
            <a:endParaRPr lang="zh-CN" altLang="en-US" sz="1050" dirty="0"/>
          </a:p>
        </p:txBody>
      </p:sp>
      <p:sp>
        <p:nvSpPr>
          <p:cNvPr id="158" name="文本框 157">
            <a:extLst>
              <a:ext uri="{FF2B5EF4-FFF2-40B4-BE49-F238E27FC236}">
                <a16:creationId xmlns:a16="http://schemas.microsoft.com/office/drawing/2014/main" id="{4D4EF757-92AE-40D2-A1C1-BCEDEE9761C3}"/>
              </a:ext>
            </a:extLst>
          </p:cNvPr>
          <p:cNvSpPr txBox="1"/>
          <p:nvPr/>
        </p:nvSpPr>
        <p:spPr>
          <a:xfrm>
            <a:off x="4857649" y="3633895"/>
            <a:ext cx="615874" cy="577081"/>
          </a:xfrm>
          <a:prstGeom prst="rect">
            <a:avLst/>
          </a:prstGeom>
          <a:noFill/>
        </p:spPr>
        <p:txBody>
          <a:bodyPr wrap="none" rtlCol="0">
            <a:spAutoFit/>
          </a:bodyPr>
          <a:lstStyle/>
          <a:p>
            <a:pPr algn="ctr"/>
            <a:r>
              <a:rPr lang="en-US" altLang="zh-CN" sz="1050" dirty="0"/>
              <a:t>filter</a:t>
            </a:r>
          </a:p>
          <a:p>
            <a:pPr algn="ctr"/>
            <a:r>
              <a:rPr lang="en-US" altLang="zh-CN" sz="1050" dirty="0"/>
              <a:t>shape=</a:t>
            </a:r>
          </a:p>
          <a:p>
            <a:pPr algn="ctr"/>
            <a:r>
              <a:rPr lang="en-US" altLang="zh-CN" sz="1050" dirty="0"/>
              <a:t>cube</a:t>
            </a:r>
            <a:endParaRPr lang="zh-CN" altLang="en-US" sz="1050" dirty="0"/>
          </a:p>
        </p:txBody>
      </p:sp>
      <p:sp>
        <p:nvSpPr>
          <p:cNvPr id="159" name="文本框 158">
            <a:extLst>
              <a:ext uri="{FF2B5EF4-FFF2-40B4-BE49-F238E27FC236}">
                <a16:creationId xmlns:a16="http://schemas.microsoft.com/office/drawing/2014/main" id="{95B65AA2-2DE3-49D0-92C5-B3A5A0558D60}"/>
              </a:ext>
            </a:extLst>
          </p:cNvPr>
          <p:cNvSpPr txBox="1"/>
          <p:nvPr/>
        </p:nvSpPr>
        <p:spPr>
          <a:xfrm>
            <a:off x="5724662" y="3633894"/>
            <a:ext cx="564578" cy="577081"/>
          </a:xfrm>
          <a:prstGeom prst="rect">
            <a:avLst/>
          </a:prstGeom>
          <a:noFill/>
        </p:spPr>
        <p:txBody>
          <a:bodyPr wrap="none" rtlCol="0">
            <a:spAutoFit/>
          </a:bodyPr>
          <a:lstStyle/>
          <a:p>
            <a:pPr algn="ctr"/>
            <a:r>
              <a:rPr lang="en-US" altLang="zh-CN" sz="1050" dirty="0"/>
              <a:t>filter</a:t>
            </a:r>
          </a:p>
          <a:p>
            <a:pPr algn="ctr"/>
            <a:r>
              <a:rPr lang="en-US" altLang="zh-CN" sz="1050" dirty="0"/>
              <a:t>color=</a:t>
            </a:r>
          </a:p>
          <a:p>
            <a:pPr algn="ctr"/>
            <a:r>
              <a:rPr lang="en-US" altLang="zh-CN" sz="1050" dirty="0"/>
              <a:t>yellow</a:t>
            </a:r>
            <a:endParaRPr lang="zh-CN" altLang="en-US" sz="1050" dirty="0"/>
          </a:p>
        </p:txBody>
      </p:sp>
      <p:cxnSp>
        <p:nvCxnSpPr>
          <p:cNvPr id="160" name="直接箭头连接符 159">
            <a:extLst>
              <a:ext uri="{FF2B5EF4-FFF2-40B4-BE49-F238E27FC236}">
                <a16:creationId xmlns:a16="http://schemas.microsoft.com/office/drawing/2014/main" id="{DE44379A-D1EC-42AB-A057-6512FFB6ADE0}"/>
              </a:ext>
            </a:extLst>
          </p:cNvPr>
          <p:cNvCxnSpPr>
            <a:stCxn id="156" idx="0"/>
            <a:endCxn id="158" idx="2"/>
          </p:cNvCxnSpPr>
          <p:nvPr/>
        </p:nvCxnSpPr>
        <p:spPr>
          <a:xfrm flipH="1" flipV="1">
            <a:off x="5165586" y="4210976"/>
            <a:ext cx="7051" cy="181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直接箭头连接符 160">
            <a:extLst>
              <a:ext uri="{FF2B5EF4-FFF2-40B4-BE49-F238E27FC236}">
                <a16:creationId xmlns:a16="http://schemas.microsoft.com/office/drawing/2014/main" id="{887672D2-5E75-47AD-8D62-7930C683C00B}"/>
              </a:ext>
            </a:extLst>
          </p:cNvPr>
          <p:cNvCxnSpPr>
            <a:stCxn id="157" idx="0"/>
            <a:endCxn id="159" idx="2"/>
          </p:cNvCxnSpPr>
          <p:nvPr/>
        </p:nvCxnSpPr>
        <p:spPr>
          <a:xfrm flipH="1" flipV="1">
            <a:off x="6006951" y="4210975"/>
            <a:ext cx="5818" cy="181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直接箭头连接符 161">
            <a:extLst>
              <a:ext uri="{FF2B5EF4-FFF2-40B4-BE49-F238E27FC236}">
                <a16:creationId xmlns:a16="http://schemas.microsoft.com/office/drawing/2014/main" id="{C1FE12B1-C7AE-49B3-85B5-91270A975F2F}"/>
              </a:ext>
            </a:extLst>
          </p:cNvPr>
          <p:cNvCxnSpPr>
            <a:stCxn id="158" idx="0"/>
            <a:endCxn id="155" idx="2"/>
          </p:cNvCxnSpPr>
          <p:nvPr/>
        </p:nvCxnSpPr>
        <p:spPr>
          <a:xfrm flipH="1" flipV="1">
            <a:off x="5153401" y="3465338"/>
            <a:ext cx="12185" cy="168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直接箭头连接符 162">
            <a:extLst>
              <a:ext uri="{FF2B5EF4-FFF2-40B4-BE49-F238E27FC236}">
                <a16:creationId xmlns:a16="http://schemas.microsoft.com/office/drawing/2014/main" id="{1443AAE9-AE8D-4F1E-B1E8-FBDC0BEB48C7}"/>
              </a:ext>
            </a:extLst>
          </p:cNvPr>
          <p:cNvCxnSpPr>
            <a:stCxn id="159" idx="0"/>
            <a:endCxn id="154" idx="2"/>
          </p:cNvCxnSpPr>
          <p:nvPr/>
        </p:nvCxnSpPr>
        <p:spPr>
          <a:xfrm flipH="1" flipV="1">
            <a:off x="5999304" y="3456672"/>
            <a:ext cx="7647" cy="177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直接箭头连接符 163">
            <a:extLst>
              <a:ext uri="{FF2B5EF4-FFF2-40B4-BE49-F238E27FC236}">
                <a16:creationId xmlns:a16="http://schemas.microsoft.com/office/drawing/2014/main" id="{1F88B214-D6A4-40F0-87DA-2042D99ADA3B}"/>
              </a:ext>
            </a:extLst>
          </p:cNvPr>
          <p:cNvCxnSpPr>
            <a:stCxn id="155" idx="0"/>
            <a:endCxn id="153" idx="2"/>
          </p:cNvCxnSpPr>
          <p:nvPr/>
        </p:nvCxnSpPr>
        <p:spPr>
          <a:xfrm flipV="1">
            <a:off x="5153401" y="2953173"/>
            <a:ext cx="446665" cy="258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 name="直接箭头连接符 164">
            <a:extLst>
              <a:ext uri="{FF2B5EF4-FFF2-40B4-BE49-F238E27FC236}">
                <a16:creationId xmlns:a16="http://schemas.microsoft.com/office/drawing/2014/main" id="{E855F2DE-BF78-470D-BB3B-5FD17BABC4CC}"/>
              </a:ext>
            </a:extLst>
          </p:cNvPr>
          <p:cNvCxnSpPr>
            <a:cxnSpLocks/>
            <a:endCxn id="153" idx="2"/>
          </p:cNvCxnSpPr>
          <p:nvPr/>
        </p:nvCxnSpPr>
        <p:spPr>
          <a:xfrm flipH="1" flipV="1">
            <a:off x="5600066" y="2953173"/>
            <a:ext cx="420211" cy="245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7B19FA46-C3B0-4EC0-B6D3-F3D860AB8E05}"/>
              </a:ext>
            </a:extLst>
          </p:cNvPr>
          <p:cNvSpPr/>
          <p:nvPr/>
        </p:nvSpPr>
        <p:spPr>
          <a:xfrm>
            <a:off x="4824196" y="5135659"/>
            <a:ext cx="1524412" cy="1372811"/>
          </a:xfrm>
          <a:prstGeom prst="rect">
            <a:avLst/>
          </a:prstGeom>
          <a:solidFill>
            <a:srgbClr val="FFFF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CN" sz="1600" dirty="0">
                <a:solidFill>
                  <a:schemeClr val="tx1"/>
                </a:solidFill>
              </a:rPr>
              <a:t>1.Train PG</a:t>
            </a:r>
          </a:p>
          <a:p>
            <a:endParaRPr lang="en-US" altLang="zh-CN" sz="1600" dirty="0">
              <a:solidFill>
                <a:schemeClr val="tx1"/>
              </a:solidFill>
            </a:endParaRPr>
          </a:p>
          <a:p>
            <a:pPr algn="ctr"/>
            <a:endParaRPr lang="en-US" altLang="zh-CN" sz="1600" dirty="0">
              <a:solidFill>
                <a:schemeClr val="tx1"/>
              </a:solidFill>
            </a:endParaRPr>
          </a:p>
          <a:p>
            <a:pPr algn="ctr"/>
            <a:endParaRPr lang="en-US" altLang="zh-CN" sz="1600" dirty="0">
              <a:solidFill>
                <a:schemeClr val="tx1"/>
              </a:solidFill>
            </a:endParaRPr>
          </a:p>
          <a:p>
            <a:pPr algn="ctr"/>
            <a:endParaRPr lang="zh-CN" altLang="en-US" sz="1600" dirty="0">
              <a:solidFill>
                <a:schemeClr val="tx1"/>
              </a:solidFill>
            </a:endParaRPr>
          </a:p>
        </p:txBody>
      </p:sp>
      <p:sp>
        <p:nvSpPr>
          <p:cNvPr id="45" name="矩形 44">
            <a:extLst>
              <a:ext uri="{FF2B5EF4-FFF2-40B4-BE49-F238E27FC236}">
                <a16:creationId xmlns:a16="http://schemas.microsoft.com/office/drawing/2014/main" id="{C8E6DEDD-8669-4731-9195-27ACC5227F49}"/>
              </a:ext>
            </a:extLst>
          </p:cNvPr>
          <p:cNvSpPr/>
          <p:nvPr/>
        </p:nvSpPr>
        <p:spPr>
          <a:xfrm>
            <a:off x="9704710" y="5287610"/>
            <a:ext cx="1524412" cy="860152"/>
          </a:xfrm>
          <a:prstGeom prst="rect">
            <a:avLst/>
          </a:prstGeom>
          <a:solidFill>
            <a:srgbClr val="FFFF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solidFill>
                  <a:schemeClr val="tx1"/>
                </a:solidFill>
              </a:rPr>
              <a:t>Supervision</a:t>
            </a:r>
          </a:p>
          <a:p>
            <a:pPr algn="ctr"/>
            <a:r>
              <a:rPr lang="zh-CN" altLang="en-US" dirty="0">
                <a:solidFill>
                  <a:schemeClr val="tx1"/>
                </a:solidFill>
              </a:rPr>
              <a:t>（</a:t>
            </a:r>
            <a:r>
              <a:rPr lang="en-US" altLang="zh-CN" dirty="0">
                <a:solidFill>
                  <a:schemeClr val="tx1"/>
                </a:solidFill>
              </a:rPr>
              <a:t>Q</a:t>
            </a:r>
            <a:r>
              <a:rPr lang="zh-CN" altLang="en-US" dirty="0">
                <a:solidFill>
                  <a:schemeClr val="tx1"/>
                </a:solidFill>
              </a:rPr>
              <a:t>，</a:t>
            </a:r>
            <a:r>
              <a:rPr lang="en-US" altLang="zh-CN" dirty="0">
                <a:solidFill>
                  <a:schemeClr val="tx1"/>
                </a:solidFill>
              </a:rPr>
              <a:t>I</a:t>
            </a:r>
            <a:r>
              <a:rPr lang="zh-CN" altLang="en-US" dirty="0">
                <a:solidFill>
                  <a:schemeClr val="tx1"/>
                </a:solidFill>
              </a:rPr>
              <a:t>，</a:t>
            </a:r>
            <a:r>
              <a:rPr lang="en-US" altLang="zh-CN" dirty="0">
                <a:solidFill>
                  <a:schemeClr val="tx1"/>
                </a:solidFill>
              </a:rPr>
              <a:t>A</a:t>
            </a:r>
            <a:r>
              <a:rPr lang="zh-CN" altLang="en-US" dirty="0">
                <a:solidFill>
                  <a:schemeClr val="tx1"/>
                </a:solidFill>
              </a:rPr>
              <a:t>）</a:t>
            </a:r>
          </a:p>
        </p:txBody>
      </p:sp>
      <p:sp>
        <p:nvSpPr>
          <p:cNvPr id="6" name="文本框 5">
            <a:extLst>
              <a:ext uri="{FF2B5EF4-FFF2-40B4-BE49-F238E27FC236}">
                <a16:creationId xmlns:a16="http://schemas.microsoft.com/office/drawing/2014/main" id="{07250DDB-9026-4F6D-BDB6-51ED322E88F1}"/>
              </a:ext>
            </a:extLst>
          </p:cNvPr>
          <p:cNvSpPr txBox="1"/>
          <p:nvPr/>
        </p:nvSpPr>
        <p:spPr>
          <a:xfrm>
            <a:off x="4815220" y="5433722"/>
            <a:ext cx="1269899" cy="584775"/>
          </a:xfrm>
          <a:prstGeom prst="rect">
            <a:avLst/>
          </a:prstGeom>
          <a:noFill/>
        </p:spPr>
        <p:txBody>
          <a:bodyPr wrap="none" rtlCol="0">
            <a:spAutoFit/>
          </a:bodyPr>
          <a:lstStyle/>
          <a:p>
            <a:r>
              <a:rPr lang="en-US" altLang="zh-CN" sz="1600" dirty="0"/>
              <a:t>2.Freeze PG,</a:t>
            </a:r>
          </a:p>
          <a:p>
            <a:r>
              <a:rPr lang="en-US" altLang="zh-CN" sz="1600" dirty="0"/>
              <a:t>   Train EE</a:t>
            </a:r>
          </a:p>
        </p:txBody>
      </p:sp>
      <p:sp>
        <p:nvSpPr>
          <p:cNvPr id="51" name="文本框 50">
            <a:extLst>
              <a:ext uri="{FF2B5EF4-FFF2-40B4-BE49-F238E27FC236}">
                <a16:creationId xmlns:a16="http://schemas.microsoft.com/office/drawing/2014/main" id="{C73621CF-4FAD-4ECD-B08B-8A9C4A828D67}"/>
              </a:ext>
            </a:extLst>
          </p:cNvPr>
          <p:cNvSpPr txBox="1"/>
          <p:nvPr/>
        </p:nvSpPr>
        <p:spPr>
          <a:xfrm>
            <a:off x="4824196" y="5937221"/>
            <a:ext cx="1517528" cy="584775"/>
          </a:xfrm>
          <a:prstGeom prst="rect">
            <a:avLst/>
          </a:prstGeom>
          <a:noFill/>
        </p:spPr>
        <p:txBody>
          <a:bodyPr wrap="square" rtlCol="0">
            <a:spAutoFit/>
          </a:bodyPr>
          <a:lstStyle/>
          <a:p>
            <a:r>
              <a:rPr lang="en-US" altLang="zh-CN" sz="1600" dirty="0"/>
              <a:t>3.Fineune with RF</a:t>
            </a:r>
          </a:p>
        </p:txBody>
      </p:sp>
      <p:sp>
        <p:nvSpPr>
          <p:cNvPr id="7" name="箭头: 左 6">
            <a:extLst>
              <a:ext uri="{FF2B5EF4-FFF2-40B4-BE49-F238E27FC236}">
                <a16:creationId xmlns:a16="http://schemas.microsoft.com/office/drawing/2014/main" id="{D43DE2A1-83DF-4A44-B0FF-9E7B37D2D6EE}"/>
              </a:ext>
            </a:extLst>
          </p:cNvPr>
          <p:cNvSpPr/>
          <p:nvPr/>
        </p:nvSpPr>
        <p:spPr>
          <a:xfrm>
            <a:off x="4487829" y="2567429"/>
            <a:ext cx="3358998" cy="20845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连接符: 肘形 8">
            <a:extLst>
              <a:ext uri="{FF2B5EF4-FFF2-40B4-BE49-F238E27FC236}">
                <a16:creationId xmlns:a16="http://schemas.microsoft.com/office/drawing/2014/main" id="{4A108952-2CEE-48C9-9651-5AF1BDE4184B}"/>
              </a:ext>
            </a:extLst>
          </p:cNvPr>
          <p:cNvCxnSpPr>
            <a:cxnSpLocks/>
          </p:cNvCxnSpPr>
          <p:nvPr/>
        </p:nvCxnSpPr>
        <p:spPr>
          <a:xfrm rot="10800000" flipV="1">
            <a:off x="4528518" y="1896218"/>
            <a:ext cx="3120790" cy="1052372"/>
          </a:xfrm>
          <a:prstGeom prst="bentConnector3">
            <a:avLst>
              <a:gd name="adj1" fmla="val 93269"/>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00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0" nodeType="clickEffect">
                                  <p:stCondLst>
                                    <p:cond delay="0"/>
                                  </p:stCondLst>
                                  <p:childTnLst>
                                    <p:animMotion origin="layout" path="M 4.16667E-6 -2.59259E-6 L 0.25 -2.59259E-6 " pathEditMode="relative" rAng="0" ptsTypes="AA">
                                      <p:cBhvr>
                                        <p:cTn id="54" dur="2000" fill="hold"/>
                                        <p:tgtEl>
                                          <p:spTgt spid="21"/>
                                        </p:tgtEl>
                                        <p:attrNameLst>
                                          <p:attrName>ppt_x</p:attrName>
                                          <p:attrName>ppt_y</p:attrName>
                                        </p:attrNameLst>
                                      </p:cBhvr>
                                      <p:rCtr x="12500" y="0"/>
                                    </p:animMotion>
                                  </p:childTnLst>
                                </p:cTn>
                              </p:par>
                              <p:par>
                                <p:cTn id="55" presetID="63" presetClass="path" presetSubtype="0" accel="50000" decel="50000" fill="hold" grpId="0" nodeType="withEffect">
                                  <p:stCondLst>
                                    <p:cond delay="0"/>
                                  </p:stCondLst>
                                  <p:childTnLst>
                                    <p:animMotion origin="layout" path="M 1.875E-6 -3.7037E-6 L 0.25 -3.7037E-6 " pathEditMode="relative" rAng="0" ptsTypes="AA">
                                      <p:cBhvr>
                                        <p:cTn id="56" dur="2000" fill="hold"/>
                                        <p:tgtEl>
                                          <p:spTgt spid="22"/>
                                        </p:tgtEl>
                                        <p:attrNameLst>
                                          <p:attrName>ppt_x</p:attrName>
                                          <p:attrName>ppt_y</p:attrName>
                                        </p:attrNameLst>
                                      </p:cBhvr>
                                      <p:rCtr x="12500" y="0"/>
                                    </p:animMotion>
                                  </p:childTnLst>
                                </p:cTn>
                              </p:par>
                              <p:par>
                                <p:cTn id="57" presetID="63" presetClass="path" presetSubtype="0" accel="50000" decel="50000" fill="hold" grpId="0" nodeType="withEffect">
                                  <p:stCondLst>
                                    <p:cond delay="0"/>
                                  </p:stCondLst>
                                  <p:childTnLst>
                                    <p:animMotion origin="layout" path="M 2.70833E-6 -1.11111E-6 L 0.25 -1.11111E-6 " pathEditMode="relative" rAng="0" ptsTypes="AA">
                                      <p:cBhvr>
                                        <p:cTn id="58" dur="2000" fill="hold"/>
                                        <p:tgtEl>
                                          <p:spTgt spid="23"/>
                                        </p:tgtEl>
                                        <p:attrNameLst>
                                          <p:attrName>ppt_x</p:attrName>
                                          <p:attrName>ppt_y</p:attrName>
                                        </p:attrNameLst>
                                      </p:cBhvr>
                                      <p:rCtr x="12500" y="0"/>
                                    </p:animMotion>
                                  </p:childTnLst>
                                </p:cTn>
                              </p:par>
                              <p:par>
                                <p:cTn id="59" presetID="63" presetClass="path" presetSubtype="0" accel="50000" decel="50000" fill="hold" grpId="0" nodeType="withEffect">
                                  <p:stCondLst>
                                    <p:cond delay="0"/>
                                  </p:stCondLst>
                                  <p:childTnLst>
                                    <p:animMotion origin="layout" path="M 2.08333E-7 -3.33333E-6 L 0.25 -3.33333E-6 " pathEditMode="relative" rAng="0" ptsTypes="AA">
                                      <p:cBhvr>
                                        <p:cTn id="60" dur="2000" fill="hold"/>
                                        <p:tgtEl>
                                          <p:spTgt spid="24"/>
                                        </p:tgtEl>
                                        <p:attrNameLst>
                                          <p:attrName>ppt_x</p:attrName>
                                          <p:attrName>ppt_y</p:attrName>
                                        </p:attrNameLst>
                                      </p:cBhvr>
                                      <p:rCtr x="12500" y="0"/>
                                    </p:animMotion>
                                  </p:childTnLst>
                                </p:cTn>
                              </p:par>
                              <p:par>
                                <p:cTn id="61" presetID="63" presetClass="path" presetSubtype="0" accel="50000" decel="50000" fill="hold" grpId="0" nodeType="withEffect">
                                  <p:stCondLst>
                                    <p:cond delay="0"/>
                                  </p:stCondLst>
                                  <p:childTnLst>
                                    <p:animMotion origin="layout" path="M 5.55112E-17 -3.33333E-6 L 0.25 -3.33333E-6 " pathEditMode="relative" rAng="0" ptsTypes="AA">
                                      <p:cBhvr>
                                        <p:cTn id="62" dur="2000" fill="hold"/>
                                        <p:tgtEl>
                                          <p:spTgt spid="25"/>
                                        </p:tgtEl>
                                        <p:attrNameLst>
                                          <p:attrName>ppt_x</p:attrName>
                                          <p:attrName>ppt_y</p:attrName>
                                        </p:attrNameLst>
                                      </p:cBhvr>
                                      <p:rCtr x="12500" y="0"/>
                                    </p:animMotion>
                                  </p:childTnLst>
                                </p:cTn>
                              </p:par>
                              <p:par>
                                <p:cTn id="63" presetID="63" presetClass="path" presetSubtype="0" accel="50000" decel="50000" fill="hold" grpId="0" nodeType="withEffect">
                                  <p:stCondLst>
                                    <p:cond delay="0"/>
                                  </p:stCondLst>
                                  <p:childTnLst>
                                    <p:animMotion origin="layout" path="M 1.04167E-6 3.7037E-6 L 0.25 3.7037E-6 " pathEditMode="relative" rAng="0" ptsTypes="AA">
                                      <p:cBhvr>
                                        <p:cTn id="64" dur="2000" fill="hold"/>
                                        <p:tgtEl>
                                          <p:spTgt spid="26"/>
                                        </p:tgtEl>
                                        <p:attrNameLst>
                                          <p:attrName>ppt_x</p:attrName>
                                          <p:attrName>ppt_y</p:attrName>
                                        </p:attrNameLst>
                                      </p:cBhvr>
                                      <p:rCtr x="12500" y="0"/>
                                    </p:animMotion>
                                  </p:childTnLst>
                                </p:cTn>
                              </p:par>
                              <p:par>
                                <p:cTn id="65" presetID="63" presetClass="path" presetSubtype="0" accel="50000" decel="50000" fill="hold" grpId="0" nodeType="withEffect">
                                  <p:stCondLst>
                                    <p:cond delay="0"/>
                                  </p:stCondLst>
                                  <p:childTnLst>
                                    <p:animMotion origin="layout" path="M 8.33333E-7 3.7037E-6 L 0.25 3.7037E-6 " pathEditMode="relative" rAng="0" ptsTypes="AA">
                                      <p:cBhvr>
                                        <p:cTn id="66" dur="2000" fill="hold"/>
                                        <p:tgtEl>
                                          <p:spTgt spid="27"/>
                                        </p:tgtEl>
                                        <p:attrNameLst>
                                          <p:attrName>ppt_x</p:attrName>
                                          <p:attrName>ppt_y</p:attrName>
                                        </p:attrNameLst>
                                      </p:cBhvr>
                                      <p:rCtr x="12500" y="0"/>
                                    </p:animMotion>
                                  </p:childTnLst>
                                </p:cTn>
                              </p:par>
                              <p:par>
                                <p:cTn id="67" presetID="63" presetClass="path" presetSubtype="0" accel="50000" decel="50000" fill="hold" nodeType="withEffect">
                                  <p:stCondLst>
                                    <p:cond delay="0"/>
                                  </p:stCondLst>
                                  <p:childTnLst>
                                    <p:animMotion origin="layout" path="M 6.25E-7 -3.7037E-7 L 0.25 -3.7037E-7 " pathEditMode="relative" rAng="0" ptsTypes="AA">
                                      <p:cBhvr>
                                        <p:cTn id="68" dur="2000" fill="hold"/>
                                        <p:tgtEl>
                                          <p:spTgt spid="29"/>
                                        </p:tgtEl>
                                        <p:attrNameLst>
                                          <p:attrName>ppt_x</p:attrName>
                                          <p:attrName>ppt_y</p:attrName>
                                        </p:attrNameLst>
                                      </p:cBhvr>
                                      <p:rCtr x="12500" y="0"/>
                                    </p:animMotion>
                                  </p:childTnLst>
                                </p:cTn>
                              </p:par>
                              <p:par>
                                <p:cTn id="69" presetID="63" presetClass="path" presetSubtype="0" accel="50000" decel="50000" fill="hold" nodeType="withEffect">
                                  <p:stCondLst>
                                    <p:cond delay="0"/>
                                  </p:stCondLst>
                                  <p:childTnLst>
                                    <p:animMotion origin="layout" path="M 4.16667E-7 -3.7037E-7 L 0.25 -3.7037E-7 " pathEditMode="relative" rAng="0" ptsTypes="AA">
                                      <p:cBhvr>
                                        <p:cTn id="70" dur="2000" fill="hold"/>
                                        <p:tgtEl>
                                          <p:spTgt spid="31"/>
                                        </p:tgtEl>
                                        <p:attrNameLst>
                                          <p:attrName>ppt_x</p:attrName>
                                          <p:attrName>ppt_y</p:attrName>
                                        </p:attrNameLst>
                                      </p:cBhvr>
                                      <p:rCtr x="12500" y="0"/>
                                    </p:animMotion>
                                  </p:childTnLst>
                                </p:cTn>
                              </p:par>
                              <p:par>
                                <p:cTn id="71" presetID="63" presetClass="path" presetSubtype="0" accel="50000" decel="50000" fill="hold" nodeType="withEffect">
                                  <p:stCondLst>
                                    <p:cond delay="0"/>
                                  </p:stCondLst>
                                  <p:childTnLst>
                                    <p:animMotion origin="layout" path="M 1.875E-6 1.85185E-6 L 0.25 1.85185E-6 " pathEditMode="relative" rAng="0" ptsTypes="AA">
                                      <p:cBhvr>
                                        <p:cTn id="72" dur="2000" fill="hold"/>
                                        <p:tgtEl>
                                          <p:spTgt spid="33"/>
                                        </p:tgtEl>
                                        <p:attrNameLst>
                                          <p:attrName>ppt_x</p:attrName>
                                          <p:attrName>ppt_y</p:attrName>
                                        </p:attrNameLst>
                                      </p:cBhvr>
                                      <p:rCtr x="12500" y="0"/>
                                    </p:animMotion>
                                  </p:childTnLst>
                                </p:cTn>
                              </p:par>
                              <p:par>
                                <p:cTn id="73" presetID="63" presetClass="path" presetSubtype="0" accel="50000" decel="50000" fill="hold" nodeType="withEffect">
                                  <p:stCondLst>
                                    <p:cond delay="0"/>
                                  </p:stCondLst>
                                  <p:childTnLst>
                                    <p:animMotion origin="layout" path="M 1.25E-6 -3.7037E-6 L 0.25 -3.7037E-6 " pathEditMode="relative" rAng="0" ptsTypes="AA">
                                      <p:cBhvr>
                                        <p:cTn id="74" dur="2000" fill="hold"/>
                                        <p:tgtEl>
                                          <p:spTgt spid="35"/>
                                        </p:tgtEl>
                                        <p:attrNameLst>
                                          <p:attrName>ppt_x</p:attrName>
                                          <p:attrName>ppt_y</p:attrName>
                                        </p:attrNameLst>
                                      </p:cBhvr>
                                      <p:rCtr x="12500" y="0"/>
                                    </p:animMotion>
                                  </p:childTnLst>
                                </p:cTn>
                              </p:par>
                              <p:par>
                                <p:cTn id="75" presetID="63" presetClass="path" presetSubtype="0" accel="50000" decel="50000" fill="hold" nodeType="withEffect">
                                  <p:stCondLst>
                                    <p:cond delay="0"/>
                                  </p:stCondLst>
                                  <p:childTnLst>
                                    <p:animMotion origin="layout" path="M 3.54167E-6 -1.11111E-6 L 0.25 -1.11111E-6 " pathEditMode="relative" rAng="0" ptsTypes="AA">
                                      <p:cBhvr>
                                        <p:cTn id="76" dur="2000" fill="hold"/>
                                        <p:tgtEl>
                                          <p:spTgt spid="42"/>
                                        </p:tgtEl>
                                        <p:attrNameLst>
                                          <p:attrName>ppt_x</p:attrName>
                                          <p:attrName>ppt_y</p:attrName>
                                        </p:attrNameLst>
                                      </p:cBhvr>
                                      <p:rCtr x="12500" y="0"/>
                                    </p:animMotion>
                                  </p:childTnLst>
                                </p:cTn>
                              </p:par>
                              <p:par>
                                <p:cTn id="77" presetID="63" presetClass="path" presetSubtype="0" accel="50000" decel="50000" fill="hold" nodeType="withEffect">
                                  <p:stCondLst>
                                    <p:cond delay="0"/>
                                  </p:stCondLst>
                                  <p:childTnLst>
                                    <p:animMotion origin="layout" path="M -3.33333E-6 4.81481E-6 L 0.25 4.81481E-6 " pathEditMode="relative" rAng="0" ptsTypes="AA">
                                      <p:cBhvr>
                                        <p:cTn id="78" dur="2000" fill="hold"/>
                                        <p:tgtEl>
                                          <p:spTgt spid="44"/>
                                        </p:tgtEl>
                                        <p:attrNameLst>
                                          <p:attrName>ppt_x</p:attrName>
                                          <p:attrName>ppt_y</p:attrName>
                                        </p:attrNameLst>
                                      </p:cBhvr>
                                      <p:rCtr x="12500"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4.16667E-7 2.96296E-6 L -0.12135 -0.13218 " pathEditMode="relative" rAng="0" ptsTypes="AA">
                                      <p:cBhvr>
                                        <p:cTn id="86" dur="500" fill="hold"/>
                                        <p:tgtEl>
                                          <p:spTgt spid="47"/>
                                        </p:tgtEl>
                                        <p:attrNameLst>
                                          <p:attrName>ppt_x</p:attrName>
                                          <p:attrName>ppt_y</p:attrName>
                                        </p:attrNameLst>
                                      </p:cBhvr>
                                      <p:rCtr x="-6068" y="-662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1.25E-6 2.96296E-6 L -0.19857 -0.05417 " pathEditMode="relative" rAng="0" ptsTypes="AA">
                                      <p:cBhvr>
                                        <p:cTn id="94" dur="500" fill="hold"/>
                                        <p:tgtEl>
                                          <p:spTgt spid="48"/>
                                        </p:tgtEl>
                                        <p:attrNameLst>
                                          <p:attrName>ppt_x</p:attrName>
                                          <p:attrName>ppt_y</p:attrName>
                                        </p:attrNameLst>
                                      </p:cBhvr>
                                      <p:rCtr x="-9935" y="-2708"/>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1" nodeType="clickEffect">
                                  <p:stCondLst>
                                    <p:cond delay="0"/>
                                  </p:stCondLst>
                                  <p:childTnLst>
                                    <p:animMotion origin="layout" path="M -2.08333E-7 3.7037E-7 L -0.13346 -0.05417 " pathEditMode="relative" rAng="0" ptsTypes="AA">
                                      <p:cBhvr>
                                        <p:cTn id="102" dur="750" fill="hold"/>
                                        <p:tgtEl>
                                          <p:spTgt spid="49"/>
                                        </p:tgtEl>
                                        <p:attrNameLst>
                                          <p:attrName>ppt_x</p:attrName>
                                          <p:attrName>ppt_y</p:attrName>
                                        </p:attrNameLst>
                                      </p:cBhvr>
                                      <p:rCtr x="-6680" y="-2708"/>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childTnLst>
                          </p:cTn>
                        </p:par>
                        <p:par>
                          <p:cTn id="107" fill="hold">
                            <p:stCondLst>
                              <p:cond delay="0"/>
                            </p:stCondLst>
                            <p:childTnLst>
                              <p:par>
                                <p:cTn id="108" presetID="42" presetClass="path" presetSubtype="0" accel="50000" decel="50000" fill="hold" grpId="1" nodeType="afterEffect">
                                  <p:stCondLst>
                                    <p:cond delay="0"/>
                                  </p:stCondLst>
                                  <p:childTnLst>
                                    <p:animMotion origin="layout" path="M 1.875E-6 4.81481E-6 L -0.13347 -0.04514 " pathEditMode="relative" rAng="0" ptsTypes="AA">
                                      <p:cBhvr>
                                        <p:cTn id="109" dur="500" fill="hold"/>
                                        <p:tgtEl>
                                          <p:spTgt spid="50"/>
                                        </p:tgtEl>
                                        <p:attrNameLst>
                                          <p:attrName>ppt_x</p:attrName>
                                          <p:attrName>ppt_y</p:attrName>
                                        </p:attrNameLst>
                                      </p:cBhvr>
                                      <p:rCtr x="-6680" y="-2269"/>
                                    </p:animMotion>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1" nodeType="clickEffect">
                                  <p:stCondLst>
                                    <p:cond delay="0"/>
                                  </p:stCondLst>
                                  <p:childTnLst>
                                    <p:animMotion origin="layout" path="M 2.29167E-6 2.59259E-6 L -0.06615 -0.04514 " pathEditMode="relative" rAng="0" ptsTypes="AA">
                                      <p:cBhvr>
                                        <p:cTn id="117" dur="2000" fill="hold"/>
                                        <p:tgtEl>
                                          <p:spTgt spid="52"/>
                                        </p:tgtEl>
                                        <p:attrNameLst>
                                          <p:attrName>ppt_x</p:attrName>
                                          <p:attrName>ppt_y</p:attrName>
                                        </p:attrNameLst>
                                      </p:cBhvr>
                                      <p:rCtr x="-3307" y="-2269"/>
                                    </p:animMotion>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5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6"/>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47" grpId="0" animBg="1"/>
      <p:bldP spid="47" grpId="1" animBg="1"/>
      <p:bldP spid="48" grpId="0" animBg="1"/>
      <p:bldP spid="48" grpId="1" animBg="1"/>
      <p:bldP spid="49" grpId="0" animBg="1"/>
      <p:bldP spid="49" grpId="1" animBg="1"/>
      <p:bldP spid="50" grpId="0" animBg="1"/>
      <p:bldP spid="50" grpId="1" animBg="1"/>
      <p:bldP spid="52" grpId="0" animBg="1"/>
      <p:bldP spid="52" grpId="1" animBg="1"/>
      <p:bldP spid="53" grpId="0" animBg="1"/>
      <p:bldP spid="54" grpId="0" animBg="1"/>
      <p:bldP spid="153" grpId="0"/>
      <p:bldP spid="154" grpId="0"/>
      <p:bldP spid="155" grpId="0"/>
      <p:bldP spid="156" grpId="0"/>
      <p:bldP spid="157" grpId="0"/>
      <p:bldP spid="158" grpId="0"/>
      <p:bldP spid="159" grpId="0"/>
      <p:bldP spid="5" grpId="0" animBg="1"/>
      <p:bldP spid="45" grpId="0" animBg="1"/>
      <p:bldP spid="6" grpId="0"/>
      <p:bldP spid="51" grpId="0"/>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5856-6BAD-4329-9DF0-13CC9836EF14}"/>
              </a:ext>
            </a:extLst>
          </p:cNvPr>
          <p:cNvSpPr>
            <a:spLocks noGrp="1"/>
          </p:cNvSpPr>
          <p:nvPr>
            <p:ph type="title"/>
          </p:nvPr>
        </p:nvSpPr>
        <p:spPr>
          <a:xfrm>
            <a:off x="838200" y="178764"/>
            <a:ext cx="10515600" cy="1325563"/>
          </a:xfrm>
        </p:spPr>
        <p:txBody>
          <a:bodyPr>
            <a:normAutofit/>
          </a:bodyPr>
          <a:lstStyle/>
          <a:p>
            <a:br>
              <a:rPr lang="en-US" altLang="zh-CN" dirty="0"/>
            </a:br>
            <a:r>
              <a:rPr lang="en-US" altLang="zh-CN" sz="3100" dirty="0"/>
              <a:t>2.2.1.1 Inferring and Executing Programs for Visual Reasoning</a:t>
            </a:r>
            <a:endParaRPr lang="zh-CN" altLang="en-US" sz="3100" dirty="0"/>
          </a:p>
        </p:txBody>
      </p:sp>
      <p:sp>
        <p:nvSpPr>
          <p:cNvPr id="3" name="灯片编号占位符 2">
            <a:extLst>
              <a:ext uri="{FF2B5EF4-FFF2-40B4-BE49-F238E27FC236}">
                <a16:creationId xmlns:a16="http://schemas.microsoft.com/office/drawing/2014/main" id="{C7A93028-41EF-4925-8843-4B7D14CE4788}"/>
              </a:ext>
            </a:extLst>
          </p:cNvPr>
          <p:cNvSpPr>
            <a:spLocks noGrp="1"/>
          </p:cNvSpPr>
          <p:nvPr>
            <p:ph type="sldNum" sz="quarter" idx="12"/>
          </p:nvPr>
        </p:nvSpPr>
        <p:spPr>
          <a:xfrm>
            <a:off x="8767741" y="6296797"/>
            <a:ext cx="2743200" cy="365125"/>
          </a:xfrm>
        </p:spPr>
        <p:txBody>
          <a:bodyPr/>
          <a:lstStyle/>
          <a:p>
            <a:fld id="{6D22F896-40B5-4ADD-8801-0D06FADFA095}" type="slidenum">
              <a:rPr lang="en-US" smtClean="0"/>
              <a:t>2</a:t>
            </a:fld>
            <a:endParaRPr lang="en-US" dirty="0"/>
          </a:p>
        </p:txBody>
      </p:sp>
      <p:pic>
        <p:nvPicPr>
          <p:cNvPr id="12" name="图片 11">
            <a:extLst>
              <a:ext uri="{FF2B5EF4-FFF2-40B4-BE49-F238E27FC236}">
                <a16:creationId xmlns:a16="http://schemas.microsoft.com/office/drawing/2014/main" id="{26D632F7-1E01-4846-8CD4-4787E4B9DF27}"/>
              </a:ext>
            </a:extLst>
          </p:cNvPr>
          <p:cNvPicPr>
            <a:picLocks noChangeAspect="1"/>
          </p:cNvPicPr>
          <p:nvPr/>
        </p:nvPicPr>
        <p:blipFill>
          <a:blip r:embed="rId3"/>
          <a:stretch>
            <a:fillRect/>
          </a:stretch>
        </p:blipFill>
        <p:spPr>
          <a:xfrm>
            <a:off x="1033462" y="1413743"/>
            <a:ext cx="10125075" cy="4791075"/>
          </a:xfrm>
          <a:prstGeom prst="rect">
            <a:avLst/>
          </a:prstGeom>
        </p:spPr>
      </p:pic>
    </p:spTree>
    <p:extLst>
      <p:ext uri="{BB962C8B-B14F-4D97-AF65-F5344CB8AC3E}">
        <p14:creationId xmlns:p14="http://schemas.microsoft.com/office/powerpoint/2010/main" val="346445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5856-6BAD-4329-9DF0-13CC9836EF14}"/>
              </a:ext>
            </a:extLst>
          </p:cNvPr>
          <p:cNvSpPr>
            <a:spLocks noGrp="1"/>
          </p:cNvSpPr>
          <p:nvPr>
            <p:ph type="title"/>
          </p:nvPr>
        </p:nvSpPr>
        <p:spPr>
          <a:xfrm>
            <a:off x="838200" y="178764"/>
            <a:ext cx="10515600" cy="1325563"/>
          </a:xfrm>
        </p:spPr>
        <p:txBody>
          <a:bodyPr>
            <a:normAutofit/>
          </a:bodyPr>
          <a:lstStyle/>
          <a:p>
            <a:br>
              <a:rPr lang="en-US" altLang="zh-CN" dirty="0"/>
            </a:br>
            <a:r>
              <a:rPr lang="en-US" altLang="zh-CN" sz="3100" dirty="0"/>
              <a:t>2.2.1.1 Inferring and Executing Programs for Visual Reasoning</a:t>
            </a:r>
            <a:endParaRPr lang="zh-CN" altLang="en-US" sz="3100" dirty="0"/>
          </a:p>
        </p:txBody>
      </p:sp>
      <p:sp>
        <p:nvSpPr>
          <p:cNvPr id="3" name="灯片编号占位符 2">
            <a:extLst>
              <a:ext uri="{FF2B5EF4-FFF2-40B4-BE49-F238E27FC236}">
                <a16:creationId xmlns:a16="http://schemas.microsoft.com/office/drawing/2014/main" id="{C7A93028-41EF-4925-8843-4B7D14CE4788}"/>
              </a:ext>
            </a:extLst>
          </p:cNvPr>
          <p:cNvSpPr>
            <a:spLocks noGrp="1"/>
          </p:cNvSpPr>
          <p:nvPr>
            <p:ph type="sldNum" sz="quarter" idx="12"/>
          </p:nvPr>
        </p:nvSpPr>
        <p:spPr>
          <a:xfrm>
            <a:off x="8767741" y="6296797"/>
            <a:ext cx="2743200" cy="365125"/>
          </a:xfrm>
        </p:spPr>
        <p:txBody>
          <a:bodyPr/>
          <a:lstStyle/>
          <a:p>
            <a:fld id="{6D22F896-40B5-4ADD-8801-0D06FADFA095}" type="slidenum">
              <a:rPr lang="en-US" smtClean="0"/>
              <a:t>3</a:t>
            </a:fld>
            <a:endParaRPr lang="en-US" dirty="0"/>
          </a:p>
        </p:txBody>
      </p:sp>
      <p:pic>
        <p:nvPicPr>
          <p:cNvPr id="5" name="图片 4">
            <a:extLst>
              <a:ext uri="{FF2B5EF4-FFF2-40B4-BE49-F238E27FC236}">
                <a16:creationId xmlns:a16="http://schemas.microsoft.com/office/drawing/2014/main" id="{D3FE2C16-9DD0-4716-98EE-B0F10ED2A7E1}"/>
              </a:ext>
            </a:extLst>
          </p:cNvPr>
          <p:cNvPicPr>
            <a:picLocks noChangeAspect="1"/>
          </p:cNvPicPr>
          <p:nvPr/>
        </p:nvPicPr>
        <p:blipFill>
          <a:blip r:embed="rId3"/>
          <a:stretch>
            <a:fillRect/>
          </a:stretch>
        </p:blipFill>
        <p:spPr>
          <a:xfrm>
            <a:off x="1537401" y="1918494"/>
            <a:ext cx="5076825" cy="3981450"/>
          </a:xfrm>
          <a:prstGeom prst="rect">
            <a:avLst/>
          </a:prstGeom>
        </p:spPr>
      </p:pic>
      <p:sp>
        <p:nvSpPr>
          <p:cNvPr id="7" name="右大括号 6">
            <a:extLst>
              <a:ext uri="{FF2B5EF4-FFF2-40B4-BE49-F238E27FC236}">
                <a16:creationId xmlns:a16="http://schemas.microsoft.com/office/drawing/2014/main" id="{A3DF92BC-A874-4B7F-BE7F-F2B01C0A75EE}"/>
              </a:ext>
            </a:extLst>
          </p:cNvPr>
          <p:cNvSpPr/>
          <p:nvPr/>
        </p:nvSpPr>
        <p:spPr>
          <a:xfrm>
            <a:off x="6836735" y="2732566"/>
            <a:ext cx="499730" cy="3179135"/>
          </a:xfrm>
          <a:prstGeom prst="rightBrace">
            <a:avLst>
              <a:gd name="adj1" fmla="val 5727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C9840E0-3149-458B-BB5B-302FD3A0F5CA}"/>
              </a:ext>
            </a:extLst>
          </p:cNvPr>
          <p:cNvSpPr txBox="1"/>
          <p:nvPr/>
        </p:nvSpPr>
        <p:spPr>
          <a:xfrm>
            <a:off x="7336465" y="4040372"/>
            <a:ext cx="1324402" cy="1200329"/>
          </a:xfrm>
          <a:prstGeom prst="rect">
            <a:avLst/>
          </a:prstGeom>
          <a:noFill/>
        </p:spPr>
        <p:txBody>
          <a:bodyPr wrap="none" rtlCol="0">
            <a:spAutoFit/>
          </a:bodyPr>
          <a:lstStyle/>
          <a:p>
            <a:pPr algn="ctr"/>
            <a:r>
              <a:rPr lang="en-US" altLang="zh-CN" dirty="0"/>
              <a:t>Strong</a:t>
            </a:r>
          </a:p>
          <a:p>
            <a:pPr algn="ctr"/>
            <a:r>
              <a:rPr lang="en-US" altLang="zh-CN" dirty="0"/>
              <a:t>Program</a:t>
            </a:r>
          </a:p>
          <a:p>
            <a:pPr algn="ctr"/>
            <a:r>
              <a:rPr lang="en-US" altLang="zh-CN" dirty="0"/>
              <a:t>Supervision</a:t>
            </a:r>
          </a:p>
          <a:p>
            <a:pPr algn="ctr"/>
            <a:endParaRPr lang="zh-CN" altLang="en-US" dirty="0"/>
          </a:p>
        </p:txBody>
      </p:sp>
    </p:spTree>
    <p:extLst>
      <p:ext uri="{BB962C8B-B14F-4D97-AF65-F5344CB8AC3E}">
        <p14:creationId xmlns:p14="http://schemas.microsoft.com/office/powerpoint/2010/main" val="495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5856-6BAD-4329-9DF0-13CC9836EF14}"/>
              </a:ext>
            </a:extLst>
          </p:cNvPr>
          <p:cNvSpPr>
            <a:spLocks noGrp="1"/>
          </p:cNvSpPr>
          <p:nvPr>
            <p:ph type="title"/>
          </p:nvPr>
        </p:nvSpPr>
        <p:spPr/>
        <p:txBody>
          <a:bodyPr/>
          <a:lstStyle/>
          <a:p>
            <a:r>
              <a:rPr lang="en-US" altLang="zh-CN" dirty="0"/>
              <a:t>2.2.1 NMNs</a:t>
            </a:r>
            <a:br>
              <a:rPr lang="en-US" altLang="zh-CN" dirty="0"/>
            </a:br>
            <a:endParaRPr lang="zh-CN" altLang="en-US" dirty="0"/>
          </a:p>
        </p:txBody>
      </p:sp>
      <p:pic>
        <p:nvPicPr>
          <p:cNvPr id="7" name="内容占位符 6">
            <a:extLst>
              <a:ext uri="{FF2B5EF4-FFF2-40B4-BE49-F238E27FC236}">
                <a16:creationId xmlns:a16="http://schemas.microsoft.com/office/drawing/2014/main" id="{F002AF56-2648-4380-808E-2EAD8FC0B306}"/>
              </a:ext>
            </a:extLst>
          </p:cNvPr>
          <p:cNvPicPr>
            <a:picLocks noGrp="1" noChangeAspect="1"/>
          </p:cNvPicPr>
          <p:nvPr>
            <p:ph idx="1"/>
          </p:nvPr>
        </p:nvPicPr>
        <p:blipFill>
          <a:blip r:embed="rId3"/>
          <a:stretch>
            <a:fillRect/>
          </a:stretch>
        </p:blipFill>
        <p:spPr>
          <a:xfrm>
            <a:off x="642027" y="2077827"/>
            <a:ext cx="4945540" cy="3738209"/>
          </a:xfrm>
          <a:prstGeom prst="rect">
            <a:avLst/>
          </a:prstGeom>
        </p:spPr>
      </p:pic>
      <p:sp>
        <p:nvSpPr>
          <p:cNvPr id="4" name="文本框 3">
            <a:extLst>
              <a:ext uri="{FF2B5EF4-FFF2-40B4-BE49-F238E27FC236}">
                <a16:creationId xmlns:a16="http://schemas.microsoft.com/office/drawing/2014/main" id="{BADD5986-AB0F-492F-AB20-61F4EA683F36}"/>
              </a:ext>
            </a:extLst>
          </p:cNvPr>
          <p:cNvSpPr txBox="1"/>
          <p:nvPr/>
        </p:nvSpPr>
        <p:spPr>
          <a:xfrm flipH="1">
            <a:off x="1451579" y="1330534"/>
            <a:ext cx="8611898" cy="523220"/>
          </a:xfrm>
          <a:prstGeom prst="rect">
            <a:avLst/>
          </a:prstGeom>
          <a:noFill/>
        </p:spPr>
        <p:txBody>
          <a:bodyPr wrap="square" rtlCol="0">
            <a:spAutoFit/>
          </a:bodyPr>
          <a:lstStyle/>
          <a:p>
            <a:r>
              <a:rPr lang="en-US" altLang="zh-CN" sz="2800" dirty="0"/>
              <a:t>2.2.1.2 N2NMNs</a:t>
            </a:r>
            <a:endParaRPr lang="zh-CN" altLang="en-US" sz="2800" dirty="0"/>
          </a:p>
        </p:txBody>
      </p:sp>
      <p:pic>
        <p:nvPicPr>
          <p:cNvPr id="9" name="图片 8">
            <a:extLst>
              <a:ext uri="{FF2B5EF4-FFF2-40B4-BE49-F238E27FC236}">
                <a16:creationId xmlns:a16="http://schemas.microsoft.com/office/drawing/2014/main" id="{D3BB7A92-28B9-4A90-896E-05F7CCC47D4C}"/>
              </a:ext>
            </a:extLst>
          </p:cNvPr>
          <p:cNvPicPr>
            <a:picLocks noChangeAspect="1"/>
          </p:cNvPicPr>
          <p:nvPr/>
        </p:nvPicPr>
        <p:blipFill>
          <a:blip r:embed="rId4"/>
          <a:stretch>
            <a:fillRect/>
          </a:stretch>
        </p:blipFill>
        <p:spPr>
          <a:xfrm>
            <a:off x="6206247" y="2137574"/>
            <a:ext cx="4663299" cy="3678462"/>
          </a:xfrm>
          <a:prstGeom prst="rect">
            <a:avLst/>
          </a:prstGeom>
        </p:spPr>
      </p:pic>
      <p:pic>
        <p:nvPicPr>
          <p:cNvPr id="10" name="图片 9">
            <a:extLst>
              <a:ext uri="{FF2B5EF4-FFF2-40B4-BE49-F238E27FC236}">
                <a16:creationId xmlns:a16="http://schemas.microsoft.com/office/drawing/2014/main" id="{6AF69F5B-261F-49D3-ADE9-0CFE564BF02C}"/>
              </a:ext>
            </a:extLst>
          </p:cNvPr>
          <p:cNvPicPr>
            <a:picLocks noChangeAspect="1"/>
          </p:cNvPicPr>
          <p:nvPr/>
        </p:nvPicPr>
        <p:blipFill>
          <a:blip r:embed="rId5"/>
          <a:stretch>
            <a:fillRect/>
          </a:stretch>
        </p:blipFill>
        <p:spPr>
          <a:xfrm>
            <a:off x="5555283" y="2077826"/>
            <a:ext cx="650964" cy="3738209"/>
          </a:xfrm>
          <a:prstGeom prst="rect">
            <a:avLst/>
          </a:prstGeom>
        </p:spPr>
      </p:pic>
      <p:sp>
        <p:nvSpPr>
          <p:cNvPr id="3" name="灯片编号占位符 2">
            <a:extLst>
              <a:ext uri="{FF2B5EF4-FFF2-40B4-BE49-F238E27FC236}">
                <a16:creationId xmlns:a16="http://schemas.microsoft.com/office/drawing/2014/main" id="{6C50C5C5-C2F7-42B2-A337-697B39CC24C4}"/>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矩形 4">
            <a:extLst>
              <a:ext uri="{FF2B5EF4-FFF2-40B4-BE49-F238E27FC236}">
                <a16:creationId xmlns:a16="http://schemas.microsoft.com/office/drawing/2014/main" id="{10C6CFBF-D5E0-4AA3-B92F-B646588A667C}"/>
              </a:ext>
            </a:extLst>
          </p:cNvPr>
          <p:cNvSpPr/>
          <p:nvPr/>
        </p:nvSpPr>
        <p:spPr>
          <a:xfrm>
            <a:off x="1028212" y="6192461"/>
            <a:ext cx="9458632" cy="523220"/>
          </a:xfrm>
          <a:prstGeom prst="rect">
            <a:avLst/>
          </a:prstGeom>
        </p:spPr>
        <p:txBody>
          <a:bodyPr wrap="square">
            <a:spAutoFit/>
          </a:bodyPr>
          <a:lstStyle/>
          <a:p>
            <a:r>
              <a:rPr lang="en-US" altLang="zh-CN" sz="1400" dirty="0"/>
              <a:t>[9] </a:t>
            </a:r>
            <a:r>
              <a:rPr lang="en-US" altLang="zh-CN" sz="1400" dirty="0" err="1"/>
              <a:t>Ronghang</a:t>
            </a:r>
            <a:r>
              <a:rPr lang="en-US" altLang="zh-CN" sz="1400" dirty="0"/>
              <a:t> Hu, Jacob Andreas, Marcus Rohrbach, Trevor Darrell, and Kate </a:t>
            </a:r>
            <a:r>
              <a:rPr lang="en-US" altLang="zh-CN" sz="1400" dirty="0" err="1"/>
              <a:t>Saenko</a:t>
            </a:r>
            <a:r>
              <a:rPr lang="en-US" altLang="zh-CN" sz="1400" dirty="0"/>
              <a:t>. Learning to reason: End-to-end module networks for visual question answering. </a:t>
            </a:r>
            <a:endParaRPr lang="zh-CN" altLang="en-US" sz="1400" dirty="0"/>
          </a:p>
        </p:txBody>
      </p:sp>
    </p:spTree>
    <p:extLst>
      <p:ext uri="{BB962C8B-B14F-4D97-AF65-F5344CB8AC3E}">
        <p14:creationId xmlns:p14="http://schemas.microsoft.com/office/powerpoint/2010/main" val="357976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4E17F-DC0B-44B8-85E4-CAFD6A1E8E2F}"/>
              </a:ext>
            </a:extLst>
          </p:cNvPr>
          <p:cNvSpPr>
            <a:spLocks noGrp="1"/>
          </p:cNvSpPr>
          <p:nvPr>
            <p:ph type="title"/>
          </p:nvPr>
        </p:nvSpPr>
        <p:spPr>
          <a:xfrm>
            <a:off x="490518" y="0"/>
            <a:ext cx="10515600" cy="1325563"/>
          </a:xfrm>
        </p:spPr>
        <p:txBody>
          <a:bodyPr/>
          <a:lstStyle/>
          <a:p>
            <a:r>
              <a:rPr lang="en-US" altLang="zh-CN" dirty="0"/>
              <a:t>2.2.2 RNs</a:t>
            </a:r>
            <a:endParaRPr lang="zh-CN" altLang="en-US" dirty="0"/>
          </a:p>
        </p:txBody>
      </p:sp>
      <p:pic>
        <p:nvPicPr>
          <p:cNvPr id="4" name="内容占位符 3">
            <a:extLst>
              <a:ext uri="{FF2B5EF4-FFF2-40B4-BE49-F238E27FC236}">
                <a16:creationId xmlns:a16="http://schemas.microsoft.com/office/drawing/2014/main" id="{7D1ADAF6-A415-4118-A8BF-3E5CD2CFE7A2}"/>
              </a:ext>
            </a:extLst>
          </p:cNvPr>
          <p:cNvPicPr>
            <a:picLocks noGrp="1" noChangeAspect="1"/>
          </p:cNvPicPr>
          <p:nvPr>
            <p:ph idx="1"/>
          </p:nvPr>
        </p:nvPicPr>
        <p:blipFill>
          <a:blip r:embed="rId3"/>
          <a:stretch>
            <a:fillRect/>
          </a:stretch>
        </p:blipFill>
        <p:spPr>
          <a:xfrm>
            <a:off x="3372399" y="1630635"/>
            <a:ext cx="7136252" cy="3230675"/>
          </a:xfrm>
          <a:prstGeom prst="rect">
            <a:avLst/>
          </a:prstGeom>
        </p:spPr>
      </p:pic>
      <p:sp>
        <p:nvSpPr>
          <p:cNvPr id="3" name="灯片编号占位符 2">
            <a:extLst>
              <a:ext uri="{FF2B5EF4-FFF2-40B4-BE49-F238E27FC236}">
                <a16:creationId xmlns:a16="http://schemas.microsoft.com/office/drawing/2014/main" id="{103A9BB0-1E54-469B-87FB-668CBC1EAEB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5" name="矩形 4">
            <a:extLst>
              <a:ext uri="{FF2B5EF4-FFF2-40B4-BE49-F238E27FC236}">
                <a16:creationId xmlns:a16="http://schemas.microsoft.com/office/drawing/2014/main" id="{F692E582-1C9E-41C8-AC36-B5612A2F1900}"/>
              </a:ext>
            </a:extLst>
          </p:cNvPr>
          <p:cNvSpPr/>
          <p:nvPr/>
        </p:nvSpPr>
        <p:spPr>
          <a:xfrm>
            <a:off x="1146482" y="5969655"/>
            <a:ext cx="9203673" cy="523220"/>
          </a:xfrm>
          <a:prstGeom prst="rect">
            <a:avLst/>
          </a:prstGeom>
        </p:spPr>
        <p:txBody>
          <a:bodyPr wrap="square">
            <a:spAutoFit/>
          </a:bodyPr>
          <a:lstStyle/>
          <a:p>
            <a:r>
              <a:rPr lang="en-US" altLang="zh-CN" sz="1400" dirty="0"/>
              <a:t>[10] </a:t>
            </a:r>
            <a:r>
              <a:rPr lang="en-US" altLang="zh-CN" sz="1400" dirty="0" err="1"/>
              <a:t>A.Santoro,D.Raposo,D.G.Barrett,M.Malinowski</a:t>
            </a:r>
            <a:r>
              <a:rPr lang="en-US" altLang="zh-CN" sz="1400" dirty="0"/>
              <a:t>, R. </a:t>
            </a:r>
            <a:r>
              <a:rPr lang="en-US" altLang="zh-CN" sz="1400" dirty="0" err="1"/>
              <a:t>Pascanu</a:t>
            </a:r>
            <a:r>
              <a:rPr lang="en-US" altLang="zh-CN" sz="1400" dirty="0"/>
              <a:t>, P. Battaglia, and T. </a:t>
            </a:r>
            <a:r>
              <a:rPr lang="en-US" altLang="zh-CN" sz="1400" dirty="0" err="1"/>
              <a:t>Lillicrap</a:t>
            </a:r>
            <a:r>
              <a:rPr lang="en-US" altLang="zh-CN" sz="1400" dirty="0"/>
              <a:t>. A simple neural network module for relational reasoning. In Proceedings of Advances in Neural Information Processing Systems (NIPS), 2017</a:t>
            </a:r>
            <a:endParaRPr lang="zh-CN" altLang="en-US" sz="1400" dirty="0"/>
          </a:p>
        </p:txBody>
      </p:sp>
    </p:spTree>
    <p:extLst>
      <p:ext uri="{BB962C8B-B14F-4D97-AF65-F5344CB8AC3E}">
        <p14:creationId xmlns:p14="http://schemas.microsoft.com/office/powerpoint/2010/main" val="150126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85856-6BAD-4329-9DF0-13CC9836EF14}"/>
              </a:ext>
            </a:extLst>
          </p:cNvPr>
          <p:cNvSpPr>
            <a:spLocks noGrp="1"/>
          </p:cNvSpPr>
          <p:nvPr>
            <p:ph type="title"/>
          </p:nvPr>
        </p:nvSpPr>
        <p:spPr/>
        <p:txBody>
          <a:bodyPr/>
          <a:lstStyle/>
          <a:p>
            <a:r>
              <a:rPr lang="en-US" altLang="zh-CN" dirty="0"/>
              <a:t>2.3 Models using external knowledge bases </a:t>
            </a:r>
            <a:br>
              <a:rPr lang="en-US" altLang="zh-CN" dirty="0"/>
            </a:br>
            <a:endParaRPr lang="zh-CN" altLang="en-US" dirty="0"/>
          </a:p>
        </p:txBody>
      </p:sp>
      <p:pic>
        <p:nvPicPr>
          <p:cNvPr id="6" name="内容占位符 5">
            <a:extLst>
              <a:ext uri="{FF2B5EF4-FFF2-40B4-BE49-F238E27FC236}">
                <a16:creationId xmlns:a16="http://schemas.microsoft.com/office/drawing/2014/main" id="{E980806E-2F56-45D6-9B3F-3E427EA4400F}"/>
              </a:ext>
            </a:extLst>
          </p:cNvPr>
          <p:cNvPicPr>
            <a:picLocks noGrp="1" noChangeAspect="1"/>
          </p:cNvPicPr>
          <p:nvPr>
            <p:ph idx="1"/>
          </p:nvPr>
        </p:nvPicPr>
        <p:blipFill>
          <a:blip r:embed="rId3"/>
          <a:stretch>
            <a:fillRect/>
          </a:stretch>
        </p:blipFill>
        <p:spPr>
          <a:xfrm>
            <a:off x="526553" y="2466389"/>
            <a:ext cx="11283903" cy="2744928"/>
          </a:xfrm>
          <a:prstGeom prst="rect">
            <a:avLst/>
          </a:prstGeom>
        </p:spPr>
      </p:pic>
      <p:sp>
        <p:nvSpPr>
          <p:cNvPr id="3" name="灯片编号占位符 2">
            <a:extLst>
              <a:ext uri="{FF2B5EF4-FFF2-40B4-BE49-F238E27FC236}">
                <a16:creationId xmlns:a16="http://schemas.microsoft.com/office/drawing/2014/main" id="{15FE94EE-A750-44CC-8D82-37F1DFC3A13E}"/>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5" name="矩形 4">
            <a:extLst>
              <a:ext uri="{FF2B5EF4-FFF2-40B4-BE49-F238E27FC236}">
                <a16:creationId xmlns:a16="http://schemas.microsoft.com/office/drawing/2014/main" id="{BB90E797-6528-488A-B681-1F022D7C2AE7}"/>
              </a:ext>
            </a:extLst>
          </p:cNvPr>
          <p:cNvSpPr/>
          <p:nvPr/>
        </p:nvSpPr>
        <p:spPr>
          <a:xfrm>
            <a:off x="838200" y="5987018"/>
            <a:ext cx="5330305" cy="369332"/>
          </a:xfrm>
          <a:prstGeom prst="rect">
            <a:avLst/>
          </a:prstGeom>
        </p:spPr>
        <p:txBody>
          <a:bodyPr wrap="none">
            <a:spAutoFit/>
          </a:bodyPr>
          <a:lstStyle/>
          <a:p>
            <a:r>
              <a:rPr lang="en-US" altLang="zh-CN" dirty="0"/>
              <a:t>[11] Iterative Visual Reasoning Beyond Convolutions</a:t>
            </a:r>
            <a:endParaRPr lang="zh-CN" altLang="en-US" dirty="0"/>
          </a:p>
        </p:txBody>
      </p:sp>
    </p:spTree>
    <p:extLst>
      <p:ext uri="{BB962C8B-B14F-4D97-AF65-F5344CB8AC3E}">
        <p14:creationId xmlns:p14="http://schemas.microsoft.com/office/powerpoint/2010/main" val="949321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宽屏</PresentationFormat>
  <Paragraphs>114</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 2.2.1.1 Inferring and Executing Programs for Visual Reasoning</vt:lpstr>
      <vt:lpstr> 2.2.1.1 Inferring and Executing Programs for Visual Reasoning</vt:lpstr>
      <vt:lpstr> 2.2.1.1 Inferring and Executing Programs for Visual Reasoning</vt:lpstr>
      <vt:lpstr>2.2.1 NMNs </vt:lpstr>
      <vt:lpstr>2.2.2 RNs</vt:lpstr>
      <vt:lpstr>2.3 Models using external knowledge bases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2.2.1.1 Inferring and Executing Programs for Visual Reasoning</dc:title>
  <dc:creator>Fang Zehao</dc:creator>
  <cp:lastModifiedBy>Fang Zehao</cp:lastModifiedBy>
  <cp:revision>1</cp:revision>
  <dcterms:created xsi:type="dcterms:W3CDTF">2021-04-05T07:14:22Z</dcterms:created>
  <dcterms:modified xsi:type="dcterms:W3CDTF">2021-04-05T07:14:51Z</dcterms:modified>
</cp:coreProperties>
</file>