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76" r:id="rId5"/>
    <p:sldId id="29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292" r:id="rId16"/>
    <p:sldId id="273" r:id="rId17"/>
    <p:sldId id="274" r:id="rId18"/>
    <p:sldId id="318" r:id="rId19"/>
    <p:sldId id="275" r:id="rId20"/>
    <p:sldId id="321" r:id="rId21"/>
    <p:sldId id="278" r:id="rId22"/>
    <p:sldId id="322" r:id="rId23"/>
    <p:sldId id="323" r:id="rId24"/>
    <p:sldId id="324" r:id="rId25"/>
    <p:sldId id="29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7AFE"/>
    <a:srgbClr val="1B549E"/>
    <a:srgbClr val="47F5EE"/>
    <a:srgbClr val="51A5F3"/>
    <a:srgbClr val="3082EC"/>
    <a:srgbClr val="4FA4F3"/>
    <a:srgbClr val="C3E1FA"/>
    <a:srgbClr val="5E45D6"/>
    <a:srgbClr val="91C7F6"/>
    <a:srgbClr val="3A8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0" autoAdjust="0"/>
    <p:restoredTop sz="94660"/>
  </p:normalViewPr>
  <p:slideViewPr>
    <p:cSldViewPr snapToGrid="0">
      <p:cViewPr>
        <p:scale>
          <a:sx n="50" d="100"/>
          <a:sy n="50" d="100"/>
        </p:scale>
        <p:origin x="-606" y="-1038"/>
      </p:cViewPr>
      <p:guideLst>
        <p:guide orient="horz" pos="2200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gradFill flip="none" rotWithShape="1">
                <a:gsLst>
                  <a:gs pos="0">
                    <a:srgbClr val="47F5EE"/>
                  </a:gs>
                  <a:gs pos="73000">
                    <a:srgbClr val="3082EC"/>
                  </a:gs>
                </a:gsLst>
                <a:lin ang="18900000" scaled="1"/>
                <a:tileRect/>
              </a:gra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C3E1FA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gradFill flip="none" rotWithShape="1">
                <a:gsLst>
                  <a:gs pos="0">
                    <a:srgbClr val="47F5EE"/>
                  </a:gs>
                  <a:gs pos="73000">
                    <a:srgbClr val="3082EC"/>
                  </a:gs>
                </a:gsLst>
                <a:lin ang="18900000" scaled="1"/>
                <a:tileRect/>
              </a:gra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C3E1FA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gradFill flip="none" rotWithShape="1">
                <a:gsLst>
                  <a:gs pos="0">
                    <a:srgbClr val="47F5EE"/>
                  </a:gs>
                  <a:gs pos="73000">
                    <a:srgbClr val="3082EC"/>
                  </a:gs>
                </a:gsLst>
                <a:lin ang="18900000" scaled="1"/>
                <a:tileRect/>
              </a:gra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C3E1FA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A6688-B80B-4734-84D2-2C0F1835F4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50CFD-0666-4CCE-9B34-9029A9BC61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0CFD-0666-4CCE-9B34-9029A9BC6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0CFD-0666-4CCE-9B34-9029A9BC6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0CFD-0666-4CCE-9B34-9029A9BC6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0CFD-0666-4CCE-9B34-9029A9BC6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0CFD-0666-4CCE-9B34-9029A9BC6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0CFD-0666-4CCE-9B34-9029A9BC6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0CFD-0666-4CCE-9B34-9029A9BC6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0CFD-0666-4CCE-9B34-9029A9BC6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0CFD-0666-4CCE-9B34-9029A9BC6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0CFD-0666-4CCE-9B34-9029A9BC6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0CFD-0666-4CCE-9B34-9029A9BC6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0CFD-0666-4CCE-9B34-9029A9BC6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0CFD-0666-4CCE-9B34-9029A9BC6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0CFD-0666-4CCE-9B34-9029A9BC6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0CFD-0666-4CCE-9B34-9029A9BC6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0CFD-0666-4CCE-9B34-9029A9BC610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0CFD-0666-4CCE-9B34-9029A9BC6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0CFD-0666-4CCE-9B34-9029A9BC6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0CFD-0666-4CCE-9B34-9029A9BC6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0CFD-0666-4CCE-9B34-9029A9BC610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0CFD-0666-4CCE-9B34-9029A9BC6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50CFD-0666-4CCE-9B34-9029A9BC61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134110" y="6469225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jpe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emf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 33"/>
          <p:cNvSpPr/>
          <p:nvPr/>
        </p:nvSpPr>
        <p:spPr>
          <a:xfrm>
            <a:off x="0" y="3629025"/>
            <a:ext cx="5021580" cy="3228975"/>
          </a:xfrm>
          <a:custGeom>
            <a:avLst/>
            <a:gdLst>
              <a:gd name="connsiteX0" fmla="*/ 2304401 w 7747350"/>
              <a:gd name="connsiteY0" fmla="*/ 1451 h 5528605"/>
              <a:gd name="connsiteX1" fmla="*/ 7724126 w 7747350"/>
              <a:gd name="connsiteY1" fmla="*/ 3639256 h 5528605"/>
              <a:gd name="connsiteX2" fmla="*/ 6950771 w 7747350"/>
              <a:gd name="connsiteY2" fmla="*/ 5465476 h 5528605"/>
              <a:gd name="connsiteX3" fmla="*/ 6852610 w 7747350"/>
              <a:gd name="connsiteY3" fmla="*/ 5528605 h 5528605"/>
              <a:gd name="connsiteX4" fmla="*/ 1883338 w 7747350"/>
              <a:gd name="connsiteY4" fmla="*/ 5528605 h 5528605"/>
              <a:gd name="connsiteX5" fmla="*/ 1873049 w 7747350"/>
              <a:gd name="connsiteY5" fmla="*/ 5521238 h 5528605"/>
              <a:gd name="connsiteX6" fmla="*/ 46976 w 7747350"/>
              <a:gd name="connsiteY6" fmla="*/ 3239206 h 5528605"/>
              <a:gd name="connsiteX7" fmla="*/ 2304401 w 7747350"/>
              <a:gd name="connsiteY7" fmla="*/ 1451 h 5528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7350" h="5528605">
                <a:moveTo>
                  <a:pt x="2304401" y="1451"/>
                </a:moveTo>
                <a:cubicBezTo>
                  <a:pt x="3583926" y="68126"/>
                  <a:pt x="7305026" y="543180"/>
                  <a:pt x="7724126" y="3639256"/>
                </a:cubicBezTo>
                <a:cubicBezTo>
                  <a:pt x="7840807" y="4485393"/>
                  <a:pt x="7507780" y="5063212"/>
                  <a:pt x="6950771" y="5465476"/>
                </a:cubicBezTo>
                <a:lnTo>
                  <a:pt x="6852610" y="5528605"/>
                </a:lnTo>
                <a:lnTo>
                  <a:pt x="1883338" y="5528605"/>
                </a:lnTo>
                <a:lnTo>
                  <a:pt x="1873049" y="5521238"/>
                </a:lnTo>
                <a:cubicBezTo>
                  <a:pt x="955572" y="4817059"/>
                  <a:pt x="221998" y="3833784"/>
                  <a:pt x="46976" y="3239206"/>
                </a:cubicBezTo>
                <a:cubicBezTo>
                  <a:pt x="-264174" y="2182179"/>
                  <a:pt x="1024876" y="-65224"/>
                  <a:pt x="2304401" y="1451"/>
                </a:cubicBezTo>
                <a:close/>
              </a:path>
            </a:pathLst>
          </a:custGeom>
          <a:solidFill>
            <a:srgbClr val="E0D4FF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3371215"/>
            <a:ext cx="3994785" cy="3479800"/>
          </a:xfrm>
          <a:custGeom>
            <a:avLst/>
            <a:gdLst>
              <a:gd name="connsiteX0" fmla="*/ 0 w 7874000"/>
              <a:gd name="connsiteY0" fmla="*/ 0 h 6858000"/>
              <a:gd name="connsiteX1" fmla="*/ 7874000 w 7874000"/>
              <a:gd name="connsiteY1" fmla="*/ 0 h 6858000"/>
              <a:gd name="connsiteX2" fmla="*/ 7874000 w 7874000"/>
              <a:gd name="connsiteY2" fmla="*/ 6858000 h 6858000"/>
              <a:gd name="connsiteX3" fmla="*/ 0 w 787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0" h="6858000">
                <a:moveTo>
                  <a:pt x="0" y="0"/>
                </a:moveTo>
                <a:lnTo>
                  <a:pt x="7874000" y="0"/>
                </a:lnTo>
                <a:lnTo>
                  <a:pt x="7874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9" name="文本框 28"/>
          <p:cNvSpPr txBox="1"/>
          <p:nvPr/>
        </p:nvSpPr>
        <p:spPr>
          <a:xfrm>
            <a:off x="4370893" y="536560"/>
            <a:ext cx="75133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z="5000" b="1" dirty="0" smtClean="0">
                <a:solidFill>
                  <a:srgbClr val="A67AFE"/>
                </a:solidFill>
                <a:cs typeface="+mn-ea"/>
                <a:sym typeface="+mn-lt"/>
              </a:rPr>
              <a:t>随机梯度下降算法</a:t>
            </a:r>
            <a:endParaRPr lang="en-US" altLang="zh-CN" sz="5000" b="1" dirty="0" smtClean="0">
              <a:solidFill>
                <a:srgbClr val="A67AFE"/>
              </a:solidFill>
              <a:cs typeface="+mn-ea"/>
              <a:sym typeface="+mn-lt"/>
            </a:endParaRPr>
          </a:p>
          <a:p>
            <a:pPr algn="r"/>
            <a:endParaRPr lang="zh-CN" altLang="en-US" sz="5000" b="1" dirty="0">
              <a:solidFill>
                <a:srgbClr val="1B549E"/>
              </a:solidFill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270813" y="1590272"/>
            <a:ext cx="5613400" cy="983603"/>
            <a:chOff x="5962650" y="1952222"/>
            <a:chExt cx="5613400" cy="983603"/>
          </a:xfrm>
        </p:grpSpPr>
        <p:sp>
          <p:nvSpPr>
            <p:cNvPr id="30" name="矩形 29"/>
            <p:cNvSpPr/>
            <p:nvPr/>
          </p:nvSpPr>
          <p:spPr>
            <a:xfrm>
              <a:off x="10471150" y="1952222"/>
              <a:ext cx="965200" cy="127000"/>
            </a:xfrm>
            <a:prstGeom prst="rect">
              <a:avLst/>
            </a:prstGeom>
            <a:solidFill>
              <a:srgbClr val="36E3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962650" y="2382740"/>
              <a:ext cx="5613400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000" dirty="0">
                  <a:cs typeface="+mn-ea"/>
                  <a:sym typeface="+mn-lt"/>
                </a:rPr>
                <a:t>Stochastic gradient descent</a:t>
              </a:r>
              <a:endParaRPr lang="en-US" altLang="zh-CN" sz="3000" dirty="0">
                <a:cs typeface="+mn-ea"/>
                <a:sym typeface="+mn-lt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0443578" y="2756725"/>
            <a:ext cx="1440000" cy="36000"/>
          </a:xfrm>
          <a:prstGeom prst="rect">
            <a:avLst/>
          </a:prstGeom>
          <a:solidFill>
            <a:srgbClr val="1B5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pic>
        <p:nvPicPr>
          <p:cNvPr id="2" name="图片 1" descr="BSCBSZ@HIXA{4Q)B_7]A5`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33395" cy="977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83505" y="3629025"/>
            <a:ext cx="57550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宋伟伟 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185282 </a:t>
            </a:r>
            <a:r>
              <a:rPr lang="zh-CN" altLang="en-US" sz="32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概述原理</a:t>
            </a: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冯嵩玉 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185283 </a:t>
            </a:r>
            <a:r>
              <a:rPr lang="zh-CN" altLang="en-US" sz="32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算法推导</a:t>
            </a:r>
            <a:endParaRPr lang="en-US" altLang="zh-CN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赵华众 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185288</a:t>
            </a:r>
            <a:r>
              <a:rPr lang="zh-CN" altLang="en-US" sz="3200"/>
              <a:t> </a:t>
            </a:r>
            <a:r>
              <a:rPr lang="zh-CN" altLang="en-US" sz="32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代码应用</a:t>
            </a:r>
            <a:endParaRPr lang="zh-CN" altLang="en-US" sz="32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027300" y="929563"/>
            <a:ext cx="6070979" cy="4878089"/>
          </a:xfrm>
          <a:custGeom>
            <a:avLst/>
            <a:gdLst>
              <a:gd name="connsiteX0" fmla="*/ 0 w 6675120"/>
              <a:gd name="connsiteY0" fmla="*/ 2484120 h 4968240"/>
              <a:gd name="connsiteX1" fmla="*/ 3337560 w 6675120"/>
              <a:gd name="connsiteY1" fmla="*/ 0 h 4968240"/>
              <a:gd name="connsiteX2" fmla="*/ 6675120 w 6675120"/>
              <a:gd name="connsiteY2" fmla="*/ 2484120 h 4968240"/>
              <a:gd name="connsiteX3" fmla="*/ 3337560 w 6675120"/>
              <a:gd name="connsiteY3" fmla="*/ 4968240 h 4968240"/>
              <a:gd name="connsiteX4" fmla="*/ 0 w 6675120"/>
              <a:gd name="connsiteY4" fmla="*/ 2484120 h 4968240"/>
              <a:gd name="connsiteX0-1" fmla="*/ 18479 w 6693599"/>
              <a:gd name="connsiteY0-2" fmla="*/ 3215640 h 5699760"/>
              <a:gd name="connsiteX1-3" fmla="*/ 4651439 w 6693599"/>
              <a:gd name="connsiteY1-4" fmla="*/ 0 h 5699760"/>
              <a:gd name="connsiteX2-5" fmla="*/ 6693599 w 6693599"/>
              <a:gd name="connsiteY2-6" fmla="*/ 3215640 h 5699760"/>
              <a:gd name="connsiteX3-7" fmla="*/ 3356039 w 6693599"/>
              <a:gd name="connsiteY3-8" fmla="*/ 5699760 h 5699760"/>
              <a:gd name="connsiteX4-9" fmla="*/ 18479 w 6693599"/>
              <a:gd name="connsiteY4-10" fmla="*/ 3215640 h 5699760"/>
              <a:gd name="connsiteX0-11" fmla="*/ 13249 w 6459769"/>
              <a:gd name="connsiteY0-12" fmla="*/ 3216588 h 5701678"/>
              <a:gd name="connsiteX1-13" fmla="*/ 4646209 w 6459769"/>
              <a:gd name="connsiteY1-14" fmla="*/ 948 h 5701678"/>
              <a:gd name="connsiteX2-15" fmla="*/ 6459769 w 6459769"/>
              <a:gd name="connsiteY2-16" fmla="*/ 2942268 h 5701678"/>
              <a:gd name="connsiteX3-17" fmla="*/ 3350809 w 6459769"/>
              <a:gd name="connsiteY3-18" fmla="*/ 5700708 h 5701678"/>
              <a:gd name="connsiteX4-19" fmla="*/ 13249 w 6459769"/>
              <a:gd name="connsiteY4-20" fmla="*/ 3216588 h 5701678"/>
              <a:gd name="connsiteX0-21" fmla="*/ 11172 w 6457692"/>
              <a:gd name="connsiteY0-22" fmla="*/ 3216588 h 4879431"/>
              <a:gd name="connsiteX1-23" fmla="*/ 4644132 w 6457692"/>
              <a:gd name="connsiteY1-24" fmla="*/ 948 h 4879431"/>
              <a:gd name="connsiteX2-25" fmla="*/ 6457692 w 6457692"/>
              <a:gd name="connsiteY2-26" fmla="*/ 2942268 h 4879431"/>
              <a:gd name="connsiteX3-27" fmla="*/ 3440172 w 6457692"/>
              <a:gd name="connsiteY3-28" fmla="*/ 4877748 h 4879431"/>
              <a:gd name="connsiteX4-29" fmla="*/ 11172 w 6457692"/>
              <a:gd name="connsiteY4-30" fmla="*/ 3216588 h 4879431"/>
              <a:gd name="connsiteX0-31" fmla="*/ 12720 w 6063000"/>
              <a:gd name="connsiteY0-32" fmla="*/ 3017596 h 4876989"/>
              <a:gd name="connsiteX1-33" fmla="*/ 4249440 w 6063000"/>
              <a:gd name="connsiteY1-34" fmla="*/ 76 h 4876989"/>
              <a:gd name="connsiteX2-35" fmla="*/ 6063000 w 6063000"/>
              <a:gd name="connsiteY2-36" fmla="*/ 2941396 h 4876989"/>
              <a:gd name="connsiteX3-37" fmla="*/ 3045480 w 6063000"/>
              <a:gd name="connsiteY3-38" fmla="*/ 4876876 h 4876989"/>
              <a:gd name="connsiteX4-39" fmla="*/ 12720 w 6063000"/>
              <a:gd name="connsiteY4-40" fmla="*/ 3017596 h 4876989"/>
              <a:gd name="connsiteX0-41" fmla="*/ 20699 w 6070979"/>
              <a:gd name="connsiteY0-42" fmla="*/ 3017596 h 4878089"/>
              <a:gd name="connsiteX1-43" fmla="*/ 4257419 w 6070979"/>
              <a:gd name="connsiteY1-44" fmla="*/ 76 h 4878089"/>
              <a:gd name="connsiteX2-45" fmla="*/ 6070979 w 6070979"/>
              <a:gd name="connsiteY2-46" fmla="*/ 2941396 h 4878089"/>
              <a:gd name="connsiteX3-47" fmla="*/ 3053459 w 6070979"/>
              <a:gd name="connsiteY3-48" fmla="*/ 4876876 h 4878089"/>
              <a:gd name="connsiteX4-49" fmla="*/ 20699 w 6070979"/>
              <a:gd name="connsiteY4-50" fmla="*/ 3017596 h 48780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070979" h="4878089">
                <a:moveTo>
                  <a:pt x="20699" y="3017596"/>
                </a:moveTo>
                <a:cubicBezTo>
                  <a:pt x="282319" y="1198956"/>
                  <a:pt x="3249039" y="12776"/>
                  <a:pt x="4257419" y="76"/>
                </a:cubicBezTo>
                <a:cubicBezTo>
                  <a:pt x="5265799" y="-12624"/>
                  <a:pt x="6070979" y="1569454"/>
                  <a:pt x="6070979" y="2941396"/>
                </a:cubicBezTo>
                <a:cubicBezTo>
                  <a:pt x="6070979" y="4313338"/>
                  <a:pt x="4061839" y="4864176"/>
                  <a:pt x="3053459" y="4876876"/>
                </a:cubicBezTo>
                <a:cubicBezTo>
                  <a:pt x="2045079" y="4889576"/>
                  <a:pt x="-240921" y="4836236"/>
                  <a:pt x="20699" y="3017596"/>
                </a:cubicBezTo>
                <a:close/>
              </a:path>
            </a:pathLst>
          </a:custGeom>
          <a:solidFill>
            <a:srgbClr val="91C7F6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 descr="BSCBSZ@HIXA{4Q)B_7]A5`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033395" cy="977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00" y="929563"/>
            <a:ext cx="6429375" cy="5086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2"/>
          <p:cNvSpPr/>
          <p:nvPr/>
        </p:nvSpPr>
        <p:spPr>
          <a:xfrm>
            <a:off x="4678681" y="704141"/>
            <a:ext cx="7392946" cy="4981114"/>
          </a:xfrm>
          <a:custGeom>
            <a:avLst/>
            <a:gdLst>
              <a:gd name="connsiteX0" fmla="*/ 0 w 6675120"/>
              <a:gd name="connsiteY0" fmla="*/ 2484120 h 4968240"/>
              <a:gd name="connsiteX1" fmla="*/ 3337560 w 6675120"/>
              <a:gd name="connsiteY1" fmla="*/ 0 h 4968240"/>
              <a:gd name="connsiteX2" fmla="*/ 6675120 w 6675120"/>
              <a:gd name="connsiteY2" fmla="*/ 2484120 h 4968240"/>
              <a:gd name="connsiteX3" fmla="*/ 3337560 w 6675120"/>
              <a:gd name="connsiteY3" fmla="*/ 4968240 h 4968240"/>
              <a:gd name="connsiteX4" fmla="*/ 0 w 6675120"/>
              <a:gd name="connsiteY4" fmla="*/ 2484120 h 4968240"/>
              <a:gd name="connsiteX0-1" fmla="*/ 18479 w 6693599"/>
              <a:gd name="connsiteY0-2" fmla="*/ 3215640 h 5699760"/>
              <a:gd name="connsiteX1-3" fmla="*/ 4651439 w 6693599"/>
              <a:gd name="connsiteY1-4" fmla="*/ 0 h 5699760"/>
              <a:gd name="connsiteX2-5" fmla="*/ 6693599 w 6693599"/>
              <a:gd name="connsiteY2-6" fmla="*/ 3215640 h 5699760"/>
              <a:gd name="connsiteX3-7" fmla="*/ 3356039 w 6693599"/>
              <a:gd name="connsiteY3-8" fmla="*/ 5699760 h 5699760"/>
              <a:gd name="connsiteX4-9" fmla="*/ 18479 w 6693599"/>
              <a:gd name="connsiteY4-10" fmla="*/ 3215640 h 5699760"/>
              <a:gd name="connsiteX0-11" fmla="*/ 13249 w 6459769"/>
              <a:gd name="connsiteY0-12" fmla="*/ 3216588 h 5701678"/>
              <a:gd name="connsiteX1-13" fmla="*/ 4646209 w 6459769"/>
              <a:gd name="connsiteY1-14" fmla="*/ 948 h 5701678"/>
              <a:gd name="connsiteX2-15" fmla="*/ 6459769 w 6459769"/>
              <a:gd name="connsiteY2-16" fmla="*/ 2942268 h 5701678"/>
              <a:gd name="connsiteX3-17" fmla="*/ 3350809 w 6459769"/>
              <a:gd name="connsiteY3-18" fmla="*/ 5700708 h 5701678"/>
              <a:gd name="connsiteX4-19" fmla="*/ 13249 w 6459769"/>
              <a:gd name="connsiteY4-20" fmla="*/ 3216588 h 5701678"/>
              <a:gd name="connsiteX0-21" fmla="*/ 11172 w 6457692"/>
              <a:gd name="connsiteY0-22" fmla="*/ 3216588 h 4879431"/>
              <a:gd name="connsiteX1-23" fmla="*/ 4644132 w 6457692"/>
              <a:gd name="connsiteY1-24" fmla="*/ 948 h 4879431"/>
              <a:gd name="connsiteX2-25" fmla="*/ 6457692 w 6457692"/>
              <a:gd name="connsiteY2-26" fmla="*/ 2942268 h 4879431"/>
              <a:gd name="connsiteX3-27" fmla="*/ 3440172 w 6457692"/>
              <a:gd name="connsiteY3-28" fmla="*/ 4877748 h 4879431"/>
              <a:gd name="connsiteX4-29" fmla="*/ 11172 w 6457692"/>
              <a:gd name="connsiteY4-30" fmla="*/ 3216588 h 4879431"/>
              <a:gd name="connsiteX0-31" fmla="*/ 12720 w 6063000"/>
              <a:gd name="connsiteY0-32" fmla="*/ 3017596 h 4876989"/>
              <a:gd name="connsiteX1-33" fmla="*/ 4249440 w 6063000"/>
              <a:gd name="connsiteY1-34" fmla="*/ 76 h 4876989"/>
              <a:gd name="connsiteX2-35" fmla="*/ 6063000 w 6063000"/>
              <a:gd name="connsiteY2-36" fmla="*/ 2941396 h 4876989"/>
              <a:gd name="connsiteX3-37" fmla="*/ 3045480 w 6063000"/>
              <a:gd name="connsiteY3-38" fmla="*/ 4876876 h 4876989"/>
              <a:gd name="connsiteX4-39" fmla="*/ 12720 w 6063000"/>
              <a:gd name="connsiteY4-40" fmla="*/ 3017596 h 4876989"/>
              <a:gd name="connsiteX0-41" fmla="*/ 20699 w 6070979"/>
              <a:gd name="connsiteY0-42" fmla="*/ 3017596 h 4878089"/>
              <a:gd name="connsiteX1-43" fmla="*/ 4257419 w 6070979"/>
              <a:gd name="connsiteY1-44" fmla="*/ 76 h 4878089"/>
              <a:gd name="connsiteX2-45" fmla="*/ 6070979 w 6070979"/>
              <a:gd name="connsiteY2-46" fmla="*/ 2941396 h 4878089"/>
              <a:gd name="connsiteX3-47" fmla="*/ 3053459 w 6070979"/>
              <a:gd name="connsiteY3-48" fmla="*/ 4876876 h 4878089"/>
              <a:gd name="connsiteX4-49" fmla="*/ 20699 w 6070979"/>
              <a:gd name="connsiteY4-50" fmla="*/ 3017596 h 4878089"/>
              <a:gd name="connsiteX0-51" fmla="*/ 8819 w 6059099"/>
              <a:gd name="connsiteY0-52" fmla="*/ 3096069 h 4955447"/>
              <a:gd name="connsiteX1-53" fmla="*/ 2188140 w 6059099"/>
              <a:gd name="connsiteY1-54" fmla="*/ 1038041 h 4955447"/>
              <a:gd name="connsiteX2-55" fmla="*/ 4245539 w 6059099"/>
              <a:gd name="connsiteY2-56" fmla="*/ 78549 h 4955447"/>
              <a:gd name="connsiteX3-57" fmla="*/ 6059099 w 6059099"/>
              <a:gd name="connsiteY3-58" fmla="*/ 3019869 h 4955447"/>
              <a:gd name="connsiteX4-59" fmla="*/ 3041579 w 6059099"/>
              <a:gd name="connsiteY4-60" fmla="*/ 4955349 h 4955447"/>
              <a:gd name="connsiteX5" fmla="*/ 8819 w 6059099"/>
              <a:gd name="connsiteY5" fmla="*/ 3096069 h 4955447"/>
              <a:gd name="connsiteX0-61" fmla="*/ 8819 w 6799008"/>
              <a:gd name="connsiteY0-62" fmla="*/ 3124394 h 4983772"/>
              <a:gd name="connsiteX1-63" fmla="*/ 2188140 w 6799008"/>
              <a:gd name="connsiteY1-64" fmla="*/ 1066366 h 4983772"/>
              <a:gd name="connsiteX2-65" fmla="*/ 6607739 w 6799008"/>
              <a:gd name="connsiteY2-66" fmla="*/ 76394 h 4983772"/>
              <a:gd name="connsiteX3-67" fmla="*/ 6059099 w 6799008"/>
              <a:gd name="connsiteY3-68" fmla="*/ 3048194 h 4983772"/>
              <a:gd name="connsiteX4-69" fmla="*/ 3041579 w 6799008"/>
              <a:gd name="connsiteY4-70" fmla="*/ 4983674 h 4983772"/>
              <a:gd name="connsiteX5-71" fmla="*/ 8819 w 6799008"/>
              <a:gd name="connsiteY5-72" fmla="*/ 3124394 h 4983772"/>
              <a:gd name="connsiteX0-73" fmla="*/ 8819 w 7082133"/>
              <a:gd name="connsiteY0-74" fmla="*/ 3161162 h 5051029"/>
              <a:gd name="connsiteX1-75" fmla="*/ 2188140 w 7082133"/>
              <a:gd name="connsiteY1-76" fmla="*/ 1103134 h 5051029"/>
              <a:gd name="connsiteX2-77" fmla="*/ 6607739 w 7082133"/>
              <a:gd name="connsiteY2-78" fmla="*/ 113162 h 5051029"/>
              <a:gd name="connsiteX3-79" fmla="*/ 6958259 w 7082133"/>
              <a:gd name="connsiteY3-80" fmla="*/ 3709802 h 5051029"/>
              <a:gd name="connsiteX4-81" fmla="*/ 3041579 w 7082133"/>
              <a:gd name="connsiteY4-82" fmla="*/ 5020442 h 5051029"/>
              <a:gd name="connsiteX5-83" fmla="*/ 8819 w 7082133"/>
              <a:gd name="connsiteY5-84" fmla="*/ 3161162 h 5051029"/>
              <a:gd name="connsiteX0-85" fmla="*/ 0 w 7019315"/>
              <a:gd name="connsiteY0-86" fmla="*/ 3116236 h 5006103"/>
              <a:gd name="connsiteX1-87" fmla="*/ 3032761 w 7019315"/>
              <a:gd name="connsiteY1-88" fmla="*/ 1439208 h 5006103"/>
              <a:gd name="connsiteX2-89" fmla="*/ 6598920 w 7019315"/>
              <a:gd name="connsiteY2-90" fmla="*/ 68236 h 5006103"/>
              <a:gd name="connsiteX3-91" fmla="*/ 6949440 w 7019315"/>
              <a:gd name="connsiteY3-92" fmla="*/ 3664876 h 5006103"/>
              <a:gd name="connsiteX4-93" fmla="*/ 3032760 w 7019315"/>
              <a:gd name="connsiteY4-94" fmla="*/ 4975516 h 5006103"/>
              <a:gd name="connsiteX5-95" fmla="*/ 0 w 7019315"/>
              <a:gd name="connsiteY5-96" fmla="*/ 3116236 h 5006103"/>
              <a:gd name="connsiteX0-97" fmla="*/ 0 w 7392946"/>
              <a:gd name="connsiteY0-98" fmla="*/ 3091247 h 4981114"/>
              <a:gd name="connsiteX1-99" fmla="*/ 3032761 w 7392946"/>
              <a:gd name="connsiteY1-100" fmla="*/ 1414219 h 4981114"/>
              <a:gd name="connsiteX2-101" fmla="*/ 6598920 w 7392946"/>
              <a:gd name="connsiteY2-102" fmla="*/ 43247 h 4981114"/>
              <a:gd name="connsiteX3-103" fmla="*/ 6949440 w 7392946"/>
              <a:gd name="connsiteY3-104" fmla="*/ 3639887 h 4981114"/>
              <a:gd name="connsiteX4-105" fmla="*/ 3032760 w 7392946"/>
              <a:gd name="connsiteY4-106" fmla="*/ 4950527 h 4981114"/>
              <a:gd name="connsiteX5-107" fmla="*/ 0 w 7392946"/>
              <a:gd name="connsiteY5-108" fmla="*/ 3091247 h 4981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71" y="connsiteY5-72"/>
              </a:cxn>
            </a:cxnLst>
            <a:rect l="l" t="t" r="r" b="b"/>
            <a:pathLst>
              <a:path w="7392946" h="4981114">
                <a:moveTo>
                  <a:pt x="0" y="3091247"/>
                </a:moveTo>
                <a:cubicBezTo>
                  <a:pt x="0" y="2501862"/>
                  <a:pt x="2326641" y="1917139"/>
                  <a:pt x="3032761" y="1414219"/>
                </a:cubicBezTo>
                <a:cubicBezTo>
                  <a:pt x="3738881" y="911299"/>
                  <a:pt x="5046980" y="-236258"/>
                  <a:pt x="6598920" y="43247"/>
                </a:cubicBezTo>
                <a:cubicBezTo>
                  <a:pt x="8150860" y="322752"/>
                  <a:pt x="6949440" y="2267945"/>
                  <a:pt x="6949440" y="3639887"/>
                </a:cubicBezTo>
                <a:cubicBezTo>
                  <a:pt x="6949440" y="5011829"/>
                  <a:pt x="4191000" y="5041967"/>
                  <a:pt x="3032760" y="4950527"/>
                </a:cubicBezTo>
                <a:cubicBezTo>
                  <a:pt x="1874520" y="4859087"/>
                  <a:pt x="0" y="3680632"/>
                  <a:pt x="0" y="3091247"/>
                </a:cubicBezTo>
                <a:close/>
              </a:path>
            </a:pathLst>
          </a:custGeom>
          <a:solidFill>
            <a:srgbClr val="91C7F6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26370" y="521261"/>
            <a:ext cx="3576955" cy="2252419"/>
            <a:chOff x="526370" y="521261"/>
            <a:chExt cx="3576955" cy="225241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86104" y="521261"/>
              <a:ext cx="2252419" cy="2252419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526370" y="1321792"/>
              <a:ext cx="357695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000" spc="300" dirty="0">
                  <a:cs typeface="+mn-ea"/>
                  <a:sym typeface="+mn-lt"/>
                </a:rPr>
                <a:t>Momentum</a:t>
              </a:r>
              <a:endParaRPr lang="zh-CN" altLang="en-US" sz="3000" spc="300" dirty="0">
                <a:cs typeface="+mn-ea"/>
                <a:sym typeface="+mn-lt"/>
              </a:endParaRPr>
            </a:p>
          </p:txBody>
        </p:sp>
      </p:grpSp>
      <p:pic>
        <p:nvPicPr>
          <p:cNvPr id="17" name="图片 16" descr="BSCBSZ@HIXA{4Q)B_7]A5`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33395" cy="977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71" y="1875790"/>
            <a:ext cx="9124950" cy="4705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SCBSZ@HIXA{4Q)B_7]A5`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033395" cy="977900"/>
          </a:xfrm>
          <a:prstGeom prst="rect">
            <a:avLst/>
          </a:prstGeom>
        </p:spPr>
      </p:pic>
      <p:sp>
        <p:nvSpPr>
          <p:cNvPr id="4" name="椭圆 2"/>
          <p:cNvSpPr/>
          <p:nvPr/>
        </p:nvSpPr>
        <p:spPr>
          <a:xfrm>
            <a:off x="4678681" y="704141"/>
            <a:ext cx="7392946" cy="4981114"/>
          </a:xfrm>
          <a:custGeom>
            <a:avLst/>
            <a:gdLst>
              <a:gd name="connsiteX0" fmla="*/ 0 w 6675120"/>
              <a:gd name="connsiteY0" fmla="*/ 2484120 h 4968240"/>
              <a:gd name="connsiteX1" fmla="*/ 3337560 w 6675120"/>
              <a:gd name="connsiteY1" fmla="*/ 0 h 4968240"/>
              <a:gd name="connsiteX2" fmla="*/ 6675120 w 6675120"/>
              <a:gd name="connsiteY2" fmla="*/ 2484120 h 4968240"/>
              <a:gd name="connsiteX3" fmla="*/ 3337560 w 6675120"/>
              <a:gd name="connsiteY3" fmla="*/ 4968240 h 4968240"/>
              <a:gd name="connsiteX4" fmla="*/ 0 w 6675120"/>
              <a:gd name="connsiteY4" fmla="*/ 2484120 h 4968240"/>
              <a:gd name="connsiteX0-1" fmla="*/ 18479 w 6693599"/>
              <a:gd name="connsiteY0-2" fmla="*/ 3215640 h 5699760"/>
              <a:gd name="connsiteX1-3" fmla="*/ 4651439 w 6693599"/>
              <a:gd name="connsiteY1-4" fmla="*/ 0 h 5699760"/>
              <a:gd name="connsiteX2-5" fmla="*/ 6693599 w 6693599"/>
              <a:gd name="connsiteY2-6" fmla="*/ 3215640 h 5699760"/>
              <a:gd name="connsiteX3-7" fmla="*/ 3356039 w 6693599"/>
              <a:gd name="connsiteY3-8" fmla="*/ 5699760 h 5699760"/>
              <a:gd name="connsiteX4-9" fmla="*/ 18479 w 6693599"/>
              <a:gd name="connsiteY4-10" fmla="*/ 3215640 h 5699760"/>
              <a:gd name="connsiteX0-11" fmla="*/ 13249 w 6459769"/>
              <a:gd name="connsiteY0-12" fmla="*/ 3216588 h 5701678"/>
              <a:gd name="connsiteX1-13" fmla="*/ 4646209 w 6459769"/>
              <a:gd name="connsiteY1-14" fmla="*/ 948 h 5701678"/>
              <a:gd name="connsiteX2-15" fmla="*/ 6459769 w 6459769"/>
              <a:gd name="connsiteY2-16" fmla="*/ 2942268 h 5701678"/>
              <a:gd name="connsiteX3-17" fmla="*/ 3350809 w 6459769"/>
              <a:gd name="connsiteY3-18" fmla="*/ 5700708 h 5701678"/>
              <a:gd name="connsiteX4-19" fmla="*/ 13249 w 6459769"/>
              <a:gd name="connsiteY4-20" fmla="*/ 3216588 h 5701678"/>
              <a:gd name="connsiteX0-21" fmla="*/ 11172 w 6457692"/>
              <a:gd name="connsiteY0-22" fmla="*/ 3216588 h 4879431"/>
              <a:gd name="connsiteX1-23" fmla="*/ 4644132 w 6457692"/>
              <a:gd name="connsiteY1-24" fmla="*/ 948 h 4879431"/>
              <a:gd name="connsiteX2-25" fmla="*/ 6457692 w 6457692"/>
              <a:gd name="connsiteY2-26" fmla="*/ 2942268 h 4879431"/>
              <a:gd name="connsiteX3-27" fmla="*/ 3440172 w 6457692"/>
              <a:gd name="connsiteY3-28" fmla="*/ 4877748 h 4879431"/>
              <a:gd name="connsiteX4-29" fmla="*/ 11172 w 6457692"/>
              <a:gd name="connsiteY4-30" fmla="*/ 3216588 h 4879431"/>
              <a:gd name="connsiteX0-31" fmla="*/ 12720 w 6063000"/>
              <a:gd name="connsiteY0-32" fmla="*/ 3017596 h 4876989"/>
              <a:gd name="connsiteX1-33" fmla="*/ 4249440 w 6063000"/>
              <a:gd name="connsiteY1-34" fmla="*/ 76 h 4876989"/>
              <a:gd name="connsiteX2-35" fmla="*/ 6063000 w 6063000"/>
              <a:gd name="connsiteY2-36" fmla="*/ 2941396 h 4876989"/>
              <a:gd name="connsiteX3-37" fmla="*/ 3045480 w 6063000"/>
              <a:gd name="connsiteY3-38" fmla="*/ 4876876 h 4876989"/>
              <a:gd name="connsiteX4-39" fmla="*/ 12720 w 6063000"/>
              <a:gd name="connsiteY4-40" fmla="*/ 3017596 h 4876989"/>
              <a:gd name="connsiteX0-41" fmla="*/ 20699 w 6070979"/>
              <a:gd name="connsiteY0-42" fmla="*/ 3017596 h 4878089"/>
              <a:gd name="connsiteX1-43" fmla="*/ 4257419 w 6070979"/>
              <a:gd name="connsiteY1-44" fmla="*/ 76 h 4878089"/>
              <a:gd name="connsiteX2-45" fmla="*/ 6070979 w 6070979"/>
              <a:gd name="connsiteY2-46" fmla="*/ 2941396 h 4878089"/>
              <a:gd name="connsiteX3-47" fmla="*/ 3053459 w 6070979"/>
              <a:gd name="connsiteY3-48" fmla="*/ 4876876 h 4878089"/>
              <a:gd name="connsiteX4-49" fmla="*/ 20699 w 6070979"/>
              <a:gd name="connsiteY4-50" fmla="*/ 3017596 h 4878089"/>
              <a:gd name="connsiteX0-51" fmla="*/ 8819 w 6059099"/>
              <a:gd name="connsiteY0-52" fmla="*/ 3096069 h 4955447"/>
              <a:gd name="connsiteX1-53" fmla="*/ 2188140 w 6059099"/>
              <a:gd name="connsiteY1-54" fmla="*/ 1038041 h 4955447"/>
              <a:gd name="connsiteX2-55" fmla="*/ 4245539 w 6059099"/>
              <a:gd name="connsiteY2-56" fmla="*/ 78549 h 4955447"/>
              <a:gd name="connsiteX3-57" fmla="*/ 6059099 w 6059099"/>
              <a:gd name="connsiteY3-58" fmla="*/ 3019869 h 4955447"/>
              <a:gd name="connsiteX4-59" fmla="*/ 3041579 w 6059099"/>
              <a:gd name="connsiteY4-60" fmla="*/ 4955349 h 4955447"/>
              <a:gd name="connsiteX5" fmla="*/ 8819 w 6059099"/>
              <a:gd name="connsiteY5" fmla="*/ 3096069 h 4955447"/>
              <a:gd name="connsiteX0-61" fmla="*/ 8819 w 6799008"/>
              <a:gd name="connsiteY0-62" fmla="*/ 3124394 h 4983772"/>
              <a:gd name="connsiteX1-63" fmla="*/ 2188140 w 6799008"/>
              <a:gd name="connsiteY1-64" fmla="*/ 1066366 h 4983772"/>
              <a:gd name="connsiteX2-65" fmla="*/ 6607739 w 6799008"/>
              <a:gd name="connsiteY2-66" fmla="*/ 76394 h 4983772"/>
              <a:gd name="connsiteX3-67" fmla="*/ 6059099 w 6799008"/>
              <a:gd name="connsiteY3-68" fmla="*/ 3048194 h 4983772"/>
              <a:gd name="connsiteX4-69" fmla="*/ 3041579 w 6799008"/>
              <a:gd name="connsiteY4-70" fmla="*/ 4983674 h 4983772"/>
              <a:gd name="connsiteX5-71" fmla="*/ 8819 w 6799008"/>
              <a:gd name="connsiteY5-72" fmla="*/ 3124394 h 4983772"/>
              <a:gd name="connsiteX0-73" fmla="*/ 8819 w 7082133"/>
              <a:gd name="connsiteY0-74" fmla="*/ 3161162 h 5051029"/>
              <a:gd name="connsiteX1-75" fmla="*/ 2188140 w 7082133"/>
              <a:gd name="connsiteY1-76" fmla="*/ 1103134 h 5051029"/>
              <a:gd name="connsiteX2-77" fmla="*/ 6607739 w 7082133"/>
              <a:gd name="connsiteY2-78" fmla="*/ 113162 h 5051029"/>
              <a:gd name="connsiteX3-79" fmla="*/ 6958259 w 7082133"/>
              <a:gd name="connsiteY3-80" fmla="*/ 3709802 h 5051029"/>
              <a:gd name="connsiteX4-81" fmla="*/ 3041579 w 7082133"/>
              <a:gd name="connsiteY4-82" fmla="*/ 5020442 h 5051029"/>
              <a:gd name="connsiteX5-83" fmla="*/ 8819 w 7082133"/>
              <a:gd name="connsiteY5-84" fmla="*/ 3161162 h 5051029"/>
              <a:gd name="connsiteX0-85" fmla="*/ 0 w 7019315"/>
              <a:gd name="connsiteY0-86" fmla="*/ 3116236 h 5006103"/>
              <a:gd name="connsiteX1-87" fmla="*/ 3032761 w 7019315"/>
              <a:gd name="connsiteY1-88" fmla="*/ 1439208 h 5006103"/>
              <a:gd name="connsiteX2-89" fmla="*/ 6598920 w 7019315"/>
              <a:gd name="connsiteY2-90" fmla="*/ 68236 h 5006103"/>
              <a:gd name="connsiteX3-91" fmla="*/ 6949440 w 7019315"/>
              <a:gd name="connsiteY3-92" fmla="*/ 3664876 h 5006103"/>
              <a:gd name="connsiteX4-93" fmla="*/ 3032760 w 7019315"/>
              <a:gd name="connsiteY4-94" fmla="*/ 4975516 h 5006103"/>
              <a:gd name="connsiteX5-95" fmla="*/ 0 w 7019315"/>
              <a:gd name="connsiteY5-96" fmla="*/ 3116236 h 5006103"/>
              <a:gd name="connsiteX0-97" fmla="*/ 0 w 7392946"/>
              <a:gd name="connsiteY0-98" fmla="*/ 3091247 h 4981114"/>
              <a:gd name="connsiteX1-99" fmla="*/ 3032761 w 7392946"/>
              <a:gd name="connsiteY1-100" fmla="*/ 1414219 h 4981114"/>
              <a:gd name="connsiteX2-101" fmla="*/ 6598920 w 7392946"/>
              <a:gd name="connsiteY2-102" fmla="*/ 43247 h 4981114"/>
              <a:gd name="connsiteX3-103" fmla="*/ 6949440 w 7392946"/>
              <a:gd name="connsiteY3-104" fmla="*/ 3639887 h 4981114"/>
              <a:gd name="connsiteX4-105" fmla="*/ 3032760 w 7392946"/>
              <a:gd name="connsiteY4-106" fmla="*/ 4950527 h 4981114"/>
              <a:gd name="connsiteX5-107" fmla="*/ 0 w 7392946"/>
              <a:gd name="connsiteY5-108" fmla="*/ 3091247 h 4981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71" y="connsiteY5-72"/>
              </a:cxn>
            </a:cxnLst>
            <a:rect l="l" t="t" r="r" b="b"/>
            <a:pathLst>
              <a:path w="7392946" h="4981114">
                <a:moveTo>
                  <a:pt x="0" y="3091247"/>
                </a:moveTo>
                <a:cubicBezTo>
                  <a:pt x="0" y="2501862"/>
                  <a:pt x="2326641" y="1917139"/>
                  <a:pt x="3032761" y="1414219"/>
                </a:cubicBezTo>
                <a:cubicBezTo>
                  <a:pt x="3738881" y="911299"/>
                  <a:pt x="5046980" y="-236258"/>
                  <a:pt x="6598920" y="43247"/>
                </a:cubicBezTo>
                <a:cubicBezTo>
                  <a:pt x="8150860" y="322752"/>
                  <a:pt x="6949440" y="2267945"/>
                  <a:pt x="6949440" y="3639887"/>
                </a:cubicBezTo>
                <a:cubicBezTo>
                  <a:pt x="6949440" y="5011829"/>
                  <a:pt x="4191000" y="5041967"/>
                  <a:pt x="3032760" y="4950527"/>
                </a:cubicBezTo>
                <a:cubicBezTo>
                  <a:pt x="1874520" y="4859087"/>
                  <a:pt x="0" y="3680632"/>
                  <a:pt x="0" y="3091247"/>
                </a:cubicBezTo>
                <a:close/>
              </a:path>
            </a:pathLst>
          </a:custGeom>
          <a:solidFill>
            <a:srgbClr val="91C7F6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93" y="977900"/>
            <a:ext cx="7848600" cy="3962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6182" y="5595034"/>
            <a:ext cx="5769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除了以上的梯度下降法，还有如</a:t>
            </a:r>
            <a:r>
              <a:rPr lang="en-US" altLang="zh-CN" dirty="0" err="1"/>
              <a:t>Nesterove</a:t>
            </a:r>
            <a:r>
              <a:rPr lang="zh-CN" altLang="en-US" dirty="0"/>
              <a:t>， </a:t>
            </a:r>
            <a:r>
              <a:rPr lang="en-US" altLang="zh-CN" dirty="0"/>
              <a:t>Adam</a:t>
            </a:r>
            <a:r>
              <a:rPr lang="zh-CN" altLang="en-US" dirty="0"/>
              <a:t>， </a:t>
            </a:r>
            <a:r>
              <a:rPr lang="en-US" altLang="zh-CN" dirty="0"/>
              <a:t>SGD with warm restart </a:t>
            </a:r>
            <a:r>
              <a:rPr lang="zh-CN" altLang="en-US" dirty="0"/>
              <a:t>等等优化算法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265994" y="0"/>
            <a:ext cx="4888338" cy="4888338"/>
            <a:chOff x="2287766" y="-130809"/>
            <a:chExt cx="4888338" cy="4888338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2701120" y="2308635"/>
              <a:ext cx="2296720" cy="2282415"/>
            </a:xfrm>
            <a:custGeom>
              <a:avLst/>
              <a:gdLst>
                <a:gd name="connsiteX0" fmla="*/ 0 w 2296720"/>
                <a:gd name="connsiteY0" fmla="*/ 0 h 2282415"/>
                <a:gd name="connsiteX1" fmla="*/ 2296720 w 2296720"/>
                <a:gd name="connsiteY1" fmla="*/ 0 h 2282415"/>
                <a:gd name="connsiteX2" fmla="*/ 0 w 2296720"/>
                <a:gd name="connsiteY2" fmla="*/ 2282415 h 228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6720" h="2282415">
                  <a:moveTo>
                    <a:pt x="0" y="0"/>
                  </a:moveTo>
                  <a:lnTo>
                    <a:pt x="2296720" y="0"/>
                  </a:lnTo>
                  <a:lnTo>
                    <a:pt x="0" y="2282415"/>
                  </a:lnTo>
                  <a:close/>
                </a:path>
              </a:pathLst>
            </a:cu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287766" y="-130809"/>
              <a:ext cx="4888338" cy="4888338"/>
            </a:xfrm>
            <a:custGeom>
              <a:avLst/>
              <a:gdLst>
                <a:gd name="connsiteX0" fmla="*/ 3873614 w 4888338"/>
                <a:gd name="connsiteY0" fmla="*/ 0 h 4888338"/>
                <a:gd name="connsiteX1" fmla="*/ 4888338 w 4888338"/>
                <a:gd name="connsiteY1" fmla="*/ 0 h 4888338"/>
                <a:gd name="connsiteX2" fmla="*/ 4888338 w 4888338"/>
                <a:gd name="connsiteY2" fmla="*/ 4888338 h 4888338"/>
                <a:gd name="connsiteX3" fmla="*/ 0 w 4888338"/>
                <a:gd name="connsiteY3" fmla="*/ 4888338 h 4888338"/>
                <a:gd name="connsiteX4" fmla="*/ 0 w 4888338"/>
                <a:gd name="connsiteY4" fmla="*/ 3746669 h 4888338"/>
                <a:gd name="connsiteX5" fmla="*/ 690879 w 4888338"/>
                <a:gd name="connsiteY5" fmla="*/ 4441878 h 4888338"/>
                <a:gd name="connsiteX6" fmla="*/ 4513084 w 4888338"/>
                <a:gd name="connsiteY6" fmla="*/ 643478 h 4888338"/>
                <a:gd name="connsiteX7" fmla="*/ 0 w 4888338"/>
                <a:gd name="connsiteY7" fmla="*/ 0 h 4888338"/>
                <a:gd name="connsiteX8" fmla="*/ 101213 w 4888338"/>
                <a:gd name="connsiteY8" fmla="*/ 0 h 4888338"/>
                <a:gd name="connsiteX9" fmla="*/ 0 w 4888338"/>
                <a:gd name="connsiteY9" fmla="*/ 100583 h 488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88338" h="4888338">
                  <a:moveTo>
                    <a:pt x="3873614" y="0"/>
                  </a:moveTo>
                  <a:lnTo>
                    <a:pt x="4888338" y="0"/>
                  </a:lnTo>
                  <a:lnTo>
                    <a:pt x="4888338" y="4888338"/>
                  </a:lnTo>
                  <a:lnTo>
                    <a:pt x="0" y="4888338"/>
                  </a:lnTo>
                  <a:lnTo>
                    <a:pt x="0" y="3746669"/>
                  </a:lnTo>
                  <a:lnTo>
                    <a:pt x="690879" y="4441878"/>
                  </a:lnTo>
                  <a:lnTo>
                    <a:pt x="4513084" y="643478"/>
                  </a:lnTo>
                  <a:close/>
                  <a:moveTo>
                    <a:pt x="0" y="0"/>
                  </a:moveTo>
                  <a:lnTo>
                    <a:pt x="101213" y="0"/>
                  </a:lnTo>
                  <a:lnTo>
                    <a:pt x="0" y="100583"/>
                  </a:lnTo>
                  <a:close/>
                </a:path>
              </a:pathLst>
            </a:custGeom>
          </p:spPr>
        </p:pic>
      </p:grpSp>
      <p:sp>
        <p:nvSpPr>
          <p:cNvPr id="15" name="文本框 14"/>
          <p:cNvSpPr txBox="1"/>
          <p:nvPr/>
        </p:nvSpPr>
        <p:spPr>
          <a:xfrm>
            <a:off x="5411194" y="2696487"/>
            <a:ext cx="544830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i="1" spc="600" dirty="0">
                <a:cs typeface="+mn-ea"/>
                <a:sym typeface="+mn-lt"/>
              </a:rPr>
              <a:t>代码应用</a:t>
            </a:r>
            <a:endParaRPr lang="zh-CN" altLang="en-US" sz="4500" b="1" i="1" spc="600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11194" y="3558261"/>
            <a:ext cx="54483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47D6F4"/>
                </a:solidFill>
                <a:cs typeface="+mn-ea"/>
                <a:sym typeface="+mn-lt"/>
              </a:rPr>
              <a:t>Case application</a:t>
            </a:r>
            <a:endParaRPr lang="en-US" altLang="zh-CN" sz="3000" b="1" dirty="0">
              <a:solidFill>
                <a:srgbClr val="47D6F4"/>
              </a:solidFill>
              <a:cs typeface="+mn-ea"/>
              <a:sym typeface="+mn-lt"/>
            </a:endParaRPr>
          </a:p>
        </p:txBody>
      </p:sp>
      <p:pic>
        <p:nvPicPr>
          <p:cNvPr id="2" name="图片 1" descr="BSCBSZ@HIXA{4Q)B_7]A5`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033395" cy="977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35829" y="771672"/>
            <a:ext cx="8879138" cy="4701729"/>
          </a:xfrm>
          <a:custGeom>
            <a:avLst/>
            <a:gdLst>
              <a:gd name="connsiteX0" fmla="*/ 0 w 8869680"/>
              <a:gd name="connsiteY0" fmla="*/ 2173773 h 4347545"/>
              <a:gd name="connsiteX1" fmla="*/ 4434840 w 8869680"/>
              <a:gd name="connsiteY1" fmla="*/ 0 h 4347545"/>
              <a:gd name="connsiteX2" fmla="*/ 8869680 w 8869680"/>
              <a:gd name="connsiteY2" fmla="*/ 2173773 h 4347545"/>
              <a:gd name="connsiteX3" fmla="*/ 4434840 w 8869680"/>
              <a:gd name="connsiteY3" fmla="*/ 4347546 h 4347545"/>
              <a:gd name="connsiteX4" fmla="*/ 0 w 8869680"/>
              <a:gd name="connsiteY4" fmla="*/ 2173773 h 4347545"/>
              <a:gd name="connsiteX0-1" fmla="*/ 10461 w 8880141"/>
              <a:gd name="connsiteY0-2" fmla="*/ 2978445 h 5152218"/>
              <a:gd name="connsiteX1-3" fmla="*/ 5524293 w 8880141"/>
              <a:gd name="connsiteY1-4" fmla="*/ 0 h 5152218"/>
              <a:gd name="connsiteX2-5" fmla="*/ 8880141 w 8880141"/>
              <a:gd name="connsiteY2-6" fmla="*/ 2978445 h 5152218"/>
              <a:gd name="connsiteX3-7" fmla="*/ 4445301 w 8880141"/>
              <a:gd name="connsiteY3-8" fmla="*/ 5152218 h 5152218"/>
              <a:gd name="connsiteX4-9" fmla="*/ 10461 w 8880141"/>
              <a:gd name="connsiteY4-10" fmla="*/ 2978445 h 5152218"/>
              <a:gd name="connsiteX0-11" fmla="*/ 25753 w 8895433"/>
              <a:gd name="connsiteY0-12" fmla="*/ 3003444 h 5177217"/>
              <a:gd name="connsiteX1-13" fmla="*/ 2768954 w 8895433"/>
              <a:gd name="connsiteY1-14" fmla="*/ 1652630 h 5177217"/>
              <a:gd name="connsiteX2-15" fmla="*/ 5539585 w 8895433"/>
              <a:gd name="connsiteY2-16" fmla="*/ 24999 h 5177217"/>
              <a:gd name="connsiteX3-17" fmla="*/ 8895433 w 8895433"/>
              <a:gd name="connsiteY3-18" fmla="*/ 3003444 h 5177217"/>
              <a:gd name="connsiteX4-19" fmla="*/ 4460593 w 8895433"/>
              <a:gd name="connsiteY4-20" fmla="*/ 5177217 h 5177217"/>
              <a:gd name="connsiteX5" fmla="*/ 25753 w 8895433"/>
              <a:gd name="connsiteY5" fmla="*/ 3003444 h 5177217"/>
              <a:gd name="connsiteX0-21" fmla="*/ 144162 w 9013842"/>
              <a:gd name="connsiteY0-22" fmla="*/ 3003444 h 5177217"/>
              <a:gd name="connsiteX1-23" fmla="*/ 2887363 w 9013842"/>
              <a:gd name="connsiteY1-24" fmla="*/ 1652630 h 5177217"/>
              <a:gd name="connsiteX2-25" fmla="*/ 5657994 w 9013842"/>
              <a:gd name="connsiteY2-26" fmla="*/ 24999 h 5177217"/>
              <a:gd name="connsiteX3-27" fmla="*/ 9013842 w 9013842"/>
              <a:gd name="connsiteY3-28" fmla="*/ 3003444 h 5177217"/>
              <a:gd name="connsiteX4-29" fmla="*/ 4579002 w 9013842"/>
              <a:gd name="connsiteY4-30" fmla="*/ 5177217 h 5177217"/>
              <a:gd name="connsiteX5-31" fmla="*/ 144162 w 9013842"/>
              <a:gd name="connsiteY5-32" fmla="*/ 3003444 h 5177217"/>
              <a:gd name="connsiteX0-33" fmla="*/ 91206 w 8960886"/>
              <a:gd name="connsiteY0-34" fmla="*/ 3003444 h 5177217"/>
              <a:gd name="connsiteX1-35" fmla="*/ 2834407 w 8960886"/>
              <a:gd name="connsiteY1-36" fmla="*/ 1652630 h 5177217"/>
              <a:gd name="connsiteX2-37" fmla="*/ 5605038 w 8960886"/>
              <a:gd name="connsiteY2-38" fmla="*/ 24999 h 5177217"/>
              <a:gd name="connsiteX3-39" fmla="*/ 8960886 w 8960886"/>
              <a:gd name="connsiteY3-40" fmla="*/ 3003444 h 5177217"/>
              <a:gd name="connsiteX4-41" fmla="*/ 4526046 w 8960886"/>
              <a:gd name="connsiteY4-42" fmla="*/ 5177217 h 5177217"/>
              <a:gd name="connsiteX5-43" fmla="*/ 91206 w 8960886"/>
              <a:gd name="connsiteY5-44" fmla="*/ 3003444 h 5177217"/>
              <a:gd name="connsiteX0-45" fmla="*/ 24266 w 8893946"/>
              <a:gd name="connsiteY0-46" fmla="*/ 3003444 h 5178630"/>
              <a:gd name="connsiteX1-47" fmla="*/ 2767467 w 8893946"/>
              <a:gd name="connsiteY1-48" fmla="*/ 1652630 h 5178630"/>
              <a:gd name="connsiteX2-49" fmla="*/ 5538098 w 8893946"/>
              <a:gd name="connsiteY2-50" fmla="*/ 24999 h 5178630"/>
              <a:gd name="connsiteX3-51" fmla="*/ 8893946 w 8893946"/>
              <a:gd name="connsiteY3-52" fmla="*/ 3003444 h 5178630"/>
              <a:gd name="connsiteX4-53" fmla="*/ 4459106 w 8893946"/>
              <a:gd name="connsiteY4-54" fmla="*/ 5177217 h 5178630"/>
              <a:gd name="connsiteX5-55" fmla="*/ 24266 w 8893946"/>
              <a:gd name="connsiteY5-56" fmla="*/ 3003444 h 5178630"/>
              <a:gd name="connsiteX0-57" fmla="*/ 14159 w 8883839"/>
              <a:gd name="connsiteY0-58" fmla="*/ 3003444 h 5177217"/>
              <a:gd name="connsiteX1-59" fmla="*/ 2757360 w 8883839"/>
              <a:gd name="connsiteY1-60" fmla="*/ 1652630 h 5177217"/>
              <a:gd name="connsiteX2-61" fmla="*/ 5527991 w 8883839"/>
              <a:gd name="connsiteY2-62" fmla="*/ 24999 h 5177217"/>
              <a:gd name="connsiteX3-63" fmla="*/ 8883839 w 8883839"/>
              <a:gd name="connsiteY3-64" fmla="*/ 3003444 h 5177217"/>
              <a:gd name="connsiteX4-65" fmla="*/ 4448999 w 8883839"/>
              <a:gd name="connsiteY4-66" fmla="*/ 5177217 h 5177217"/>
              <a:gd name="connsiteX5-67" fmla="*/ 14159 w 8883839"/>
              <a:gd name="connsiteY5-68" fmla="*/ 3003444 h 5177217"/>
              <a:gd name="connsiteX0-69" fmla="*/ 44092 w 8913772"/>
              <a:gd name="connsiteY0-70" fmla="*/ 3003444 h 4701729"/>
              <a:gd name="connsiteX1-71" fmla="*/ 2787293 w 8913772"/>
              <a:gd name="connsiteY1-72" fmla="*/ 1652630 h 4701729"/>
              <a:gd name="connsiteX2-73" fmla="*/ 5557924 w 8913772"/>
              <a:gd name="connsiteY2-74" fmla="*/ 24999 h 4701729"/>
              <a:gd name="connsiteX3-75" fmla="*/ 8913772 w 8913772"/>
              <a:gd name="connsiteY3-76" fmla="*/ 3003444 h 4701729"/>
              <a:gd name="connsiteX4-77" fmla="*/ 5082436 w 8913772"/>
              <a:gd name="connsiteY4-78" fmla="*/ 4701729 h 4701729"/>
              <a:gd name="connsiteX5-79" fmla="*/ 44092 w 8913772"/>
              <a:gd name="connsiteY5-80" fmla="*/ 3003444 h 4701729"/>
              <a:gd name="connsiteX0-81" fmla="*/ 40492 w 8910172"/>
              <a:gd name="connsiteY0-82" fmla="*/ 3003444 h 4701729"/>
              <a:gd name="connsiteX1-83" fmla="*/ 2783693 w 8910172"/>
              <a:gd name="connsiteY1-84" fmla="*/ 1652630 h 4701729"/>
              <a:gd name="connsiteX2-85" fmla="*/ 5554324 w 8910172"/>
              <a:gd name="connsiteY2-86" fmla="*/ 24999 h 4701729"/>
              <a:gd name="connsiteX3-87" fmla="*/ 8910172 w 8910172"/>
              <a:gd name="connsiteY3-88" fmla="*/ 3003444 h 4701729"/>
              <a:gd name="connsiteX4-89" fmla="*/ 5078836 w 8910172"/>
              <a:gd name="connsiteY4-90" fmla="*/ 4701729 h 4701729"/>
              <a:gd name="connsiteX5-91" fmla="*/ 40492 w 8910172"/>
              <a:gd name="connsiteY5-92" fmla="*/ 3003444 h 4701729"/>
              <a:gd name="connsiteX0-93" fmla="*/ 9458 w 8879138"/>
              <a:gd name="connsiteY0-94" fmla="*/ 3003444 h 4701729"/>
              <a:gd name="connsiteX1-95" fmla="*/ 2752659 w 8879138"/>
              <a:gd name="connsiteY1-96" fmla="*/ 1652630 h 4701729"/>
              <a:gd name="connsiteX2-97" fmla="*/ 5523290 w 8879138"/>
              <a:gd name="connsiteY2-98" fmla="*/ 24999 h 4701729"/>
              <a:gd name="connsiteX3-99" fmla="*/ 8879138 w 8879138"/>
              <a:gd name="connsiteY3-100" fmla="*/ 3003444 h 4701729"/>
              <a:gd name="connsiteX4-101" fmla="*/ 5047802 w 8879138"/>
              <a:gd name="connsiteY4-102" fmla="*/ 4701729 h 4701729"/>
              <a:gd name="connsiteX5-103" fmla="*/ 9458 w 8879138"/>
              <a:gd name="connsiteY5-104" fmla="*/ 3003444 h 47017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8879138" h="4701729">
                <a:moveTo>
                  <a:pt x="9458" y="3003444"/>
                </a:moveTo>
                <a:cubicBezTo>
                  <a:pt x="-153610" y="1873469"/>
                  <a:pt x="1833687" y="2149038"/>
                  <a:pt x="2752659" y="1652630"/>
                </a:cubicBezTo>
                <a:cubicBezTo>
                  <a:pt x="3671631" y="1156223"/>
                  <a:pt x="4502210" y="-200137"/>
                  <a:pt x="5523290" y="24999"/>
                </a:cubicBezTo>
                <a:cubicBezTo>
                  <a:pt x="6544370" y="250135"/>
                  <a:pt x="8879138" y="1802902"/>
                  <a:pt x="8879138" y="3003444"/>
                </a:cubicBezTo>
                <a:cubicBezTo>
                  <a:pt x="8879138" y="4203986"/>
                  <a:pt x="7497096" y="4701729"/>
                  <a:pt x="5047802" y="4701729"/>
                </a:cubicBezTo>
                <a:cubicBezTo>
                  <a:pt x="2598508" y="4701729"/>
                  <a:pt x="172526" y="4133419"/>
                  <a:pt x="9458" y="3003444"/>
                </a:cubicBezTo>
                <a:close/>
              </a:path>
            </a:pathLst>
          </a:custGeom>
          <a:solidFill>
            <a:srgbClr val="91C7F6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95190" y="192405"/>
            <a:ext cx="3964401" cy="1650365"/>
            <a:chOff x="658368" y="398025"/>
            <a:chExt cx="4590288" cy="1650230"/>
          </a:xfrm>
        </p:grpSpPr>
        <p:sp>
          <p:nvSpPr>
            <p:cNvPr id="6" name="等腰三角形 5"/>
            <p:cNvSpPr/>
            <p:nvPr/>
          </p:nvSpPr>
          <p:spPr>
            <a:xfrm flipV="1">
              <a:off x="2674148" y="1417634"/>
              <a:ext cx="731520" cy="63062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658368" y="398025"/>
              <a:ext cx="4590288" cy="14673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84248" y="776262"/>
              <a:ext cx="2651760" cy="47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500" spc="300" dirty="0">
                  <a:cs typeface="+mn-ea"/>
                  <a:sym typeface="+mn-lt"/>
                </a:rPr>
                <a:t>二分类任务</a:t>
              </a:r>
              <a:endParaRPr lang="zh-CN" altLang="en-US" sz="2500" spc="300" dirty="0"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77748" y="1183762"/>
              <a:ext cx="3954627" cy="553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2000" dirty="0"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161657" y="4545613"/>
            <a:ext cx="4590288" cy="1655749"/>
            <a:chOff x="658368" y="209627"/>
            <a:chExt cx="4590288" cy="1655749"/>
          </a:xfrm>
        </p:grpSpPr>
        <p:sp>
          <p:nvSpPr>
            <p:cNvPr id="14" name="等腰三角形 13"/>
            <p:cNvSpPr/>
            <p:nvPr/>
          </p:nvSpPr>
          <p:spPr>
            <a:xfrm>
              <a:off x="985172" y="209627"/>
              <a:ext cx="731520" cy="630621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658368" y="398025"/>
              <a:ext cx="4590288" cy="14673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627378" y="540042"/>
              <a:ext cx="2651760" cy="475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500" spc="300" dirty="0">
                  <a:cs typeface="+mn-ea"/>
                  <a:sym typeface="+mn-lt"/>
                </a:rPr>
                <a:t>选两维度特征</a:t>
              </a:r>
              <a:endParaRPr lang="zh-CN" altLang="en-US" sz="2500" spc="3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913763" y="1160222"/>
              <a:ext cx="207962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cs typeface="+mn-ea"/>
                  <a:sym typeface="+mn-lt"/>
                </a:rPr>
                <a:t>需要求三个</a:t>
              </a:r>
              <a:r>
                <a:rPr lang="en-US" altLang="zh-CN" sz="2000" dirty="0">
                  <a:cs typeface="+mn-ea"/>
                  <a:sym typeface="+mn-lt"/>
                </a:rPr>
                <a:t>θ</a:t>
              </a:r>
              <a:endParaRPr lang="en-US" altLang="zh-CN" sz="2000" dirty="0">
                <a:cs typeface="+mn-ea"/>
                <a:sym typeface="+mn-lt"/>
              </a:endParaRPr>
            </a:p>
          </p:txBody>
        </p:sp>
      </p:grpSp>
      <p:pic>
        <p:nvPicPr>
          <p:cNvPr id="2" name="图片 1" descr="BSCBSZ@HIXA{4Q)B_7]A5`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033395" cy="977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35175" y="2649855"/>
            <a:ext cx="613727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假设某一课程成绩的是由多个因素决定，其中</a:t>
            </a: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平时成绩</a:t>
            </a:r>
            <a:r>
              <a:rPr lang="en-US" altLang="zh-CN" sz="3200"/>
              <a:t>和</a:t>
            </a: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期末成绩</a:t>
            </a:r>
            <a:r>
              <a:rPr lang="en-US" altLang="zh-CN" sz="3200"/>
              <a:t>两部分起到决定性作用，只有满足条件，才能得到优秀</a:t>
            </a:r>
            <a:r>
              <a:rPr lang="zh-CN" altLang="en-US" sz="3200"/>
              <a:t>评级</a:t>
            </a:r>
            <a:r>
              <a:rPr lang="zh-CN" altLang="en-US" sz="3200"/>
              <a:t>。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660140" y="780970"/>
            <a:ext cx="6559550" cy="1414859"/>
            <a:chOff x="370205" y="692705"/>
            <a:chExt cx="6559550" cy="1414859"/>
          </a:xfrm>
        </p:grpSpPr>
        <p:sp>
          <p:nvSpPr>
            <p:cNvPr id="6" name="文本框 5"/>
            <p:cNvSpPr txBox="1"/>
            <p:nvPr/>
          </p:nvSpPr>
          <p:spPr>
            <a:xfrm>
              <a:off x="370205" y="692705"/>
              <a:ext cx="6559550" cy="86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0" spc="300" dirty="0">
                  <a:cs typeface="+mn-ea"/>
                  <a:sym typeface="+mn-lt"/>
                </a:rPr>
                <a:t>随机生成一些数</a:t>
              </a:r>
              <a:endParaRPr lang="zh-CN" altLang="en-US" sz="5000" spc="300" dirty="0"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70205" y="1554479"/>
              <a:ext cx="6559550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spc="300" dirty="0">
                  <a:solidFill>
                    <a:srgbClr val="47D6F4"/>
                  </a:solidFill>
                  <a:cs typeface="+mn-ea"/>
                  <a:sym typeface="+mn-lt"/>
                </a:rPr>
                <a:t>近似服从正态分布</a:t>
              </a:r>
              <a:endParaRPr lang="zh-CN" altLang="en-US" sz="3000" spc="300" dirty="0">
                <a:solidFill>
                  <a:srgbClr val="47D6F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7" name="图片 6" descr="BSCBSZ@HIXA{4Q)B_7]A5`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033395" cy="9779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" y="2480945"/>
            <a:ext cx="5021580" cy="381889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50" y="2480945"/>
            <a:ext cx="6675120" cy="393573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305300" y="3599815"/>
            <a:ext cx="358140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000" spc="3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cs typeface="+mn-ea"/>
                <a:sym typeface="+mn-lt"/>
              </a:rPr>
              <a:t>过于简单</a:t>
            </a:r>
            <a:endParaRPr lang="zh-CN" altLang="en-US" sz="5000" spc="30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08325" y="782320"/>
            <a:ext cx="711136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spc="300" dirty="0">
                <a:cs typeface="+mn-ea"/>
                <a:sym typeface="+mn-lt"/>
              </a:rPr>
              <a:t>增加策略，加大复杂性</a:t>
            </a:r>
            <a:endParaRPr lang="zh-CN" altLang="en-US" sz="5000" spc="300" dirty="0">
              <a:cs typeface="+mn-ea"/>
              <a:sym typeface="+mn-lt"/>
            </a:endParaRPr>
          </a:p>
        </p:txBody>
      </p:sp>
      <p:pic>
        <p:nvPicPr>
          <p:cNvPr id="7" name="图片 6" descr="BSCBSZ@HIXA{4Q)B_7]A5`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033395" cy="9779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7375"/>
            <a:ext cx="5263515" cy="18427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9095" y="4043680"/>
            <a:ext cx="53130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增加随机项</a:t>
            </a:r>
            <a:r>
              <a:rPr lang="en-US" altLang="zh-CN" sz="2000"/>
              <a:t>random,</a:t>
            </a:r>
            <a:r>
              <a:rPr lang="zh-CN" altLang="en-US" sz="2000"/>
              <a:t>当做某些潜在决策特征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任意一个成绩大于</a:t>
            </a:r>
            <a:r>
              <a:rPr lang="en-US" altLang="zh-CN" sz="2000"/>
              <a:t>98</a:t>
            </a:r>
            <a:r>
              <a:rPr lang="zh-CN" altLang="en-US" sz="2000"/>
              <a:t>，都可获得优秀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任意一个成绩低于</a:t>
            </a:r>
            <a:r>
              <a:rPr lang="en-US" altLang="zh-CN" sz="2000"/>
              <a:t>60</a:t>
            </a:r>
            <a:r>
              <a:rPr lang="zh-CN" altLang="en-US" sz="2000"/>
              <a:t>，都不能获得优秀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140" y="1857375"/>
            <a:ext cx="5775960" cy="4182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72110" y="1325245"/>
            <a:ext cx="3094355" cy="2112645"/>
          </a:xfrm>
          <a:custGeom>
            <a:avLst/>
            <a:gdLst>
              <a:gd name="connsiteX0" fmla="*/ 0 w 5593080"/>
              <a:gd name="connsiteY0" fmla="*/ 2796540 h 5593080"/>
              <a:gd name="connsiteX1" fmla="*/ 2796540 w 5593080"/>
              <a:gd name="connsiteY1" fmla="*/ 0 h 5593080"/>
              <a:gd name="connsiteX2" fmla="*/ 5593080 w 5593080"/>
              <a:gd name="connsiteY2" fmla="*/ 2796540 h 5593080"/>
              <a:gd name="connsiteX3" fmla="*/ 2796540 w 5593080"/>
              <a:gd name="connsiteY3" fmla="*/ 5593080 h 5593080"/>
              <a:gd name="connsiteX4" fmla="*/ 0 w 5593080"/>
              <a:gd name="connsiteY4" fmla="*/ 2796540 h 5593080"/>
              <a:gd name="connsiteX0-1" fmla="*/ 0 w 6431280"/>
              <a:gd name="connsiteY0-2" fmla="*/ 3303203 h 5602590"/>
              <a:gd name="connsiteX1-3" fmla="*/ 3634740 w 6431280"/>
              <a:gd name="connsiteY1-4" fmla="*/ 3743 h 5602590"/>
              <a:gd name="connsiteX2-5" fmla="*/ 6431280 w 6431280"/>
              <a:gd name="connsiteY2-6" fmla="*/ 2800283 h 5602590"/>
              <a:gd name="connsiteX3-7" fmla="*/ 3634740 w 6431280"/>
              <a:gd name="connsiteY3-8" fmla="*/ 5596823 h 5602590"/>
              <a:gd name="connsiteX4-9" fmla="*/ 0 w 6431280"/>
              <a:gd name="connsiteY4-10" fmla="*/ 3303203 h 5602590"/>
              <a:gd name="connsiteX0-11" fmla="*/ 28995 w 6460275"/>
              <a:gd name="connsiteY0-12" fmla="*/ 3303203 h 5950268"/>
              <a:gd name="connsiteX1-13" fmla="*/ 3663735 w 6460275"/>
              <a:gd name="connsiteY1-14" fmla="*/ 3743 h 5950268"/>
              <a:gd name="connsiteX2-15" fmla="*/ 6460275 w 6460275"/>
              <a:gd name="connsiteY2-16" fmla="*/ 2800283 h 5950268"/>
              <a:gd name="connsiteX3-17" fmla="*/ 2200695 w 6460275"/>
              <a:gd name="connsiteY3-18" fmla="*/ 5947343 h 5950268"/>
              <a:gd name="connsiteX4-19" fmla="*/ 28995 w 6460275"/>
              <a:gd name="connsiteY4-20" fmla="*/ 3303203 h 5950268"/>
              <a:gd name="connsiteX0-21" fmla="*/ 3948 w 6435228"/>
              <a:gd name="connsiteY0-22" fmla="*/ 2380199 h 5027035"/>
              <a:gd name="connsiteX1-23" fmla="*/ 1779408 w 6435228"/>
              <a:gd name="connsiteY1-24" fmla="*/ 10379 h 5027035"/>
              <a:gd name="connsiteX2-25" fmla="*/ 6435228 w 6435228"/>
              <a:gd name="connsiteY2-26" fmla="*/ 1877279 h 5027035"/>
              <a:gd name="connsiteX3-27" fmla="*/ 2175648 w 6435228"/>
              <a:gd name="connsiteY3-28" fmla="*/ 5024339 h 5027035"/>
              <a:gd name="connsiteX4-29" fmla="*/ 3948 w 6435228"/>
              <a:gd name="connsiteY4-30" fmla="*/ 2380199 h 5027035"/>
              <a:gd name="connsiteX0-31" fmla="*/ 3054 w 4940814"/>
              <a:gd name="connsiteY0-32" fmla="*/ 2370127 h 5014752"/>
              <a:gd name="connsiteX1-33" fmla="*/ 1778514 w 4940814"/>
              <a:gd name="connsiteY1-34" fmla="*/ 307 h 5014752"/>
              <a:gd name="connsiteX2-35" fmla="*/ 4940814 w 4940814"/>
              <a:gd name="connsiteY2-36" fmla="*/ 2522527 h 5014752"/>
              <a:gd name="connsiteX3-37" fmla="*/ 2174754 w 4940814"/>
              <a:gd name="connsiteY3-38" fmla="*/ 5014267 h 5014752"/>
              <a:gd name="connsiteX4-39" fmla="*/ 3054 w 4940814"/>
              <a:gd name="connsiteY4-40" fmla="*/ 2370127 h 5014752"/>
              <a:gd name="connsiteX0-41" fmla="*/ 2948 w 4986428"/>
              <a:gd name="connsiteY0-42" fmla="*/ 2675091 h 5014743"/>
              <a:gd name="connsiteX1-43" fmla="*/ 1824128 w 4986428"/>
              <a:gd name="connsiteY1-44" fmla="*/ 471 h 5014743"/>
              <a:gd name="connsiteX2-45" fmla="*/ 4986428 w 4986428"/>
              <a:gd name="connsiteY2-46" fmla="*/ 2522691 h 5014743"/>
              <a:gd name="connsiteX3-47" fmla="*/ 2220368 w 4986428"/>
              <a:gd name="connsiteY3-48" fmla="*/ 5014431 h 5014743"/>
              <a:gd name="connsiteX4-49" fmla="*/ 2948 w 4986428"/>
              <a:gd name="connsiteY4-50" fmla="*/ 2675091 h 5014743"/>
              <a:gd name="connsiteX0-51" fmla="*/ 8147 w 4991627"/>
              <a:gd name="connsiteY0-52" fmla="*/ 2675091 h 5197595"/>
              <a:gd name="connsiteX1-53" fmla="*/ 1829327 w 4991627"/>
              <a:gd name="connsiteY1-54" fmla="*/ 471 h 5197595"/>
              <a:gd name="connsiteX2-55" fmla="*/ 4991627 w 4991627"/>
              <a:gd name="connsiteY2-56" fmla="*/ 2522691 h 5197595"/>
              <a:gd name="connsiteX3-57" fmla="*/ 1326407 w 4991627"/>
              <a:gd name="connsiteY3-58" fmla="*/ 5197311 h 5197595"/>
              <a:gd name="connsiteX4-59" fmla="*/ 8147 w 4991627"/>
              <a:gd name="connsiteY4-60" fmla="*/ 2675091 h 5197595"/>
              <a:gd name="connsiteX0-61" fmla="*/ 9033 w 4992513"/>
              <a:gd name="connsiteY0-62" fmla="*/ 2385715 h 4908211"/>
              <a:gd name="connsiteX1-63" fmla="*/ 1860693 w 4992513"/>
              <a:gd name="connsiteY1-64" fmla="*/ 655 h 4908211"/>
              <a:gd name="connsiteX2-65" fmla="*/ 4992513 w 4992513"/>
              <a:gd name="connsiteY2-66" fmla="*/ 2233315 h 4908211"/>
              <a:gd name="connsiteX3-67" fmla="*/ 1327293 w 4992513"/>
              <a:gd name="connsiteY3-68" fmla="*/ 4907935 h 4908211"/>
              <a:gd name="connsiteX4-69" fmla="*/ 9033 w 4992513"/>
              <a:gd name="connsiteY4-70" fmla="*/ 2385715 h 4908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992513" h="4908211">
                <a:moveTo>
                  <a:pt x="9033" y="2385715"/>
                </a:moveTo>
                <a:cubicBezTo>
                  <a:pt x="97933" y="1567835"/>
                  <a:pt x="1030113" y="26055"/>
                  <a:pt x="1860693" y="655"/>
                </a:cubicBezTo>
                <a:cubicBezTo>
                  <a:pt x="2691273" y="-24745"/>
                  <a:pt x="4992513" y="688829"/>
                  <a:pt x="4992513" y="2233315"/>
                </a:cubicBezTo>
                <a:cubicBezTo>
                  <a:pt x="4992513" y="3777801"/>
                  <a:pt x="2157873" y="4882535"/>
                  <a:pt x="1327293" y="4907935"/>
                </a:cubicBezTo>
                <a:cubicBezTo>
                  <a:pt x="496713" y="4933335"/>
                  <a:pt x="-79867" y="3203595"/>
                  <a:pt x="9033" y="2385715"/>
                </a:cubicBezTo>
                <a:close/>
              </a:path>
            </a:pathLst>
          </a:custGeom>
          <a:solidFill>
            <a:srgbClr val="91C7F6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110" y="440690"/>
            <a:ext cx="3803650" cy="37350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320540" y="440690"/>
            <a:ext cx="655955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000" spc="300" dirty="0">
                <a:cs typeface="+mn-ea"/>
                <a:sym typeface="+mn-lt"/>
              </a:rPr>
              <a:t>目标</a:t>
            </a:r>
            <a:endParaRPr lang="zh-CN" altLang="en-US" sz="5000" spc="300" dirty="0">
              <a:cs typeface="+mn-ea"/>
              <a:sym typeface="+mn-lt"/>
            </a:endParaRPr>
          </a:p>
        </p:txBody>
      </p:sp>
      <p:pic>
        <p:nvPicPr>
          <p:cNvPr id="2" name="图片 1" descr="BSCBSZ@HIXA{4Q)B_7]A5`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33395" cy="977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75760" y="1417320"/>
            <a:ext cx="777430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建立logistic分类器（因为有两维特征，所以目标求解出三个参数  𝜃</a:t>
            </a:r>
            <a:r>
              <a:rPr lang="zh-CN" altLang="en-US" sz="2400" baseline="-25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   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𝜃</a:t>
            </a:r>
            <a:r>
              <a:rPr lang="zh-CN" altLang="en-US" sz="2400" baseline="-25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 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𝜃</a:t>
            </a:r>
            <a:r>
              <a:rPr lang="zh-CN" altLang="en-US" sz="2400" baseline="-25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）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sigmoid : 映射到概率的函数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model : 返回预测结果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predict: 预测结果（根据阈值判断）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loss : 计算损失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reset: 打乱数据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gradient : 计算梯度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descent : 参数更新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accuracy: 计算精度并绘制confusion matrix图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08325" y="782320"/>
            <a:ext cx="711136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spc="300" dirty="0">
                <a:cs typeface="+mn-ea"/>
                <a:sym typeface="+mn-lt"/>
              </a:rPr>
              <a:t>函数实现</a:t>
            </a:r>
            <a:endParaRPr lang="zh-CN" altLang="en-US" sz="5000" spc="300" dirty="0">
              <a:cs typeface="+mn-ea"/>
              <a:sym typeface="+mn-lt"/>
            </a:endParaRPr>
          </a:p>
        </p:txBody>
      </p:sp>
      <p:pic>
        <p:nvPicPr>
          <p:cNvPr id="7" name="图片 6" descr="BSCBSZ@HIXA{4Q)B_7]A5`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033395" cy="977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" y="1988820"/>
            <a:ext cx="3543300" cy="304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0" y="2599055"/>
            <a:ext cx="1889760" cy="510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30" y="3492500"/>
            <a:ext cx="4173220" cy="11995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945" y="1988820"/>
            <a:ext cx="3281045" cy="774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7215" y="3109595"/>
            <a:ext cx="3786505" cy="15735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1835" y="1598930"/>
            <a:ext cx="3465195" cy="308419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60755" y="5199380"/>
            <a:ext cx="2196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损失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325745" y="5199380"/>
            <a:ext cx="1909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梯度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097645" y="5199380"/>
            <a:ext cx="2254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θ</a:t>
            </a:r>
            <a:r>
              <a:rPr lang="zh-CN" altLang="en-US"/>
              <a:t>更新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/>
        </p:nvGraphicFramePr>
        <p:xfrm>
          <a:off x="9752330" y="0"/>
          <a:ext cx="2339340" cy="1710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3033395" y="87630"/>
            <a:ext cx="62382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drawpic(scaled_data,np.array([[0,0,0]]),10000,1</a:t>
            </a:r>
            <a:r>
              <a:rPr lang="zh-CN" altLang="en-US" b="1" dirty="0">
                <a:cs typeface="+mn-ea"/>
                <a:sym typeface="+mn-lt"/>
              </a:rPr>
              <a:t>,</a:t>
            </a:r>
            <a:r>
              <a:rPr lang="zh-CN" altLang="en-US" b="1" dirty="0">
                <a:solidFill>
                  <a:srgbClr val="C00000"/>
                </a:solidFill>
                <a:cs typeface="+mn-ea"/>
                <a:sym typeface="+mn-lt"/>
              </a:rPr>
              <a:t>1</a:t>
            </a:r>
            <a:r>
              <a:rPr lang="zh-CN" altLang="en-US" dirty="0">
                <a:cs typeface="+mn-ea"/>
                <a:sym typeface="+mn-lt"/>
              </a:rPr>
              <a:t>)</a:t>
            </a:r>
            <a:endParaRPr lang="zh-CN" altLang="en-US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drawpic(scaled_data,np.array([[0,0,0]]),10000,1,</a:t>
            </a:r>
            <a:r>
              <a:rPr lang="zh-CN" altLang="en-US" b="1" dirty="0">
                <a:solidFill>
                  <a:srgbClr val="C00000"/>
                </a:solidFill>
                <a:cs typeface="+mn-ea"/>
                <a:sym typeface="+mn-lt"/>
              </a:rPr>
              <a:t>0.1</a:t>
            </a:r>
            <a:r>
              <a:rPr lang="zh-CN" altLang="en-US" dirty="0">
                <a:cs typeface="+mn-ea"/>
                <a:sym typeface="+mn-lt"/>
              </a:rPr>
              <a:t>)</a:t>
            </a:r>
            <a:endParaRPr lang="zh-CN" altLang="en-US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drawpic(scaled_data,np.array([[0,0,0]]),10000,1,</a:t>
            </a:r>
            <a:r>
              <a:rPr lang="zh-CN" altLang="en-US" b="1" dirty="0">
                <a:solidFill>
                  <a:srgbClr val="C00000"/>
                </a:solidFill>
                <a:cs typeface="+mn-ea"/>
                <a:sym typeface="+mn-lt"/>
              </a:rPr>
              <a:t>0.01</a:t>
            </a:r>
            <a:r>
              <a:rPr lang="zh-CN" altLang="en-US" dirty="0">
                <a:cs typeface="+mn-ea"/>
                <a:sym typeface="+mn-lt"/>
              </a:rPr>
              <a:t>)</a:t>
            </a:r>
            <a:endParaRPr lang="zh-CN" altLang="en-US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cs typeface="+mn-ea"/>
                <a:sym typeface="+mn-lt"/>
              </a:rPr>
              <a:t>drawpic(scaled_data,np.array([[0,0,0]]),10000,1,</a:t>
            </a:r>
            <a:r>
              <a:rPr lang="zh-CN" altLang="en-US" b="1" dirty="0">
                <a:solidFill>
                  <a:srgbClr val="C00000"/>
                </a:solidFill>
                <a:cs typeface="+mn-ea"/>
                <a:sym typeface="+mn-lt"/>
              </a:rPr>
              <a:t>0.001</a:t>
            </a:r>
            <a:r>
              <a:rPr lang="zh-CN" altLang="en-US" dirty="0">
                <a:cs typeface="+mn-ea"/>
                <a:sym typeface="+mn-lt"/>
              </a:rPr>
              <a:t>)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4" name="图片 3" descr="BSCBSZ@HIXA{4Q)B_7]A5`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33395" cy="977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065530"/>
            <a:ext cx="46672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C00000"/>
                </a:solidFill>
              </a:rPr>
              <a:t>(迭代次数不变，改变学习率) </a:t>
            </a:r>
            <a:endParaRPr lang="zh-CN" altLang="en-US" b="1">
              <a:solidFill>
                <a:srgbClr val="C00000"/>
              </a:solidFill>
            </a:endParaRPr>
          </a:p>
          <a:p>
            <a:endParaRPr lang="zh-CN" altLang="en-US" b="1">
              <a:solidFill>
                <a:srgbClr val="C0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5" y="1969770"/>
            <a:ext cx="5918200" cy="44596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210" y="1969770"/>
            <a:ext cx="5742940" cy="4543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/>
        </p:nvSpPr>
        <p:spPr>
          <a:xfrm>
            <a:off x="0" y="2729865"/>
            <a:ext cx="5997575" cy="3972560"/>
          </a:xfrm>
          <a:custGeom>
            <a:avLst/>
            <a:gdLst>
              <a:gd name="connsiteX0" fmla="*/ 2824163 w 7734300"/>
              <a:gd name="connsiteY0" fmla="*/ 586 h 4835042"/>
              <a:gd name="connsiteX1" fmla="*/ 4076700 w 7734300"/>
              <a:gd name="connsiteY1" fmla="*/ 218519 h 4835042"/>
              <a:gd name="connsiteX2" fmla="*/ 7734300 w 7734300"/>
              <a:gd name="connsiteY2" fmla="*/ 2166333 h 4835042"/>
              <a:gd name="connsiteX3" fmla="*/ 3543300 w 7734300"/>
              <a:gd name="connsiteY3" fmla="*/ 4704697 h 4835042"/>
              <a:gd name="connsiteX4" fmla="*/ 23924 w 7734300"/>
              <a:gd name="connsiteY4" fmla="*/ 2117429 h 4835042"/>
              <a:gd name="connsiteX5" fmla="*/ 0 w 7734300"/>
              <a:gd name="connsiteY5" fmla="*/ 2048518 h 4835042"/>
              <a:gd name="connsiteX6" fmla="*/ 0 w 7734300"/>
              <a:gd name="connsiteY6" fmla="*/ 1024863 h 4835042"/>
              <a:gd name="connsiteX7" fmla="*/ 28147 w 7734300"/>
              <a:gd name="connsiteY7" fmla="*/ 993173 h 4835042"/>
              <a:gd name="connsiteX8" fmla="*/ 1790700 w 7734300"/>
              <a:gd name="connsiteY8" fmla="*/ 189846 h 4835042"/>
              <a:gd name="connsiteX9" fmla="*/ 2824163 w 7734300"/>
              <a:gd name="connsiteY9" fmla="*/ 586 h 4835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34300" h="4835042">
                <a:moveTo>
                  <a:pt x="2824163" y="586"/>
                </a:moveTo>
                <a:cubicBezTo>
                  <a:pt x="3184525" y="-6734"/>
                  <a:pt x="3581400" y="53812"/>
                  <a:pt x="4076700" y="218519"/>
                </a:cubicBezTo>
                <a:cubicBezTo>
                  <a:pt x="5067300" y="547933"/>
                  <a:pt x="7715250" y="691347"/>
                  <a:pt x="7734300" y="2166333"/>
                </a:cubicBezTo>
                <a:cubicBezTo>
                  <a:pt x="7620000" y="4441419"/>
                  <a:pt x="6191250" y="3901422"/>
                  <a:pt x="3543300" y="4704697"/>
                </a:cubicBezTo>
                <a:cubicBezTo>
                  <a:pt x="1309092" y="5382461"/>
                  <a:pt x="422040" y="3251802"/>
                  <a:pt x="23924" y="2117429"/>
                </a:cubicBezTo>
                <a:lnTo>
                  <a:pt x="0" y="2048518"/>
                </a:lnTo>
                <a:lnTo>
                  <a:pt x="0" y="1024863"/>
                </a:lnTo>
                <a:lnTo>
                  <a:pt x="28147" y="993173"/>
                </a:lnTo>
                <a:cubicBezTo>
                  <a:pt x="434082" y="599007"/>
                  <a:pt x="1310481" y="336635"/>
                  <a:pt x="1790700" y="189846"/>
                </a:cubicBezTo>
                <a:cubicBezTo>
                  <a:pt x="2139950" y="83091"/>
                  <a:pt x="2463800" y="7905"/>
                  <a:pt x="2824163" y="586"/>
                </a:cubicBezTo>
                <a:close/>
              </a:path>
            </a:pathLst>
          </a:custGeom>
          <a:solidFill>
            <a:srgbClr val="91C7F6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349500"/>
            <a:ext cx="5853430" cy="4508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853430" y="719684"/>
            <a:ext cx="5613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5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3500" b="1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127875" y="1959628"/>
            <a:ext cx="3943350" cy="2839719"/>
            <a:chOff x="8472096" y="1867553"/>
            <a:chExt cx="2235199" cy="2839719"/>
          </a:xfrm>
        </p:grpSpPr>
        <p:sp>
          <p:nvSpPr>
            <p:cNvPr id="14" name="文本框 13"/>
            <p:cNvSpPr txBox="1"/>
            <p:nvPr/>
          </p:nvSpPr>
          <p:spPr>
            <a:xfrm>
              <a:off x="8472096" y="1867553"/>
              <a:ext cx="2235199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500" dirty="0">
                  <a:cs typeface="+mn-ea"/>
                  <a:sym typeface="+mn-lt"/>
                </a:rPr>
                <a:t>梯度下降概述</a:t>
              </a:r>
              <a:endParaRPr lang="zh-CN" altLang="en-US" sz="3500" dirty="0"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472096" y="2972453"/>
              <a:ext cx="2235199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500" dirty="0">
                  <a:cs typeface="+mn-ea"/>
                  <a:sym typeface="+mn-lt"/>
                </a:rPr>
                <a:t>算法步骤及原理</a:t>
              </a:r>
              <a:endParaRPr lang="zh-CN" altLang="en-US" sz="35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472096" y="4077352"/>
              <a:ext cx="2235199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500" dirty="0">
                  <a:cs typeface="+mn-ea"/>
                  <a:sym typeface="+mn-lt"/>
                </a:rPr>
                <a:t>案例及应用</a:t>
              </a:r>
              <a:endParaRPr lang="zh-CN" altLang="en-US" sz="3500" dirty="0">
                <a:cs typeface="+mn-ea"/>
                <a:sym typeface="+mn-lt"/>
              </a:endParaRPr>
            </a:p>
          </p:txBody>
        </p:sp>
      </p:grpSp>
      <p:pic>
        <p:nvPicPr>
          <p:cNvPr id="4" name="图片 3" descr="BSCBSZ@HIXA{4Q)B_7]A5`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33395" cy="977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/>
        </p:nvGraphicFramePr>
        <p:xfrm>
          <a:off x="9752330" y="0"/>
          <a:ext cx="2339340" cy="1710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4" name="图片 3" descr="BSCBSZ@HIXA{4Q)B_7]A5`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33395" cy="977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59555" y="166370"/>
            <a:ext cx="46672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C00000"/>
                </a:solidFill>
              </a:rPr>
              <a:t>(学习率不变，改变迭代次数) 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很直观 迭代次数越多效果损失越小</a:t>
            </a:r>
            <a:endParaRPr lang="zh-CN" altLang="en-US" b="1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" y="977900"/>
            <a:ext cx="5975985" cy="52501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170" y="977900"/>
            <a:ext cx="5707380" cy="5250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/>
        </p:nvGraphicFramePr>
        <p:xfrm>
          <a:off x="9752330" y="0"/>
          <a:ext cx="2339340" cy="1710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4" name="图片 3" descr="BSCBSZ@HIXA{4Q)B_7]A5`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33395" cy="977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65525" y="166370"/>
            <a:ext cx="71164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C00000"/>
                </a:solidFill>
              </a:rPr>
              <a:t>对比随机，小批量，批量 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量越大损失越小，但是所需时间越长，并且变化不明显</a:t>
            </a:r>
            <a:endParaRPr lang="zh-CN" altLang="en-US" b="1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7900"/>
            <a:ext cx="5880100" cy="5372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915" y="924560"/>
            <a:ext cx="6167755" cy="5478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60725" y="117475"/>
            <a:ext cx="711136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spc="300" dirty="0">
                <a:cs typeface="+mn-ea"/>
                <a:sym typeface="+mn-lt"/>
              </a:rPr>
              <a:t>结果</a:t>
            </a:r>
            <a:endParaRPr lang="zh-CN" altLang="en-US" sz="5000" spc="300" dirty="0">
              <a:cs typeface="+mn-ea"/>
              <a:sym typeface="+mn-lt"/>
            </a:endParaRPr>
          </a:p>
        </p:txBody>
      </p:sp>
      <p:pic>
        <p:nvPicPr>
          <p:cNvPr id="7" name="图片 6" descr="BSCBSZ@HIXA{4Q)B_7]A5`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033395" cy="9779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0" y="977900"/>
            <a:ext cx="7437755" cy="5736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 33"/>
          <p:cNvSpPr/>
          <p:nvPr/>
        </p:nvSpPr>
        <p:spPr>
          <a:xfrm>
            <a:off x="0" y="4653280"/>
            <a:ext cx="2235200" cy="2204720"/>
          </a:xfrm>
          <a:custGeom>
            <a:avLst/>
            <a:gdLst>
              <a:gd name="connsiteX0" fmla="*/ 2304401 w 7747350"/>
              <a:gd name="connsiteY0" fmla="*/ 1451 h 5528605"/>
              <a:gd name="connsiteX1" fmla="*/ 7724126 w 7747350"/>
              <a:gd name="connsiteY1" fmla="*/ 3639256 h 5528605"/>
              <a:gd name="connsiteX2" fmla="*/ 6950771 w 7747350"/>
              <a:gd name="connsiteY2" fmla="*/ 5465476 h 5528605"/>
              <a:gd name="connsiteX3" fmla="*/ 6852610 w 7747350"/>
              <a:gd name="connsiteY3" fmla="*/ 5528605 h 5528605"/>
              <a:gd name="connsiteX4" fmla="*/ 1883338 w 7747350"/>
              <a:gd name="connsiteY4" fmla="*/ 5528605 h 5528605"/>
              <a:gd name="connsiteX5" fmla="*/ 1873049 w 7747350"/>
              <a:gd name="connsiteY5" fmla="*/ 5521238 h 5528605"/>
              <a:gd name="connsiteX6" fmla="*/ 46976 w 7747350"/>
              <a:gd name="connsiteY6" fmla="*/ 3239206 h 5528605"/>
              <a:gd name="connsiteX7" fmla="*/ 2304401 w 7747350"/>
              <a:gd name="connsiteY7" fmla="*/ 1451 h 5528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7350" h="5528605">
                <a:moveTo>
                  <a:pt x="2304401" y="1451"/>
                </a:moveTo>
                <a:cubicBezTo>
                  <a:pt x="3583926" y="68126"/>
                  <a:pt x="7305026" y="543180"/>
                  <a:pt x="7724126" y="3639256"/>
                </a:cubicBezTo>
                <a:cubicBezTo>
                  <a:pt x="7840807" y="4485393"/>
                  <a:pt x="7507780" y="5063212"/>
                  <a:pt x="6950771" y="5465476"/>
                </a:cubicBezTo>
                <a:lnTo>
                  <a:pt x="6852610" y="5528605"/>
                </a:lnTo>
                <a:lnTo>
                  <a:pt x="1883338" y="5528605"/>
                </a:lnTo>
                <a:lnTo>
                  <a:pt x="1873049" y="5521238"/>
                </a:lnTo>
                <a:cubicBezTo>
                  <a:pt x="955572" y="4817059"/>
                  <a:pt x="221998" y="3833784"/>
                  <a:pt x="46976" y="3239206"/>
                </a:cubicBezTo>
                <a:cubicBezTo>
                  <a:pt x="-264174" y="2182179"/>
                  <a:pt x="1024876" y="-65224"/>
                  <a:pt x="2304401" y="1451"/>
                </a:cubicBezTo>
                <a:close/>
              </a:path>
            </a:pathLst>
          </a:custGeom>
          <a:solidFill>
            <a:srgbClr val="E0D4FF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4904105"/>
            <a:ext cx="2235200" cy="1946910"/>
          </a:xfrm>
          <a:custGeom>
            <a:avLst/>
            <a:gdLst>
              <a:gd name="connsiteX0" fmla="*/ 0 w 7874000"/>
              <a:gd name="connsiteY0" fmla="*/ 0 h 6858000"/>
              <a:gd name="connsiteX1" fmla="*/ 7874000 w 7874000"/>
              <a:gd name="connsiteY1" fmla="*/ 0 h 6858000"/>
              <a:gd name="connsiteX2" fmla="*/ 7874000 w 7874000"/>
              <a:gd name="connsiteY2" fmla="*/ 6858000 h 6858000"/>
              <a:gd name="connsiteX3" fmla="*/ 0 w 787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0" h="6858000">
                <a:moveTo>
                  <a:pt x="0" y="0"/>
                </a:moveTo>
                <a:lnTo>
                  <a:pt x="7874000" y="0"/>
                </a:lnTo>
                <a:lnTo>
                  <a:pt x="7874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2" name="组合 1"/>
          <p:cNvGrpSpPr/>
          <p:nvPr/>
        </p:nvGrpSpPr>
        <p:grpSpPr>
          <a:xfrm>
            <a:off x="5632450" y="-17"/>
            <a:ext cx="6559550" cy="2038230"/>
            <a:chOff x="5016500" y="898508"/>
            <a:chExt cx="6559550" cy="2038230"/>
          </a:xfrm>
        </p:grpSpPr>
        <p:sp>
          <p:nvSpPr>
            <p:cNvPr id="29" name="文本框 28"/>
            <p:cNvSpPr txBox="1"/>
            <p:nvPr/>
          </p:nvSpPr>
          <p:spPr>
            <a:xfrm>
              <a:off x="5016500" y="898508"/>
              <a:ext cx="655955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5000" b="1" spc="600" dirty="0">
                  <a:cs typeface="+mn-ea"/>
                  <a:sym typeface="+mn-lt"/>
                </a:rPr>
                <a:t>谢谢欣赏</a:t>
              </a:r>
              <a:endParaRPr lang="zh-CN" altLang="en-US" sz="5000" b="1" spc="600" dirty="0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471150" y="1952222"/>
              <a:ext cx="965200" cy="127000"/>
            </a:xfrm>
            <a:prstGeom prst="rect">
              <a:avLst/>
            </a:prstGeom>
            <a:solidFill>
              <a:srgbClr val="36E3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962650" y="2382740"/>
              <a:ext cx="56134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000" dirty="0">
                  <a:solidFill>
                    <a:srgbClr val="36E3FE"/>
                  </a:solidFill>
                  <a:cs typeface="+mn-ea"/>
                  <a:sym typeface="+mn-lt"/>
                </a:rPr>
                <a:t>THANK YOU</a:t>
              </a:r>
              <a:endParaRPr lang="zh-CN" altLang="en-US" sz="3000" dirty="0">
                <a:solidFill>
                  <a:srgbClr val="36E3FE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 descr="BSCBSZ@HIXA{4Q)B_7]A5`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33395" cy="977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265994" y="0"/>
            <a:ext cx="4888338" cy="4888338"/>
            <a:chOff x="2287766" y="-130809"/>
            <a:chExt cx="4888338" cy="4888338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2701120" y="2308635"/>
              <a:ext cx="2296720" cy="2282415"/>
            </a:xfrm>
            <a:custGeom>
              <a:avLst/>
              <a:gdLst>
                <a:gd name="connsiteX0" fmla="*/ 0 w 2296720"/>
                <a:gd name="connsiteY0" fmla="*/ 0 h 2282415"/>
                <a:gd name="connsiteX1" fmla="*/ 2296720 w 2296720"/>
                <a:gd name="connsiteY1" fmla="*/ 0 h 2282415"/>
                <a:gd name="connsiteX2" fmla="*/ 0 w 2296720"/>
                <a:gd name="connsiteY2" fmla="*/ 2282415 h 228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6720" h="2282415">
                  <a:moveTo>
                    <a:pt x="0" y="0"/>
                  </a:moveTo>
                  <a:lnTo>
                    <a:pt x="2296720" y="0"/>
                  </a:lnTo>
                  <a:lnTo>
                    <a:pt x="0" y="2282415"/>
                  </a:lnTo>
                  <a:close/>
                </a:path>
              </a:pathLst>
            </a:cu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287766" y="-130809"/>
              <a:ext cx="4888338" cy="4888338"/>
            </a:xfrm>
            <a:custGeom>
              <a:avLst/>
              <a:gdLst>
                <a:gd name="connsiteX0" fmla="*/ 3873614 w 4888338"/>
                <a:gd name="connsiteY0" fmla="*/ 0 h 4888338"/>
                <a:gd name="connsiteX1" fmla="*/ 4888338 w 4888338"/>
                <a:gd name="connsiteY1" fmla="*/ 0 h 4888338"/>
                <a:gd name="connsiteX2" fmla="*/ 4888338 w 4888338"/>
                <a:gd name="connsiteY2" fmla="*/ 4888338 h 4888338"/>
                <a:gd name="connsiteX3" fmla="*/ 0 w 4888338"/>
                <a:gd name="connsiteY3" fmla="*/ 4888338 h 4888338"/>
                <a:gd name="connsiteX4" fmla="*/ 0 w 4888338"/>
                <a:gd name="connsiteY4" fmla="*/ 3746669 h 4888338"/>
                <a:gd name="connsiteX5" fmla="*/ 690879 w 4888338"/>
                <a:gd name="connsiteY5" fmla="*/ 4441878 h 4888338"/>
                <a:gd name="connsiteX6" fmla="*/ 4513084 w 4888338"/>
                <a:gd name="connsiteY6" fmla="*/ 643478 h 4888338"/>
                <a:gd name="connsiteX7" fmla="*/ 0 w 4888338"/>
                <a:gd name="connsiteY7" fmla="*/ 0 h 4888338"/>
                <a:gd name="connsiteX8" fmla="*/ 101213 w 4888338"/>
                <a:gd name="connsiteY8" fmla="*/ 0 h 4888338"/>
                <a:gd name="connsiteX9" fmla="*/ 0 w 4888338"/>
                <a:gd name="connsiteY9" fmla="*/ 100583 h 488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88338" h="4888338">
                  <a:moveTo>
                    <a:pt x="3873614" y="0"/>
                  </a:moveTo>
                  <a:lnTo>
                    <a:pt x="4888338" y="0"/>
                  </a:lnTo>
                  <a:lnTo>
                    <a:pt x="4888338" y="4888338"/>
                  </a:lnTo>
                  <a:lnTo>
                    <a:pt x="0" y="4888338"/>
                  </a:lnTo>
                  <a:lnTo>
                    <a:pt x="0" y="3746669"/>
                  </a:lnTo>
                  <a:lnTo>
                    <a:pt x="690879" y="4441878"/>
                  </a:lnTo>
                  <a:lnTo>
                    <a:pt x="4513084" y="643478"/>
                  </a:lnTo>
                  <a:close/>
                  <a:moveTo>
                    <a:pt x="0" y="0"/>
                  </a:moveTo>
                  <a:lnTo>
                    <a:pt x="101213" y="0"/>
                  </a:lnTo>
                  <a:lnTo>
                    <a:pt x="0" y="100583"/>
                  </a:lnTo>
                  <a:close/>
                </a:path>
              </a:pathLst>
            </a:custGeom>
          </p:spPr>
        </p:pic>
      </p:grpSp>
      <p:sp>
        <p:nvSpPr>
          <p:cNvPr id="15" name="文本框 14"/>
          <p:cNvSpPr txBox="1"/>
          <p:nvPr/>
        </p:nvSpPr>
        <p:spPr>
          <a:xfrm>
            <a:off x="5411194" y="2696487"/>
            <a:ext cx="544830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i="1" spc="600" dirty="0">
                <a:solidFill>
                  <a:prstClr val="black"/>
                </a:solidFill>
                <a:cs typeface="+mn-ea"/>
                <a:sym typeface="+mn-lt"/>
              </a:rPr>
              <a:t>概述</a:t>
            </a:r>
            <a:endParaRPr lang="zh-CN" altLang="en-US" sz="4500" b="1" i="1" spc="6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11194" y="3593186"/>
            <a:ext cx="54483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47D6F4"/>
                </a:solidFill>
                <a:cs typeface="+mn-ea"/>
                <a:sym typeface="+mn-lt"/>
              </a:rPr>
              <a:t>Introduction</a:t>
            </a:r>
            <a:endParaRPr lang="en-US" altLang="zh-CN" sz="3000" b="1" dirty="0">
              <a:solidFill>
                <a:srgbClr val="47D6F4"/>
              </a:solidFill>
              <a:cs typeface="+mn-ea"/>
              <a:sym typeface="+mn-lt"/>
            </a:endParaRPr>
          </a:p>
        </p:txBody>
      </p:sp>
      <p:pic>
        <p:nvPicPr>
          <p:cNvPr id="3" name="图片 2" descr="BSCBSZ@HIXA{4Q)B_7]A5`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033395" cy="977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4465320" y="1188720"/>
            <a:ext cx="7726680" cy="5669280"/>
          </a:xfrm>
          <a:custGeom>
            <a:avLst/>
            <a:gdLst>
              <a:gd name="connsiteX0" fmla="*/ 3964914 w 7374244"/>
              <a:gd name="connsiteY0" fmla="*/ 641 h 4914332"/>
              <a:gd name="connsiteX1" fmla="*/ 6792669 w 7374244"/>
              <a:gd name="connsiteY1" fmla="*/ 815982 h 4914332"/>
              <a:gd name="connsiteX2" fmla="*/ 7366225 w 7374244"/>
              <a:gd name="connsiteY2" fmla="*/ 2477144 h 4914332"/>
              <a:gd name="connsiteX3" fmla="*/ 6548094 w 7374244"/>
              <a:gd name="connsiteY3" fmla="*/ 4534541 h 4914332"/>
              <a:gd name="connsiteX4" fmla="*/ 6083444 w 7374244"/>
              <a:gd name="connsiteY4" fmla="*/ 4850950 h 4914332"/>
              <a:gd name="connsiteX5" fmla="*/ 5977693 w 7374244"/>
              <a:gd name="connsiteY5" fmla="*/ 4914332 h 4914332"/>
              <a:gd name="connsiteX6" fmla="*/ 867867 w 7374244"/>
              <a:gd name="connsiteY6" fmla="*/ 4914332 h 4914332"/>
              <a:gd name="connsiteX7" fmla="*/ 689507 w 7374244"/>
              <a:gd name="connsiteY7" fmla="*/ 4782396 h 4914332"/>
              <a:gd name="connsiteX8" fmla="*/ 55854 w 7374244"/>
              <a:gd name="connsiteY8" fmla="*/ 4138301 h 4914332"/>
              <a:gd name="connsiteX9" fmla="*/ 1239745 w 7374244"/>
              <a:gd name="connsiteY9" fmla="*/ 2461904 h 4914332"/>
              <a:gd name="connsiteX10" fmla="*/ 1818865 w 7374244"/>
              <a:gd name="connsiteY10" fmla="*/ 922663 h 4914332"/>
              <a:gd name="connsiteX11" fmla="*/ 3964914 w 7374244"/>
              <a:gd name="connsiteY11" fmla="*/ 641 h 491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74244" h="4914332">
                <a:moveTo>
                  <a:pt x="3964914" y="641"/>
                </a:moveTo>
                <a:cubicBezTo>
                  <a:pt x="4793881" y="-17139"/>
                  <a:pt x="6281664" y="337192"/>
                  <a:pt x="6792669" y="815982"/>
                </a:cubicBezTo>
                <a:cubicBezTo>
                  <a:pt x="7303674" y="1294772"/>
                  <a:pt x="7406987" y="1857384"/>
                  <a:pt x="7366225" y="2477144"/>
                </a:cubicBezTo>
                <a:cubicBezTo>
                  <a:pt x="7325463" y="3096904"/>
                  <a:pt x="7198799" y="4032892"/>
                  <a:pt x="6548094" y="4534541"/>
                </a:cubicBezTo>
                <a:cubicBezTo>
                  <a:pt x="6426087" y="4628600"/>
                  <a:pt x="6267590" y="4737126"/>
                  <a:pt x="6083444" y="4850950"/>
                </a:cubicBezTo>
                <a:lnTo>
                  <a:pt x="5977693" y="4914332"/>
                </a:lnTo>
                <a:lnTo>
                  <a:pt x="867867" y="4914332"/>
                </a:lnTo>
                <a:lnTo>
                  <a:pt x="689507" y="4782396"/>
                </a:lnTo>
                <a:cubicBezTo>
                  <a:pt x="385210" y="4547281"/>
                  <a:pt x="154134" y="4316498"/>
                  <a:pt x="55854" y="4138301"/>
                </a:cubicBezTo>
                <a:cubicBezTo>
                  <a:pt x="-258641" y="3568072"/>
                  <a:pt x="839695" y="3044834"/>
                  <a:pt x="1239745" y="2461904"/>
                </a:cubicBezTo>
                <a:cubicBezTo>
                  <a:pt x="1584380" y="1969144"/>
                  <a:pt x="1476430" y="1315093"/>
                  <a:pt x="1818865" y="922663"/>
                </a:cubicBezTo>
                <a:cubicBezTo>
                  <a:pt x="2161300" y="530233"/>
                  <a:pt x="3135947" y="18421"/>
                  <a:pt x="3964914" y="641"/>
                </a:cubicBezTo>
                <a:close/>
              </a:path>
            </a:pathLst>
          </a:custGeom>
          <a:solidFill>
            <a:srgbClr val="E0D4FF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7081" y="1745006"/>
            <a:ext cx="717711" cy="78416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041884" y="1860780"/>
            <a:ext cx="3779702" cy="3180358"/>
            <a:chOff x="1041884" y="1861415"/>
            <a:chExt cx="3779702" cy="3180358"/>
          </a:xfrm>
        </p:grpSpPr>
        <p:sp>
          <p:nvSpPr>
            <p:cNvPr id="13" name="文本框 12"/>
            <p:cNvSpPr txBox="1"/>
            <p:nvPr/>
          </p:nvSpPr>
          <p:spPr>
            <a:xfrm>
              <a:off x="1244449" y="1861415"/>
              <a:ext cx="357695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000" spc="300" dirty="0">
                  <a:cs typeface="+mn-ea"/>
                  <a:sym typeface="+mn-lt"/>
                </a:rPr>
                <a:t>梯度下降（</a:t>
              </a:r>
              <a:r>
                <a:rPr lang="en-US" altLang="zh-CN" sz="3000" spc="300" dirty="0">
                  <a:cs typeface="+mn-ea"/>
                  <a:sym typeface="+mn-lt"/>
                </a:rPr>
                <a:t>GD</a:t>
              </a:r>
              <a:r>
                <a:rPr lang="zh-CN" altLang="en-US" sz="3000" spc="300" dirty="0">
                  <a:cs typeface="+mn-ea"/>
                  <a:sym typeface="+mn-lt"/>
                </a:rPr>
                <a:t>）</a:t>
              </a:r>
              <a:endParaRPr lang="zh-CN" altLang="en-US" sz="3000" spc="300" dirty="0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41884" y="2642108"/>
              <a:ext cx="3779702" cy="2399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000" spc="300" dirty="0">
                  <a:cs typeface="+mn-ea"/>
                  <a:sym typeface="+mn-lt"/>
                </a:rPr>
                <a:t>梯度下降是迭代法的一种，可以用来求解最小二乘问题。在求解机器学习算法的模型参数时，也是最常采用的算法。</a:t>
              </a:r>
              <a:endParaRPr lang="zh-CN" altLang="en-US" sz="2000" spc="300" dirty="0">
                <a:cs typeface="+mn-ea"/>
                <a:sym typeface="+mn-lt"/>
              </a:endParaRPr>
            </a:p>
          </p:txBody>
        </p:sp>
      </p:grpSp>
      <p:pic>
        <p:nvPicPr>
          <p:cNvPr id="4" name="图片 3" descr="BSCBSZ@HIXA{4Q)B_7]A5`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33395" cy="977900"/>
          </a:xfrm>
          <a:prstGeom prst="rect">
            <a:avLst/>
          </a:prstGeom>
        </p:spPr>
      </p:pic>
      <p:pic>
        <p:nvPicPr>
          <p:cNvPr id="3" name="图片 2" descr="1119747-20170626142544430-3509507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285" y="1744980"/>
            <a:ext cx="6788150" cy="3310255"/>
          </a:xfrm>
          <a:prstGeom prst="rect">
            <a:avLst/>
          </a:prstGeom>
        </p:spPr>
      </p:pic>
      <p:pic>
        <p:nvPicPr>
          <p:cNvPr id="6" name="图片 5" descr="1042406-20161017221342935-1872962415[1]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285" y="1766570"/>
            <a:ext cx="6723380" cy="3267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996112" y="453390"/>
            <a:ext cx="10552946" cy="5581650"/>
            <a:chOff x="996112" y="453390"/>
            <a:chExt cx="10552946" cy="5581650"/>
          </a:xfrm>
        </p:grpSpPr>
        <p:grpSp>
          <p:nvGrpSpPr>
            <p:cNvPr id="30" name="组合 29"/>
            <p:cNvGrpSpPr/>
            <p:nvPr/>
          </p:nvGrpSpPr>
          <p:grpSpPr>
            <a:xfrm>
              <a:off x="996112" y="453390"/>
              <a:ext cx="3931920" cy="5581650"/>
              <a:chOff x="996112" y="453390"/>
              <a:chExt cx="3931920" cy="5581650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996112" y="731520"/>
                <a:ext cx="3600811" cy="5303520"/>
              </a:xfrm>
              <a:prstGeom prst="roundRect">
                <a:avLst>
                  <a:gd name="adj" fmla="val 3876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996112" y="453390"/>
                <a:ext cx="3931920" cy="2164080"/>
              </a:xfrm>
              <a:prstGeom prst="roundRect">
                <a:avLst>
                  <a:gd name="adj" fmla="val 387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698693" y="832009"/>
                <a:ext cx="1412513" cy="1412513"/>
              </a:xfrm>
              <a:prstGeom prst="ellipse">
                <a:avLst/>
              </a:prstGeom>
              <a:solidFill>
                <a:srgbClr val="91C7F6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55399" y="1691458"/>
                <a:ext cx="758113" cy="758113"/>
              </a:xfrm>
              <a:prstGeom prst="ellipse">
                <a:avLst/>
              </a:prstGeom>
              <a:solidFill>
                <a:srgbClr val="91C7F6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617138" y="453390"/>
              <a:ext cx="3931920" cy="5581650"/>
              <a:chOff x="7617138" y="453390"/>
              <a:chExt cx="3931920" cy="5581650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7947612" y="731520"/>
                <a:ext cx="3600811" cy="5303520"/>
              </a:xfrm>
              <a:prstGeom prst="roundRect">
                <a:avLst>
                  <a:gd name="adj" fmla="val 3876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7617138" y="453390"/>
                <a:ext cx="3931920" cy="2164080"/>
              </a:xfrm>
              <a:prstGeom prst="roundRect">
                <a:avLst>
                  <a:gd name="adj" fmla="val 387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8558463" y="897777"/>
                <a:ext cx="1412513" cy="1412513"/>
              </a:xfrm>
              <a:prstGeom prst="ellipse">
                <a:avLst/>
              </a:prstGeom>
              <a:solidFill>
                <a:srgbClr val="91C7F6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9915169" y="1757226"/>
                <a:ext cx="758113" cy="758113"/>
              </a:xfrm>
              <a:prstGeom prst="ellipse">
                <a:avLst/>
              </a:prstGeom>
              <a:solidFill>
                <a:srgbClr val="91C7F6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4227195" y="453390"/>
            <a:ext cx="3931920" cy="5791200"/>
            <a:chOff x="4236720" y="487680"/>
            <a:chExt cx="3931920" cy="5791200"/>
          </a:xfrm>
        </p:grpSpPr>
        <p:sp>
          <p:nvSpPr>
            <p:cNvPr id="10" name="圆角矩形 9"/>
            <p:cNvSpPr/>
            <p:nvPr/>
          </p:nvSpPr>
          <p:spPr>
            <a:xfrm>
              <a:off x="4236720" y="487680"/>
              <a:ext cx="3931920" cy="5791200"/>
            </a:xfrm>
            <a:prstGeom prst="roundRect">
              <a:avLst>
                <a:gd name="adj" fmla="val 387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236720" y="487680"/>
              <a:ext cx="3931920" cy="2164080"/>
            </a:xfrm>
            <a:prstGeom prst="roundRect">
              <a:avLst>
                <a:gd name="adj" fmla="val 3876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017111" y="609599"/>
              <a:ext cx="1412513" cy="1412513"/>
            </a:xfrm>
            <a:prstGeom prst="ellipse">
              <a:avLst/>
            </a:prstGeom>
            <a:solidFill>
              <a:srgbClr val="91C7F6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373817" y="1469048"/>
              <a:ext cx="758113" cy="758113"/>
            </a:xfrm>
            <a:prstGeom prst="ellipse">
              <a:avLst/>
            </a:prstGeom>
            <a:solidFill>
              <a:srgbClr val="91C7F6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577234" y="1365254"/>
            <a:ext cx="3232991" cy="3702219"/>
            <a:chOff x="4577234" y="1365254"/>
            <a:chExt cx="3232991" cy="3702219"/>
          </a:xfrm>
        </p:grpSpPr>
        <p:sp>
          <p:nvSpPr>
            <p:cNvPr id="24" name="文本框 23"/>
            <p:cNvSpPr txBox="1"/>
            <p:nvPr/>
          </p:nvSpPr>
          <p:spPr>
            <a:xfrm>
              <a:off x="4867076" y="1365254"/>
              <a:ext cx="2651760" cy="86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500" spc="300" dirty="0">
                  <a:cs typeface="+mn-ea"/>
                  <a:sym typeface="+mn-lt"/>
                </a:rPr>
                <a:t>小批量梯度下降法MBGD</a:t>
              </a:r>
              <a:endParaRPr lang="zh-CN" altLang="en-US" sz="2500" spc="300" dirty="0"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577234" y="2760518"/>
              <a:ext cx="3232991" cy="2306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cs typeface="+mn-ea"/>
                  <a:sym typeface="+mn-lt"/>
                </a:rPr>
                <a:t>把数据分为若干个批，按批来更新参数，这样，一个批中的一组数据共同决定了本次梯度的方向，下降起来就不容易跑偏，减少了随机性    </a:t>
              </a:r>
              <a:endParaRPr lang="zh-CN" altLang="en-US" sz="1600" dirty="0"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cs typeface="+mn-ea"/>
                  <a:sym typeface="+mn-lt"/>
                </a:rPr>
                <a:t> 优点：减少了计算的开销量，降低了随机性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471299" y="1365288"/>
            <a:ext cx="9602152" cy="4441359"/>
            <a:chOff x="1471299" y="1365288"/>
            <a:chExt cx="9602152" cy="4441359"/>
          </a:xfrm>
        </p:grpSpPr>
        <p:sp>
          <p:nvSpPr>
            <p:cNvPr id="22" name="文本框 21"/>
            <p:cNvSpPr txBox="1"/>
            <p:nvPr/>
          </p:nvSpPr>
          <p:spPr>
            <a:xfrm>
              <a:off x="1471299" y="1365288"/>
              <a:ext cx="2651760" cy="86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500" spc="300" dirty="0">
                  <a:cs typeface="+mn-ea"/>
                  <a:sym typeface="+mn-lt"/>
                </a:rPr>
                <a:t>批量梯度下降法BGD</a:t>
              </a:r>
              <a:endParaRPr lang="zh-CN" altLang="en-US" sz="2500" spc="300" dirty="0"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520380" y="2760552"/>
              <a:ext cx="2554772" cy="3046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cs typeface="+mn-ea"/>
                  <a:sym typeface="+mn-lt"/>
                </a:rPr>
                <a:t>针对的是整个数据集，通过对所有的样本的计算来求解梯度的方向。</a:t>
              </a:r>
              <a:endParaRPr lang="zh-CN" altLang="en-US" sz="1600" dirty="0"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cs typeface="+mn-ea"/>
                  <a:sym typeface="+mn-lt"/>
                </a:rPr>
                <a:t>优点：全局最优解；易于并行实现；</a:t>
              </a:r>
              <a:endParaRPr lang="zh-CN" altLang="en-US" sz="1600" dirty="0"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cs typeface="+mn-ea"/>
                  <a:sym typeface="+mn-lt"/>
                </a:rPr>
                <a:t>缺点：当样本数据很多时，计算量开销大，计算速度慢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421691" y="1365288"/>
              <a:ext cx="2651760" cy="86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500" spc="300" dirty="0">
                  <a:cs typeface="+mn-ea"/>
                  <a:sym typeface="+mn-lt"/>
                </a:rPr>
                <a:t>随机梯度下降法SGD</a:t>
              </a:r>
              <a:endParaRPr lang="zh-CN" altLang="en-US" sz="2500" spc="300" dirty="0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470137" y="2760552"/>
              <a:ext cx="2554772" cy="1938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cs typeface="+mn-ea"/>
                  <a:sym typeface="+mn-lt"/>
                </a:rPr>
                <a:t>每个数据都计算算一下损失函数，然后求梯度更新参数。</a:t>
              </a:r>
              <a:endParaRPr lang="zh-CN" altLang="en-US" sz="1600" dirty="0"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cs typeface="+mn-ea"/>
                  <a:sym typeface="+mn-lt"/>
                </a:rPr>
                <a:t> 优点：计算速度快</a:t>
              </a:r>
              <a:endParaRPr lang="zh-CN" altLang="en-US" sz="1600" dirty="0"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cs typeface="+mn-ea"/>
                  <a:sym typeface="+mn-lt"/>
                </a:rPr>
                <a:t> 缺点：收敛性能不好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4" name="图片 3" descr="BSCBSZ@HIXA{4Q)B_7]A5`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033395" cy="977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5049224" y="1"/>
            <a:ext cx="7142777" cy="5712741"/>
          </a:xfrm>
          <a:custGeom>
            <a:avLst/>
            <a:gdLst>
              <a:gd name="connsiteX0" fmla="*/ 2225894 w 7142777"/>
              <a:gd name="connsiteY0" fmla="*/ 0 h 5712741"/>
              <a:gd name="connsiteX1" fmla="*/ 7142777 w 7142777"/>
              <a:gd name="connsiteY1" fmla="*/ 0 h 5712741"/>
              <a:gd name="connsiteX2" fmla="*/ 7142777 w 7142777"/>
              <a:gd name="connsiteY2" fmla="*/ 5148345 h 5712741"/>
              <a:gd name="connsiteX3" fmla="*/ 7051966 w 7142777"/>
              <a:gd name="connsiteY3" fmla="*/ 5152435 h 5712741"/>
              <a:gd name="connsiteX4" fmla="*/ 6006372 w 7142777"/>
              <a:gd name="connsiteY4" fmla="*/ 5135880 h 5712741"/>
              <a:gd name="connsiteX5" fmla="*/ 3781332 w 7142777"/>
              <a:gd name="connsiteY5" fmla="*/ 5608320 h 5712741"/>
              <a:gd name="connsiteX6" fmla="*/ 2402111 w 7142777"/>
              <a:gd name="connsiteY6" fmla="*/ 5617944 h 5712741"/>
              <a:gd name="connsiteX7" fmla="*/ 672372 w 7142777"/>
              <a:gd name="connsiteY7" fmla="*/ 4330164 h 5712741"/>
              <a:gd name="connsiteX8" fmla="*/ 1812 w 7142777"/>
              <a:gd name="connsiteY8" fmla="*/ 2712718 h 5712741"/>
              <a:gd name="connsiteX9" fmla="*/ 321852 w 7142777"/>
              <a:gd name="connsiteY9" fmla="*/ 1752599 h 5712741"/>
              <a:gd name="connsiteX10" fmla="*/ 1739171 w 7142777"/>
              <a:gd name="connsiteY10" fmla="*/ 1112519 h 5712741"/>
              <a:gd name="connsiteX11" fmla="*/ 2212244 w 7142777"/>
              <a:gd name="connsiteY11" fmla="*/ 33366 h 571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42777" h="5712741">
                <a:moveTo>
                  <a:pt x="2225894" y="0"/>
                </a:moveTo>
                <a:lnTo>
                  <a:pt x="7142777" y="0"/>
                </a:lnTo>
                <a:lnTo>
                  <a:pt x="7142777" y="5148345"/>
                </a:lnTo>
                <a:lnTo>
                  <a:pt x="7051966" y="5152435"/>
                </a:lnTo>
                <a:cubicBezTo>
                  <a:pt x="6610108" y="5157653"/>
                  <a:pt x="6269262" y="5038725"/>
                  <a:pt x="6006372" y="5135880"/>
                </a:cubicBezTo>
                <a:cubicBezTo>
                  <a:pt x="4807492" y="5872480"/>
                  <a:pt x="4399822" y="5520356"/>
                  <a:pt x="3781332" y="5608320"/>
                </a:cubicBezTo>
                <a:cubicBezTo>
                  <a:pt x="3056162" y="5620084"/>
                  <a:pt x="3225071" y="5830970"/>
                  <a:pt x="2402111" y="5617944"/>
                </a:cubicBezTo>
                <a:cubicBezTo>
                  <a:pt x="1579151" y="5404918"/>
                  <a:pt x="1072421" y="4814368"/>
                  <a:pt x="672372" y="4330164"/>
                </a:cubicBezTo>
                <a:cubicBezTo>
                  <a:pt x="272321" y="3845960"/>
                  <a:pt x="-26128" y="2967052"/>
                  <a:pt x="1812" y="2712718"/>
                </a:cubicBezTo>
                <a:cubicBezTo>
                  <a:pt x="29752" y="2458384"/>
                  <a:pt x="19592" y="2006599"/>
                  <a:pt x="321852" y="1752599"/>
                </a:cubicBezTo>
                <a:cubicBezTo>
                  <a:pt x="624111" y="1498599"/>
                  <a:pt x="1328961" y="1695115"/>
                  <a:pt x="1739171" y="1112519"/>
                </a:cubicBezTo>
                <a:cubicBezTo>
                  <a:pt x="1893000" y="894046"/>
                  <a:pt x="2038971" y="478593"/>
                  <a:pt x="2212244" y="33366"/>
                </a:cubicBezTo>
                <a:close/>
              </a:path>
            </a:pathLst>
          </a:custGeom>
          <a:solidFill>
            <a:srgbClr val="E0D4FF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01115" y="2158365"/>
            <a:ext cx="521716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cs typeface="+mn-ea"/>
                <a:sym typeface="+mn-lt"/>
              </a:rPr>
              <a:t>前面几种梯度下降虽然用的样本数量不同，但是步长方面是一样的，都是需要我们提前定下来。这样就有了问题</a:t>
            </a:r>
            <a:r>
              <a:rPr lang="en-US" altLang="zh-CN" sz="2000" dirty="0">
                <a:cs typeface="+mn-ea"/>
                <a:sym typeface="+mn-lt"/>
              </a:rPr>
              <a:t>——</a:t>
            </a:r>
            <a:r>
              <a:rPr lang="zh-CN" altLang="en-US" sz="2000" dirty="0">
                <a:cs typeface="+mn-ea"/>
                <a:sym typeface="+mn-lt"/>
              </a:rPr>
              <a:t>步长太大可能算法会在</a:t>
            </a:r>
            <a:r>
              <a:rPr lang="en-US" altLang="zh-CN" sz="2000" dirty="0">
                <a:cs typeface="+mn-ea"/>
                <a:sym typeface="+mn-lt"/>
              </a:rPr>
              <a:t>“</a:t>
            </a:r>
            <a:r>
              <a:rPr lang="zh-CN" altLang="en-US" sz="2000" dirty="0">
                <a:cs typeface="+mn-ea"/>
                <a:sym typeface="+mn-lt"/>
              </a:rPr>
              <a:t>最低点</a:t>
            </a:r>
            <a:r>
              <a:rPr lang="en-US" altLang="zh-CN" sz="2000" dirty="0">
                <a:cs typeface="+mn-ea"/>
                <a:sym typeface="+mn-lt"/>
              </a:rPr>
              <a:t>”</a:t>
            </a:r>
            <a:r>
              <a:rPr lang="zh-CN" altLang="en-US" sz="2000" dirty="0">
                <a:cs typeface="+mn-ea"/>
                <a:sym typeface="+mn-lt"/>
              </a:rPr>
              <a:t>两边反复横跳，太小又会导致用时太长，所以在此之上诞生了很多的优化算法，动量梯度下降法（</a:t>
            </a:r>
            <a:r>
              <a:rPr lang="en-US" altLang="zh-CN" sz="2000" dirty="0">
                <a:cs typeface="+mn-ea"/>
                <a:sym typeface="+mn-lt"/>
              </a:rPr>
              <a:t>momentum</a:t>
            </a:r>
            <a:r>
              <a:rPr lang="zh-CN" altLang="en-US" sz="2000" dirty="0">
                <a:cs typeface="+mn-ea"/>
                <a:sym typeface="+mn-lt"/>
              </a:rPr>
              <a:t>）和</a:t>
            </a:r>
            <a:r>
              <a:rPr lang="en-US" altLang="zh-CN" sz="2000" dirty="0">
                <a:cs typeface="+mn-ea"/>
                <a:sym typeface="+mn-lt"/>
              </a:rPr>
              <a:t>RMSprop</a:t>
            </a:r>
            <a:r>
              <a:rPr lang="zh-CN" altLang="en-US" sz="2000" dirty="0">
                <a:cs typeface="+mn-ea"/>
                <a:sym typeface="+mn-lt"/>
              </a:rPr>
              <a:t>是其中两种。</a:t>
            </a: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5" name="图片 4" descr="BSCBSZ@HIXA{4Q)B_7]A5`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033395" cy="9779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61676" y="1373886"/>
            <a:ext cx="717711" cy="78416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96365" y="1505585"/>
            <a:ext cx="4290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对梯度下降的优化算法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265994" y="0"/>
            <a:ext cx="4888338" cy="4888338"/>
            <a:chOff x="2287766" y="-130809"/>
            <a:chExt cx="4888338" cy="4888338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2701120" y="2308635"/>
              <a:ext cx="2296720" cy="2282415"/>
            </a:xfrm>
            <a:custGeom>
              <a:avLst/>
              <a:gdLst>
                <a:gd name="connsiteX0" fmla="*/ 0 w 2296720"/>
                <a:gd name="connsiteY0" fmla="*/ 0 h 2282415"/>
                <a:gd name="connsiteX1" fmla="*/ 2296720 w 2296720"/>
                <a:gd name="connsiteY1" fmla="*/ 0 h 2282415"/>
                <a:gd name="connsiteX2" fmla="*/ 0 w 2296720"/>
                <a:gd name="connsiteY2" fmla="*/ 2282415 h 228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6720" h="2282415">
                  <a:moveTo>
                    <a:pt x="0" y="0"/>
                  </a:moveTo>
                  <a:lnTo>
                    <a:pt x="2296720" y="0"/>
                  </a:lnTo>
                  <a:lnTo>
                    <a:pt x="0" y="2282415"/>
                  </a:lnTo>
                  <a:close/>
                </a:path>
              </a:pathLst>
            </a:cu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287766" y="-130809"/>
              <a:ext cx="4888338" cy="4888338"/>
            </a:xfrm>
            <a:custGeom>
              <a:avLst/>
              <a:gdLst>
                <a:gd name="connsiteX0" fmla="*/ 3873614 w 4888338"/>
                <a:gd name="connsiteY0" fmla="*/ 0 h 4888338"/>
                <a:gd name="connsiteX1" fmla="*/ 4888338 w 4888338"/>
                <a:gd name="connsiteY1" fmla="*/ 0 h 4888338"/>
                <a:gd name="connsiteX2" fmla="*/ 4888338 w 4888338"/>
                <a:gd name="connsiteY2" fmla="*/ 4888338 h 4888338"/>
                <a:gd name="connsiteX3" fmla="*/ 0 w 4888338"/>
                <a:gd name="connsiteY3" fmla="*/ 4888338 h 4888338"/>
                <a:gd name="connsiteX4" fmla="*/ 0 w 4888338"/>
                <a:gd name="connsiteY4" fmla="*/ 3746669 h 4888338"/>
                <a:gd name="connsiteX5" fmla="*/ 690879 w 4888338"/>
                <a:gd name="connsiteY5" fmla="*/ 4441878 h 4888338"/>
                <a:gd name="connsiteX6" fmla="*/ 4513084 w 4888338"/>
                <a:gd name="connsiteY6" fmla="*/ 643478 h 4888338"/>
                <a:gd name="connsiteX7" fmla="*/ 0 w 4888338"/>
                <a:gd name="connsiteY7" fmla="*/ 0 h 4888338"/>
                <a:gd name="connsiteX8" fmla="*/ 101213 w 4888338"/>
                <a:gd name="connsiteY8" fmla="*/ 0 h 4888338"/>
                <a:gd name="connsiteX9" fmla="*/ 0 w 4888338"/>
                <a:gd name="connsiteY9" fmla="*/ 100583 h 488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88338" h="4888338">
                  <a:moveTo>
                    <a:pt x="3873614" y="0"/>
                  </a:moveTo>
                  <a:lnTo>
                    <a:pt x="4888338" y="0"/>
                  </a:lnTo>
                  <a:lnTo>
                    <a:pt x="4888338" y="4888338"/>
                  </a:lnTo>
                  <a:lnTo>
                    <a:pt x="0" y="4888338"/>
                  </a:lnTo>
                  <a:lnTo>
                    <a:pt x="0" y="3746669"/>
                  </a:lnTo>
                  <a:lnTo>
                    <a:pt x="690879" y="4441878"/>
                  </a:lnTo>
                  <a:lnTo>
                    <a:pt x="4513084" y="643478"/>
                  </a:lnTo>
                  <a:close/>
                  <a:moveTo>
                    <a:pt x="0" y="0"/>
                  </a:moveTo>
                  <a:lnTo>
                    <a:pt x="101213" y="0"/>
                  </a:lnTo>
                  <a:lnTo>
                    <a:pt x="0" y="100583"/>
                  </a:lnTo>
                  <a:close/>
                </a:path>
              </a:pathLst>
            </a:custGeom>
          </p:spPr>
        </p:pic>
      </p:grpSp>
      <p:sp>
        <p:nvSpPr>
          <p:cNvPr id="15" name="文本框 14"/>
          <p:cNvSpPr txBox="1"/>
          <p:nvPr/>
        </p:nvSpPr>
        <p:spPr>
          <a:xfrm>
            <a:off x="5411194" y="2696487"/>
            <a:ext cx="54483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b="1" i="1" spc="600" dirty="0">
                <a:solidFill>
                  <a:prstClr val="black"/>
                </a:solidFill>
                <a:cs typeface="+mn-ea"/>
                <a:sym typeface="+mn-lt"/>
              </a:rPr>
              <a:t>随机梯度下降</a:t>
            </a:r>
            <a:endParaRPr lang="zh-CN" altLang="en-US" sz="4500" b="1" i="1" spc="6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09309" y="3558261"/>
            <a:ext cx="56501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47D6F4"/>
                </a:solidFill>
                <a:cs typeface="+mn-ea"/>
                <a:sym typeface="+mn-lt"/>
              </a:rPr>
              <a:t>Stochastic Gradient Descent</a:t>
            </a:r>
            <a:endParaRPr lang="zh-CN" altLang="en-US" sz="3000" b="1" dirty="0">
              <a:solidFill>
                <a:srgbClr val="47D6F4"/>
              </a:solidFill>
              <a:cs typeface="+mn-ea"/>
              <a:sym typeface="+mn-lt"/>
            </a:endParaRPr>
          </a:p>
        </p:txBody>
      </p:sp>
      <p:pic>
        <p:nvPicPr>
          <p:cNvPr id="3" name="图片 2" descr="BSCBSZ@HIXA{4Q)B_7]A5`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033395" cy="977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8366743" y="1554479"/>
            <a:ext cx="3825257" cy="5191665"/>
          </a:xfrm>
          <a:custGeom>
            <a:avLst/>
            <a:gdLst>
              <a:gd name="connsiteX0" fmla="*/ 0 w 7737822"/>
              <a:gd name="connsiteY0" fmla="*/ 2895600 h 5791200"/>
              <a:gd name="connsiteX1" fmla="*/ 3868911 w 7737822"/>
              <a:gd name="connsiteY1" fmla="*/ 0 h 5791200"/>
              <a:gd name="connsiteX2" fmla="*/ 7737822 w 7737822"/>
              <a:gd name="connsiteY2" fmla="*/ 2895600 h 5791200"/>
              <a:gd name="connsiteX3" fmla="*/ 3868911 w 7737822"/>
              <a:gd name="connsiteY3" fmla="*/ 5791200 h 5791200"/>
              <a:gd name="connsiteX4" fmla="*/ 0 w 7737822"/>
              <a:gd name="connsiteY4" fmla="*/ 2895600 h 5791200"/>
              <a:gd name="connsiteX0-1" fmla="*/ 318942 w 4140084"/>
              <a:gd name="connsiteY0-2" fmla="*/ 3448517 h 5802235"/>
              <a:gd name="connsiteX1-3" fmla="*/ 271173 w 4140084"/>
              <a:gd name="connsiteY1-4" fmla="*/ 4277 h 5802235"/>
              <a:gd name="connsiteX2-5" fmla="*/ 4140084 w 4140084"/>
              <a:gd name="connsiteY2-6" fmla="*/ 2899877 h 5802235"/>
              <a:gd name="connsiteX3-7" fmla="*/ 271173 w 4140084"/>
              <a:gd name="connsiteY3-8" fmla="*/ 5795477 h 5802235"/>
              <a:gd name="connsiteX4-9" fmla="*/ 318942 w 4140084"/>
              <a:gd name="connsiteY4-10" fmla="*/ 3448517 h 5802235"/>
              <a:gd name="connsiteX0-11" fmla="*/ 426698 w 4247840"/>
              <a:gd name="connsiteY0-12" fmla="*/ 3752587 h 6103743"/>
              <a:gd name="connsiteX1-13" fmla="*/ 2863049 w 4247840"/>
              <a:gd name="connsiteY1-14" fmla="*/ 3547 h 6103743"/>
              <a:gd name="connsiteX2-15" fmla="*/ 4247840 w 4247840"/>
              <a:gd name="connsiteY2-16" fmla="*/ 3203947 h 6103743"/>
              <a:gd name="connsiteX3-17" fmla="*/ 378929 w 4247840"/>
              <a:gd name="connsiteY3-18" fmla="*/ 6099547 h 6103743"/>
              <a:gd name="connsiteX4-19" fmla="*/ 426698 w 4247840"/>
              <a:gd name="connsiteY4-20" fmla="*/ 3752587 h 6103743"/>
              <a:gd name="connsiteX0-21" fmla="*/ 627615 w 7252917"/>
              <a:gd name="connsiteY0-22" fmla="*/ 3753296 h 6140540"/>
              <a:gd name="connsiteX1-23" fmla="*/ 3063966 w 7252917"/>
              <a:gd name="connsiteY1-24" fmla="*/ 4256 h 6140540"/>
              <a:gd name="connsiteX2-25" fmla="*/ 7252917 w 7252917"/>
              <a:gd name="connsiteY2-26" fmla="*/ 4530536 h 6140540"/>
              <a:gd name="connsiteX3-27" fmla="*/ 579846 w 7252917"/>
              <a:gd name="connsiteY3-28" fmla="*/ 6100256 h 6140540"/>
              <a:gd name="connsiteX4-29" fmla="*/ 627615 w 7252917"/>
              <a:gd name="connsiteY4-30" fmla="*/ 3753296 h 6140540"/>
              <a:gd name="connsiteX0-31" fmla="*/ 34905 w 6660207"/>
              <a:gd name="connsiteY0-32" fmla="*/ 3753300 h 6154429"/>
              <a:gd name="connsiteX1-33" fmla="*/ 2471256 w 6660207"/>
              <a:gd name="connsiteY1-34" fmla="*/ 4260 h 6154429"/>
              <a:gd name="connsiteX2-35" fmla="*/ 6660207 w 6660207"/>
              <a:gd name="connsiteY2-36" fmla="*/ 4530540 h 6154429"/>
              <a:gd name="connsiteX3-37" fmla="*/ 1434936 w 6660207"/>
              <a:gd name="connsiteY3-38" fmla="*/ 6115500 h 6154429"/>
              <a:gd name="connsiteX4-39" fmla="*/ 34905 w 6660207"/>
              <a:gd name="connsiteY4-40" fmla="*/ 3753300 h 6154429"/>
              <a:gd name="connsiteX0-41" fmla="*/ 1635 w 6626937"/>
              <a:gd name="connsiteY0-42" fmla="*/ 3755306 h 6156435"/>
              <a:gd name="connsiteX1-43" fmla="*/ 2437986 w 6626937"/>
              <a:gd name="connsiteY1-44" fmla="*/ 6266 h 6156435"/>
              <a:gd name="connsiteX2-45" fmla="*/ 6626937 w 6626937"/>
              <a:gd name="connsiteY2-46" fmla="*/ 4532546 h 6156435"/>
              <a:gd name="connsiteX3-47" fmla="*/ 1401666 w 6626937"/>
              <a:gd name="connsiteY3-48" fmla="*/ 6117506 h 6156435"/>
              <a:gd name="connsiteX4-49" fmla="*/ 1635 w 6626937"/>
              <a:gd name="connsiteY4-50" fmla="*/ 3755306 h 6156435"/>
              <a:gd name="connsiteX0-51" fmla="*/ 1635 w 6626937"/>
              <a:gd name="connsiteY0-52" fmla="*/ 3755306 h 6335951"/>
              <a:gd name="connsiteX1-53" fmla="*/ 2437986 w 6626937"/>
              <a:gd name="connsiteY1-54" fmla="*/ 6266 h 6335951"/>
              <a:gd name="connsiteX2-55" fmla="*/ 6626937 w 6626937"/>
              <a:gd name="connsiteY2-56" fmla="*/ 4532546 h 6335951"/>
              <a:gd name="connsiteX3-57" fmla="*/ 1401666 w 6626937"/>
              <a:gd name="connsiteY3-58" fmla="*/ 6117506 h 6335951"/>
              <a:gd name="connsiteX4-59" fmla="*/ 1635 w 6626937"/>
              <a:gd name="connsiteY4-60" fmla="*/ 3755306 h 6335951"/>
              <a:gd name="connsiteX0-61" fmla="*/ 1635 w 6626937"/>
              <a:gd name="connsiteY0-62" fmla="*/ 3755306 h 6290881"/>
              <a:gd name="connsiteX1-63" fmla="*/ 2437986 w 6626937"/>
              <a:gd name="connsiteY1-64" fmla="*/ 6266 h 6290881"/>
              <a:gd name="connsiteX2-65" fmla="*/ 6626937 w 6626937"/>
              <a:gd name="connsiteY2-66" fmla="*/ 4532546 h 6290881"/>
              <a:gd name="connsiteX3-67" fmla="*/ 1401666 w 6626937"/>
              <a:gd name="connsiteY3-68" fmla="*/ 6117506 h 6290881"/>
              <a:gd name="connsiteX4-69" fmla="*/ 1635 w 6626937"/>
              <a:gd name="connsiteY4-70" fmla="*/ 3755306 h 6290881"/>
              <a:gd name="connsiteX0-71" fmla="*/ 39066 w 6664368"/>
              <a:gd name="connsiteY0-72" fmla="*/ 3753323 h 6367291"/>
              <a:gd name="connsiteX1-73" fmla="*/ 2475417 w 6664368"/>
              <a:gd name="connsiteY1-74" fmla="*/ 4283 h 6367291"/>
              <a:gd name="connsiteX2-75" fmla="*/ 6664368 w 6664368"/>
              <a:gd name="connsiteY2-76" fmla="*/ 4530563 h 6367291"/>
              <a:gd name="connsiteX3-77" fmla="*/ 1347657 w 6664368"/>
              <a:gd name="connsiteY3-78" fmla="*/ 6206963 h 6367291"/>
              <a:gd name="connsiteX4-79" fmla="*/ 39066 w 6664368"/>
              <a:gd name="connsiteY4-80" fmla="*/ 3753323 h 6367291"/>
              <a:gd name="connsiteX0-81" fmla="*/ 39066 w 6664368"/>
              <a:gd name="connsiteY0-82" fmla="*/ 3749055 h 6363023"/>
              <a:gd name="connsiteX1-83" fmla="*/ 2475417 w 6664368"/>
              <a:gd name="connsiteY1-84" fmla="*/ 15 h 6363023"/>
              <a:gd name="connsiteX2-85" fmla="*/ 6664368 w 6664368"/>
              <a:gd name="connsiteY2-86" fmla="*/ 4526295 h 6363023"/>
              <a:gd name="connsiteX3-87" fmla="*/ 1347657 w 6664368"/>
              <a:gd name="connsiteY3-88" fmla="*/ 6202695 h 6363023"/>
              <a:gd name="connsiteX4-89" fmla="*/ 39066 w 6664368"/>
              <a:gd name="connsiteY4-90" fmla="*/ 3749055 h 6363023"/>
              <a:gd name="connsiteX0-91" fmla="*/ 37114 w 5778496"/>
              <a:gd name="connsiteY0-92" fmla="*/ 3751849 h 6222865"/>
              <a:gd name="connsiteX1-93" fmla="*/ 2473465 w 5778496"/>
              <a:gd name="connsiteY1-94" fmla="*/ 2809 h 6222865"/>
              <a:gd name="connsiteX2-95" fmla="*/ 5778496 w 5778496"/>
              <a:gd name="connsiteY2-96" fmla="*/ 4376689 h 6222865"/>
              <a:gd name="connsiteX3-97" fmla="*/ 1345705 w 5778496"/>
              <a:gd name="connsiteY3-98" fmla="*/ 6205489 h 6222865"/>
              <a:gd name="connsiteX4-99" fmla="*/ 37114 w 5778496"/>
              <a:gd name="connsiteY4-100" fmla="*/ 3751849 h 6222865"/>
              <a:gd name="connsiteX0-101" fmla="*/ 37114 w 5968075"/>
              <a:gd name="connsiteY0-102" fmla="*/ 3842564 h 6302707"/>
              <a:gd name="connsiteX1-103" fmla="*/ 2473465 w 5968075"/>
              <a:gd name="connsiteY1-104" fmla="*/ 93524 h 6302707"/>
              <a:gd name="connsiteX2-105" fmla="*/ 5091036 w 5968075"/>
              <a:gd name="connsiteY2-106" fmla="*/ 1413967 h 6302707"/>
              <a:gd name="connsiteX3-107" fmla="*/ 5778496 w 5968075"/>
              <a:gd name="connsiteY3-108" fmla="*/ 4467404 h 6302707"/>
              <a:gd name="connsiteX4-109" fmla="*/ 1345705 w 5968075"/>
              <a:gd name="connsiteY4-110" fmla="*/ 6296204 h 6302707"/>
              <a:gd name="connsiteX5" fmla="*/ 37114 w 5968075"/>
              <a:gd name="connsiteY5" fmla="*/ 3842564 h 6302707"/>
              <a:gd name="connsiteX0-111" fmla="*/ 33782 w 5610503"/>
              <a:gd name="connsiteY0-112" fmla="*/ 3842564 h 6327738"/>
              <a:gd name="connsiteX1-113" fmla="*/ 2470133 w 5610503"/>
              <a:gd name="connsiteY1-114" fmla="*/ 93524 h 6327738"/>
              <a:gd name="connsiteX2-115" fmla="*/ 5087704 w 5610503"/>
              <a:gd name="connsiteY2-116" fmla="*/ 1413967 h 6327738"/>
              <a:gd name="connsiteX3-117" fmla="*/ 5302724 w 5610503"/>
              <a:gd name="connsiteY3-118" fmla="*/ 5000804 h 6327738"/>
              <a:gd name="connsiteX4-119" fmla="*/ 1342373 w 5610503"/>
              <a:gd name="connsiteY4-120" fmla="*/ 6296204 h 6327738"/>
              <a:gd name="connsiteX5-121" fmla="*/ 33782 w 5610503"/>
              <a:gd name="connsiteY5-122" fmla="*/ 3842564 h 63277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21" y="connsiteY5-122"/>
              </a:cxn>
            </a:cxnLst>
            <a:rect l="l" t="t" r="r" b="b"/>
            <a:pathLst>
              <a:path w="5610503" h="6327738">
                <a:moveTo>
                  <a:pt x="33782" y="3842564"/>
                </a:moveTo>
                <a:cubicBezTo>
                  <a:pt x="221742" y="2808784"/>
                  <a:pt x="1627813" y="498290"/>
                  <a:pt x="2470133" y="93524"/>
                </a:cubicBezTo>
                <a:cubicBezTo>
                  <a:pt x="3312453" y="-311242"/>
                  <a:pt x="4536866" y="684987"/>
                  <a:pt x="5087704" y="1413967"/>
                </a:cubicBezTo>
                <a:cubicBezTo>
                  <a:pt x="5638542" y="2142947"/>
                  <a:pt x="5822806" y="4237898"/>
                  <a:pt x="5302724" y="5000804"/>
                </a:cubicBezTo>
                <a:cubicBezTo>
                  <a:pt x="4782642" y="5763710"/>
                  <a:pt x="2220530" y="6489244"/>
                  <a:pt x="1342373" y="6296204"/>
                </a:cubicBezTo>
                <a:cubicBezTo>
                  <a:pt x="464216" y="6103164"/>
                  <a:pt x="-154178" y="4876344"/>
                  <a:pt x="33782" y="3842564"/>
                </a:cubicBezTo>
                <a:close/>
              </a:path>
            </a:pathLst>
          </a:custGeom>
          <a:solidFill>
            <a:srgbClr val="91C7F6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9761" y="2864358"/>
            <a:ext cx="4521131" cy="371689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0204" y="1098306"/>
            <a:ext cx="5725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latin typeface="+mn-ea"/>
                <a:cs typeface="+mn-ea"/>
                <a:sym typeface="+mn-lt"/>
              </a:rPr>
              <a:t>推导原理</a:t>
            </a:r>
            <a:endParaRPr lang="zh-CN" altLang="en-US" sz="2400" spc="300" dirty="0">
              <a:latin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87680" y="4658893"/>
            <a:ext cx="49987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BSCBSZ@HIXA{4Q)B_7]A5`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33395" cy="9779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70204" y="1554479"/>
            <a:ext cx="5725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latin typeface="Adobe 繁黑體 Std B" panose="020B0700000000000000" pitchFamily="34" charset="-128"/>
                <a:ea typeface="Adobe 繁黑體 Std B" panose="020B0700000000000000" pitchFamily="34" charset="-128"/>
                <a:cs typeface="+mn-ea"/>
                <a:sym typeface="+mn-lt"/>
              </a:rPr>
              <a:t>泰勒展开</a:t>
            </a:r>
            <a:endParaRPr lang="zh-CN" altLang="en-US" sz="2400" spc="300" dirty="0">
              <a:latin typeface="Adobe 繁黑體 Std B" panose="020B0700000000000000" pitchFamily="34" charset="-128"/>
              <a:ea typeface="Adobe 繁黑體 Std B" panose="020B0700000000000000" pitchFamily="34" charset="-128"/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ele attr="{D957FA4E-6A8C-4474-BC1D-7EDDE967A71A}"/>
                  </a:ext>
                </a:extLst>
              </p:cNvPr>
              <p:cNvSpPr txBox="1"/>
              <p:nvPr/>
            </p:nvSpPr>
            <p:spPr>
              <a:xfrm>
                <a:off x="706582" y="2864358"/>
                <a:ext cx="7856703" cy="452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82" y="2864358"/>
                <a:ext cx="7856703" cy="452047"/>
              </a:xfrm>
              <a:prstGeom prst="rect">
                <a:avLst/>
              </a:prstGeom>
              <a:blipFill rotWithShape="1">
                <a:blip r:embed="rId3"/>
                <a:stretch>
                  <a:fillRect l="-78"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8" name="箭头: 下 17"/>
          <p:cNvSpPr/>
          <p:nvPr/>
        </p:nvSpPr>
        <p:spPr>
          <a:xfrm>
            <a:off x="3782291" y="3429000"/>
            <a:ext cx="498764" cy="773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ele attr="{BA451812-857A-4E4B-9B72-744308EE5D6D}"/>
                  </a:ext>
                </a:extLst>
              </p:cNvPr>
              <p:cNvSpPr txBox="1"/>
              <p:nvPr/>
            </p:nvSpPr>
            <p:spPr>
              <a:xfrm>
                <a:off x="2208399" y="4358669"/>
                <a:ext cx="6158344" cy="524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99" y="4358669"/>
                <a:ext cx="6158344" cy="524246"/>
              </a:xfrm>
              <a:prstGeom prst="rect">
                <a:avLst/>
              </a:prstGeom>
              <a:blipFill rotWithShape="1">
                <a:blip r:embed="rId4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ele attr="{E15DF3E6-4AAB-40B4-9650-EAF4B91F3075}"/>
                  </a:ext>
                </a:extLst>
              </p:cNvPr>
              <p:cNvSpPr txBox="1"/>
              <p:nvPr/>
            </p:nvSpPr>
            <p:spPr>
              <a:xfrm>
                <a:off x="952501" y="5759694"/>
                <a:ext cx="6158344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0!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1" y="5759694"/>
                <a:ext cx="6158344" cy="62985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箭头: 下 2"/>
          <p:cNvSpPr/>
          <p:nvPr/>
        </p:nvSpPr>
        <p:spPr>
          <a:xfrm>
            <a:off x="3782291" y="4931687"/>
            <a:ext cx="508970" cy="678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0" y="0"/>
            <a:ext cx="5217936" cy="6858000"/>
          </a:xfrm>
          <a:custGeom>
            <a:avLst/>
            <a:gdLst>
              <a:gd name="connsiteX0" fmla="*/ 869460 w 5217936"/>
              <a:gd name="connsiteY0" fmla="*/ 0 h 6858000"/>
              <a:gd name="connsiteX1" fmla="*/ 3293400 w 5217936"/>
              <a:gd name="connsiteY1" fmla="*/ 0 h 6858000"/>
              <a:gd name="connsiteX2" fmla="*/ 3321115 w 5217936"/>
              <a:gd name="connsiteY2" fmla="*/ 33028 h 6858000"/>
              <a:gd name="connsiteX3" fmla="*/ 3718560 w 5217936"/>
              <a:gd name="connsiteY3" fmla="*/ 1584961 h 6858000"/>
              <a:gd name="connsiteX4" fmla="*/ 5059680 w 5217936"/>
              <a:gd name="connsiteY4" fmla="*/ 3124200 h 6858000"/>
              <a:gd name="connsiteX5" fmla="*/ 4770120 w 5217936"/>
              <a:gd name="connsiteY5" fmla="*/ 4948834 h 6858000"/>
              <a:gd name="connsiteX6" fmla="*/ 5105400 w 5217936"/>
              <a:gd name="connsiteY6" fmla="*/ 6751321 h 6858000"/>
              <a:gd name="connsiteX7" fmla="*/ 4982233 w 5217936"/>
              <a:gd name="connsiteY7" fmla="*/ 6858000 h 6858000"/>
              <a:gd name="connsiteX8" fmla="*/ 1157788 w 5217936"/>
              <a:gd name="connsiteY8" fmla="*/ 6858000 h 6858000"/>
              <a:gd name="connsiteX9" fmla="*/ 1070365 w 5217936"/>
              <a:gd name="connsiteY9" fmla="*/ 6787921 h 6858000"/>
              <a:gd name="connsiteX10" fmla="*/ 150495 w 5217936"/>
              <a:gd name="connsiteY10" fmla="*/ 5763661 h 6858000"/>
              <a:gd name="connsiteX11" fmla="*/ 0 w 5217936"/>
              <a:gd name="connsiteY11" fmla="*/ 5535755 h 6858000"/>
              <a:gd name="connsiteX12" fmla="*/ 0 w 5217936"/>
              <a:gd name="connsiteY12" fmla="*/ 1106196 h 6858000"/>
              <a:gd name="connsiteX13" fmla="*/ 65576 w 5217936"/>
              <a:gd name="connsiteY13" fmla="*/ 966560 h 6858000"/>
              <a:gd name="connsiteX14" fmla="*/ 804104 w 5217936"/>
              <a:gd name="connsiteY14" fmla="*/ 467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17936" h="6858000">
                <a:moveTo>
                  <a:pt x="869460" y="0"/>
                </a:moveTo>
                <a:lnTo>
                  <a:pt x="3293400" y="0"/>
                </a:lnTo>
                <a:lnTo>
                  <a:pt x="3321115" y="33028"/>
                </a:lnTo>
                <a:cubicBezTo>
                  <a:pt x="3648313" y="519289"/>
                  <a:pt x="3450273" y="1279293"/>
                  <a:pt x="3718560" y="1584961"/>
                </a:cubicBezTo>
                <a:cubicBezTo>
                  <a:pt x="4147820" y="2074030"/>
                  <a:pt x="4841240" y="2588954"/>
                  <a:pt x="5059680" y="3124200"/>
                </a:cubicBezTo>
                <a:cubicBezTo>
                  <a:pt x="5278120" y="3659446"/>
                  <a:pt x="4810760" y="4202074"/>
                  <a:pt x="4770120" y="4948834"/>
                </a:cubicBezTo>
                <a:cubicBezTo>
                  <a:pt x="4787901" y="6091834"/>
                  <a:pt x="5483861" y="6062287"/>
                  <a:pt x="5105400" y="6751321"/>
                </a:cubicBezTo>
                <a:lnTo>
                  <a:pt x="4982233" y="6858000"/>
                </a:lnTo>
                <a:lnTo>
                  <a:pt x="1157788" y="6858000"/>
                </a:lnTo>
                <a:lnTo>
                  <a:pt x="1070365" y="6787921"/>
                </a:lnTo>
                <a:cubicBezTo>
                  <a:pt x="750223" y="6515069"/>
                  <a:pt x="425926" y="6158048"/>
                  <a:pt x="150495" y="5763661"/>
                </a:cubicBezTo>
                <a:lnTo>
                  <a:pt x="0" y="5535755"/>
                </a:lnTo>
                <a:lnTo>
                  <a:pt x="0" y="1106196"/>
                </a:lnTo>
                <a:lnTo>
                  <a:pt x="65576" y="966560"/>
                </a:lnTo>
                <a:cubicBezTo>
                  <a:pt x="253575" y="607568"/>
                  <a:pt x="494832" y="286854"/>
                  <a:pt x="804104" y="46759"/>
                </a:cubicBezTo>
                <a:close/>
              </a:path>
            </a:pathLst>
          </a:custGeom>
          <a:solidFill>
            <a:srgbClr val="91C7F6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 descr="BSCBSZ@HIXA{4Q)B_7]A5`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033395" cy="977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613" y="1323134"/>
            <a:ext cx="6372225" cy="4667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4" y="2465675"/>
            <a:ext cx="5374629" cy="25773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wf2epayf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1350</Words>
  <Application>WPS 演示</Application>
  <PresentationFormat>自定义</PresentationFormat>
  <Paragraphs>130</Paragraphs>
  <Slides>23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微软雅黑</vt:lpstr>
      <vt:lpstr>Arial Unicode MS</vt:lpstr>
      <vt:lpstr>Adobe 繁黑體 Std B</vt:lpstr>
      <vt:lpstr>黑体</vt:lpstr>
      <vt:lpstr>BatangChe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</dc:title>
  <dc:creator>第一PPT</dc:creator>
  <cp:keywords>www.1ppt.com</cp:keywords>
  <dc:description>www.1ppt.com</dc:description>
  <cp:lastModifiedBy>正在缓冲～</cp:lastModifiedBy>
  <cp:revision>68</cp:revision>
  <dcterms:created xsi:type="dcterms:W3CDTF">2017-08-18T03:02:00Z</dcterms:created>
  <dcterms:modified xsi:type="dcterms:W3CDTF">2020-11-24T04:36:34Z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