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0"/>
  </p:handoutMasterIdLst>
  <p:sldIdLst>
    <p:sldId id="256" r:id="rId4"/>
    <p:sldId id="257" r:id="rId5"/>
    <p:sldId id="258" r:id="rId7"/>
    <p:sldId id="299" r:id="rId8"/>
    <p:sldId id="269" r:id="rId9"/>
    <p:sldId id="298" r:id="rId10"/>
    <p:sldId id="311" r:id="rId11"/>
    <p:sldId id="308" r:id="rId12"/>
    <p:sldId id="300" r:id="rId13"/>
    <p:sldId id="309" r:id="rId14"/>
    <p:sldId id="301" r:id="rId15"/>
    <p:sldId id="304" r:id="rId16"/>
    <p:sldId id="313" r:id="rId17"/>
    <p:sldId id="314" r:id="rId18"/>
    <p:sldId id="262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36126854" name="人间温柔" initials="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474479"/>
    <a:srgbClr val="72719F"/>
    <a:srgbClr val="8C8BB1"/>
    <a:srgbClr val="605E8C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80" y="114"/>
      </p:cViewPr>
      <p:guideLst>
        <p:guide orient="horz" pos="2092"/>
        <p:guide pos="375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23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9号-创粗黑" panose="00000500000000000000" charset="-122"/>
              </a:rPr>
            </a:fld>
            <a:endParaRPr lang="zh-CN" altLang="en-US">
              <a:cs typeface="字魂59号-创粗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9号-创粗黑" panose="00000500000000000000" charset="-122"/>
              </a:rPr>
            </a:fld>
            <a:endParaRPr lang="zh-CN" altLang="en-US">
              <a:cs typeface="字魂59号-创粗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725056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0">
    <p:rand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hyperlink" Target="https://blog.csdn.net/yxn4065/article/details/136547033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hyperlink" Target="https://blog.csdn.net/aishangyanxiu/article/details/144111246" TargetMode="External"/><Relationship Id="rId1" Type="http://schemas.openxmlformats.org/officeDocument/2006/relationships/hyperlink" Target="https://blog.csdn.net/yxn4065/article/details/136547033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108.xml"/><Relationship Id="rId26" Type="http://schemas.openxmlformats.org/officeDocument/2006/relationships/image" Target="../media/image12.png"/><Relationship Id="rId25" Type="http://schemas.openxmlformats.org/officeDocument/2006/relationships/image" Target="../media/image11.png"/><Relationship Id="rId24" Type="http://schemas.openxmlformats.org/officeDocument/2006/relationships/image" Target="../media/image10.png"/><Relationship Id="rId23" Type="http://schemas.openxmlformats.org/officeDocument/2006/relationships/tags" Target="../tags/tag107.xml"/><Relationship Id="rId22" Type="http://schemas.openxmlformats.org/officeDocument/2006/relationships/image" Target="../media/image9.svg"/><Relationship Id="rId21" Type="http://schemas.openxmlformats.org/officeDocument/2006/relationships/image" Target="../media/image8.png"/><Relationship Id="rId20" Type="http://schemas.openxmlformats.org/officeDocument/2006/relationships/tags" Target="../tags/tag106.xml"/><Relationship Id="rId2" Type="http://schemas.openxmlformats.org/officeDocument/2006/relationships/tags" Target="../tags/tag92.xml"/><Relationship Id="rId19" Type="http://schemas.openxmlformats.org/officeDocument/2006/relationships/image" Target="../media/image7.svg"/><Relationship Id="rId18" Type="http://schemas.openxmlformats.org/officeDocument/2006/relationships/image" Target="../media/image6.png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72945" y="1049020"/>
            <a:ext cx="759505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1600" dirty="0" smtClean="0">
                <a:gradFill>
                  <a:gsLst>
                    <a:gs pos="0">
                      <a:srgbClr val="4A2AA9">
                        <a:alpha val="26000"/>
                      </a:srgbClr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2025</a:t>
            </a:r>
            <a:endParaRPr lang="en-US" altLang="zh-CN" sz="21600" dirty="0">
              <a:gradFill>
                <a:gsLst>
                  <a:gs pos="0">
                    <a:srgbClr val="4A2AA9">
                      <a:alpha val="26000"/>
                    </a:srgbClr>
                  </a:gs>
                  <a:gs pos="100000">
                    <a:schemeClr val="bg1">
                      <a:alpha val="24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36800" y="1819910"/>
            <a:ext cx="7985125" cy="2143125"/>
            <a:chOff x="3680" y="2883"/>
            <a:chExt cx="12575" cy="3375"/>
          </a:xfrm>
        </p:grpSpPr>
        <p:sp>
          <p:nvSpPr>
            <p:cNvPr id="5" name="文本框 4"/>
            <p:cNvSpPr txBox="1"/>
            <p:nvPr/>
          </p:nvSpPr>
          <p:spPr>
            <a:xfrm>
              <a:off x="3958" y="3392"/>
              <a:ext cx="11954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科研提效工具</a:t>
              </a:r>
              <a:endParaRPr lang="zh-CN" altLang="en-US" sz="9600" i="1" dirty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email">
              <a:biLevel thresh="25000"/>
            </a:blip>
            <a:stretch>
              <a:fillRect/>
            </a:stretch>
          </p:blipFill>
          <p:spPr>
            <a:xfrm>
              <a:off x="3680" y="2883"/>
              <a:ext cx="3218" cy="178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>
              <a:biLevel thresh="25000"/>
            </a:blip>
            <a:stretch>
              <a:fillRect/>
            </a:stretch>
          </p:blipFill>
          <p:spPr>
            <a:xfrm>
              <a:off x="13281" y="3608"/>
              <a:ext cx="2974" cy="2650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513330" y="4603750"/>
            <a:ext cx="309181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汇报人：张宗健</a:t>
            </a:r>
            <a:endParaRPr lang="zh-CN" altLang="en-US" sz="2400" dirty="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5967730" y="5064125"/>
            <a:ext cx="553085" cy="8890"/>
          </a:xfrm>
          <a:prstGeom prst="line">
            <a:avLst/>
          </a:prstGeom>
          <a:ln w="190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831" y="5884680"/>
            <a:ext cx="249238" cy="54960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3592996" y="40860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888998" y="125031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1578749" y="5210669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114189" y="16975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6707664" y="89090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136934" y="307213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0201434" y="228028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83400" y="4603750"/>
            <a:ext cx="415734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dist"/>
            <a:r>
              <a:rPr lang="zh-CN" altLang="en-US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汇报时间：</a:t>
            </a:r>
            <a:r>
              <a:rPr lang="en-US" altLang="zh-CN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2024</a:t>
            </a:r>
            <a:r>
              <a:rPr lang="zh-CN" altLang="en-US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12</a:t>
            </a:r>
            <a:r>
              <a:rPr lang="zh-CN" altLang="en-US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31</a:t>
            </a:r>
            <a:r>
              <a:rPr lang="zh-CN" altLang="en-US" sz="2400" dirty="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cs typeface="+mn-ea"/>
                <a:sym typeface="+mn-lt"/>
              </a:rPr>
              <a:t>日</a:t>
            </a:r>
            <a:endParaRPr lang="zh-CN" altLang="en-US" sz="2400" dirty="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710" y="2044065"/>
            <a:ext cx="10155555" cy="314579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>
                <a:sym typeface="+mn-ea"/>
              </a:rPr>
              <a:t>AI</a:t>
            </a:r>
            <a:r>
              <a:rPr lang="zh-CN" altLang="en-US" sz="1600">
                <a:sym typeface="+mn-ea"/>
              </a:rPr>
              <a:t>提效工具汇总</a:t>
            </a:r>
            <a:r>
              <a:rPr lang="zh-CN" altLang="en-US" sz="1600">
                <a:sym typeface="+mn-ea"/>
              </a:rPr>
              <a:t>网站：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https://cc.ai55.cc/ </a:t>
            </a:r>
            <a:r>
              <a:rPr lang="zh-CN" altLang="en-US" sz="1600">
                <a:sym typeface="+mn-ea"/>
              </a:rPr>
              <a:t>（包含国内外所有</a:t>
            </a:r>
            <a:r>
              <a:rPr lang="en-US" altLang="zh-CN" sz="1600">
                <a:sym typeface="+mn-ea"/>
              </a:rPr>
              <a:t>AI</a:t>
            </a:r>
            <a:r>
              <a:rPr lang="zh-CN" altLang="en-US" sz="1600">
                <a:sym typeface="+mn-ea"/>
              </a:rPr>
              <a:t>机器人</a:t>
            </a:r>
            <a:r>
              <a:rPr lang="zh-CN" altLang="en-US" sz="1600">
                <a:sym typeface="+mn-ea"/>
              </a:rPr>
              <a:t>工具）</a:t>
            </a:r>
            <a:endParaRPr lang="en-US" altLang="zh-CN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/>
              <a:t>2</a:t>
            </a:r>
            <a:r>
              <a:rPr lang="zh-CN" altLang="en-US" sz="1600"/>
              <a:t>、</a:t>
            </a:r>
            <a:r>
              <a:rPr lang="en-US" altLang="zh-CN" sz="1600"/>
              <a:t>https://blog.csdn.net/yxn4065/article/details/136547033</a:t>
            </a:r>
            <a:endParaRPr lang="en-US" altLang="zh-CN" sz="1600"/>
          </a:p>
          <a:p>
            <a:r>
              <a:rPr lang="zh-CN" altLang="en-US" sz="1600">
                <a:hlinkClick r:id="rId1"/>
              </a:rPr>
              <a:t>可免费使用的</a:t>
            </a:r>
            <a:r>
              <a:rPr lang="en-US" altLang="zh-CN" sz="1600">
                <a:hlinkClick r:id="rId1"/>
              </a:rPr>
              <a:t>AI</a:t>
            </a:r>
            <a:r>
              <a:rPr lang="zh-CN" altLang="en-US" sz="1600">
                <a:hlinkClick r:id="rId1"/>
              </a:rPr>
              <a:t>平台汇总 </a:t>
            </a:r>
            <a:r>
              <a:rPr lang="en-US" altLang="zh-CN" sz="1600">
                <a:hlinkClick r:id="rId1"/>
              </a:rPr>
              <a:t>+ </a:t>
            </a:r>
            <a:r>
              <a:rPr lang="zh-CN" altLang="en-US" sz="1600">
                <a:hlinkClick r:id="rId1"/>
              </a:rPr>
              <a:t>常用赋能科研的</a:t>
            </a:r>
            <a:r>
              <a:rPr lang="en-US" altLang="zh-CN" sz="1600">
                <a:hlinkClick r:id="rId1"/>
              </a:rPr>
              <a:t>AI</a:t>
            </a:r>
            <a:r>
              <a:rPr lang="zh-CN" altLang="en-US" sz="1600">
                <a:hlinkClick r:id="rId1"/>
              </a:rPr>
              <a:t>工具推荐</a:t>
            </a:r>
            <a:r>
              <a:rPr lang="en-US" altLang="zh-CN" sz="1600">
                <a:hlinkClick r:id="rId1"/>
              </a:rPr>
              <a:t>_ai</a:t>
            </a:r>
            <a:r>
              <a:rPr lang="zh-CN" altLang="en-US" sz="1600">
                <a:hlinkClick r:id="rId1"/>
              </a:rPr>
              <a:t>汇总</a:t>
            </a:r>
            <a:r>
              <a:rPr lang="en-US" altLang="zh-CN" sz="1600">
                <a:hlinkClick r:id="rId1"/>
              </a:rPr>
              <a:t>-CSDN</a:t>
            </a:r>
            <a:r>
              <a:rPr lang="zh-CN" altLang="en-US" sz="1600">
                <a:hlinkClick r:id="rId1"/>
              </a:rPr>
              <a:t>博客</a:t>
            </a:r>
            <a:endParaRPr lang="zh-CN" altLang="en-US" sz="1600">
              <a:hlinkClick r:id="rId1"/>
            </a:endParaRPr>
          </a:p>
          <a:p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https://universe.roboflow.com/</a:t>
            </a:r>
            <a:r>
              <a:rPr lang="zh-CN" altLang="en-US" sz="1600">
                <a:sym typeface="+mn-ea"/>
              </a:rPr>
              <a:t>（全球最大的开源计算机视觉数据集和</a:t>
            </a:r>
            <a:r>
              <a:rPr lang="en-US" altLang="zh-CN" sz="1600">
                <a:sym typeface="+mn-ea"/>
              </a:rPr>
              <a:t> API </a:t>
            </a:r>
            <a:r>
              <a:rPr lang="zh-CN" altLang="en-US" sz="1600">
                <a:sym typeface="+mn-ea"/>
              </a:rPr>
              <a:t>集合）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https://huggingface.co/</a:t>
            </a:r>
            <a:r>
              <a:rPr lang="zh-CN" altLang="en-US" sz="1600">
                <a:sym typeface="+mn-ea"/>
              </a:rPr>
              <a:t>（全球最大</a:t>
            </a:r>
            <a:r>
              <a:rPr lang="en-US" sz="1600">
                <a:sym typeface="+mn-ea"/>
              </a:rPr>
              <a:t>AI</a:t>
            </a:r>
            <a:r>
              <a:rPr lang="zh-CN" altLang="en-US" sz="1600">
                <a:sym typeface="+mn-ea"/>
              </a:rPr>
              <a:t>社区）</a:t>
            </a:r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、编程工具与编辑器的提效：不管使用哪种</a:t>
            </a:r>
            <a:r>
              <a:rPr lang="en-US" altLang="zh-CN" sz="1600">
                <a:sym typeface="+mn-ea"/>
              </a:rPr>
              <a:t>IDE</a:t>
            </a:r>
            <a:r>
              <a:rPr lang="zh-CN" altLang="en-US" sz="1600">
                <a:sym typeface="+mn-ea"/>
              </a:rPr>
              <a:t>，都可以接入</a:t>
            </a:r>
            <a:r>
              <a:rPr lang="en-US" altLang="zh-CN" sz="1600">
                <a:sym typeface="+mn-ea"/>
              </a:rPr>
              <a:t>AI</a:t>
            </a:r>
            <a:r>
              <a:rPr lang="zh-CN" altLang="en-US" sz="1600">
                <a:sym typeface="+mn-ea"/>
              </a:rPr>
              <a:t>大模型的</a:t>
            </a:r>
            <a:r>
              <a:rPr lang="en-US" altLang="zh-CN" sz="1600">
                <a:sym typeface="+mn-ea"/>
              </a:rPr>
              <a:t>p</a:t>
            </a:r>
            <a:r>
              <a:rPr lang="en-US" altLang="zh-CN" sz="1600">
                <a:sym typeface="+mn-ea"/>
              </a:rPr>
              <a:t>rompt</a:t>
            </a:r>
            <a:r>
              <a:rPr lang="zh-CN" altLang="en-US" sz="1600">
                <a:sym typeface="+mn-ea"/>
              </a:rPr>
              <a:t>编程</a:t>
            </a:r>
            <a:r>
              <a:rPr lang="zh-CN" altLang="en-US" sz="1600">
                <a:sym typeface="+mn-ea"/>
              </a:rPr>
              <a:t>插件</a:t>
            </a:r>
            <a:endParaRPr lang="zh-CN" altLang="en-US" sz="16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77130" y="1621155"/>
            <a:ext cx="22669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39355" y="2053493"/>
            <a:ext cx="65811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AI</a:t>
            </a: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赋能</a:t>
            </a: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论文写作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dirty="0">
                <a:solidFill>
                  <a:srgbClr val="474479"/>
                </a:solidFill>
                <a:cs typeface="+mn-ea"/>
                <a:sym typeface="+mn-lt"/>
              </a:rPr>
              <a:t>论文</a:t>
            </a:r>
            <a:r>
              <a:rPr lang="zh-CN" altLang="en-US" sz="2400" dirty="0">
                <a:solidFill>
                  <a:srgbClr val="474479"/>
                </a:solidFill>
                <a:cs typeface="+mn-ea"/>
                <a:sym typeface="+mn-lt"/>
              </a:rPr>
              <a:t>写作技巧</a:t>
            </a:r>
            <a:endParaRPr lang="zh-CN" altLang="en-US" sz="2400" dirty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550" y="1296035"/>
            <a:ext cx="11549380" cy="370459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、论文定位：选择合适的仿写</a:t>
            </a:r>
            <a:r>
              <a:rPr lang="zh-CN" altLang="en-US" sz="1600">
                <a:sym typeface="+mn-ea"/>
              </a:rPr>
              <a:t>论文。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如果写的是英文论文，且目标为</a:t>
            </a:r>
            <a:r>
              <a:rPr lang="en-US" altLang="zh-CN" sz="1600">
                <a:sym typeface="+mn-ea"/>
              </a:rPr>
              <a:t>SCI </a:t>
            </a:r>
            <a:r>
              <a:rPr lang="zh-CN" altLang="en-US" sz="1600">
                <a:sym typeface="+mn-ea"/>
              </a:rPr>
              <a:t>一区和二区，需</a:t>
            </a:r>
            <a:r>
              <a:rPr lang="zh-CN" altLang="en-US" sz="1600">
                <a:sym typeface="+mn-ea"/>
              </a:rPr>
              <a:t>准备好手稿以及这些一区二区期刊中</a:t>
            </a:r>
            <a:r>
              <a:rPr lang="zh-CN" altLang="en-US" sz="1600">
                <a:sym typeface="+mn-ea"/>
              </a:rPr>
              <a:t>二到三篇可供仿写的论文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/>
              <a:t>2</a:t>
            </a:r>
            <a:r>
              <a:rPr lang="zh-CN" altLang="en-US" sz="1600"/>
              <a:t>、论文框架：构思论文总体框架。</a:t>
            </a:r>
            <a:endParaRPr lang="zh-CN" altLang="en-US" sz="1600"/>
          </a:p>
          <a:p>
            <a:r>
              <a:rPr lang="zh-CN" altLang="en-US" sz="1600"/>
              <a:t>按照仿写论文的总框架，使用电脑画图工具如：</a:t>
            </a:r>
            <a:r>
              <a:rPr lang="en-US" altLang="zh-CN" sz="1600"/>
              <a:t>WPS</a:t>
            </a:r>
            <a:r>
              <a:rPr lang="zh-CN" altLang="en-US" sz="1600"/>
              <a:t>、</a:t>
            </a:r>
            <a:r>
              <a:rPr lang="en-US" altLang="zh-CN" sz="1600"/>
              <a:t>Visio</a:t>
            </a:r>
            <a:r>
              <a:rPr lang="zh-CN" altLang="en-US" sz="1600"/>
              <a:t>、</a:t>
            </a:r>
            <a:r>
              <a:rPr lang="en-US" altLang="zh-CN" sz="1600"/>
              <a:t>PS</a:t>
            </a:r>
            <a:r>
              <a:rPr lang="zh-CN" altLang="en-US" sz="1600"/>
              <a:t>等构建，除了顶刊，大部分</a:t>
            </a:r>
            <a:r>
              <a:rPr lang="zh-CN" altLang="en-US" sz="1600"/>
              <a:t>通用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</a:t>
            </a:r>
            <a:r>
              <a:rPr lang="zh-CN" altLang="en-US" sz="1600"/>
              <a:t>、论文写</a:t>
            </a:r>
            <a:r>
              <a:rPr lang="zh-CN" altLang="en-US" sz="1600"/>
              <a:t>作：</a:t>
            </a:r>
            <a:r>
              <a:rPr lang="en-US" altLang="zh-CN" sz="1600"/>
              <a:t>WPS</a:t>
            </a:r>
            <a:r>
              <a:rPr lang="zh-CN" altLang="en-US" sz="1600"/>
              <a:t>或</a:t>
            </a:r>
            <a:r>
              <a:rPr lang="en-US" altLang="zh-CN" sz="1600"/>
              <a:t>Word+</a:t>
            </a:r>
            <a:r>
              <a:rPr lang="en-US" altLang="zh-CN" sz="1600">
                <a:solidFill>
                  <a:srgbClr val="FF0000"/>
                </a:solidFill>
              </a:rPr>
              <a:t>ChatGPT+Gramma</a:t>
            </a:r>
            <a:r>
              <a:rPr lang="en-US" altLang="zh-CN" sz="1600">
                <a:solidFill>
                  <a:srgbClr val="FF0000"/>
                </a:solidFill>
              </a:rPr>
              <a:t>rly</a:t>
            </a:r>
            <a:r>
              <a:rPr lang="zh-CN" altLang="en-US" sz="1600">
                <a:solidFill>
                  <a:srgbClr val="FF0000"/>
                </a:solidFill>
              </a:rPr>
              <a:t>语法校正</a:t>
            </a:r>
            <a:r>
              <a:rPr lang="en-US" altLang="zh-CN" sz="1600">
                <a:solidFill>
                  <a:srgbClr val="FF0000"/>
                </a:solidFill>
              </a:rPr>
              <a:t>+Claude</a:t>
            </a:r>
            <a:r>
              <a:rPr lang="zh-CN" altLang="en-US" sz="1600">
                <a:solidFill>
                  <a:srgbClr val="FF0000"/>
                </a:solidFill>
              </a:rPr>
              <a:t>公式生成与润色</a:t>
            </a:r>
            <a:r>
              <a:rPr lang="en-US" altLang="zh-CN" sz="1600">
                <a:solidFill>
                  <a:srgbClr val="FF0000"/>
                </a:solidFill>
              </a:rPr>
              <a:t>+Cursor</a:t>
            </a:r>
            <a:r>
              <a:rPr lang="zh-CN" altLang="en-US" sz="1600">
                <a:solidFill>
                  <a:srgbClr val="FF0000"/>
                </a:solidFill>
              </a:rPr>
              <a:t>高效编程</a:t>
            </a:r>
            <a:r>
              <a:rPr lang="en-US" altLang="zh-CN" sz="1600">
                <a:solidFill>
                  <a:srgbClr val="FF0000"/>
                </a:solidFill>
              </a:rPr>
              <a:t>+Poe</a:t>
            </a:r>
            <a:r>
              <a:rPr lang="zh-CN" altLang="en-US" sz="1600">
                <a:solidFill>
                  <a:srgbClr val="FF0000"/>
                </a:solidFill>
              </a:rPr>
              <a:t>探索工具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en-US" altLang="zh-CN" sz="1600"/>
              <a:t>                      +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国产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AI-DeepSeek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、豆包</a:t>
            </a:r>
            <a:endParaRPr lang="en-US" altLang="zh-CN" sz="1600"/>
          </a:p>
          <a:p>
            <a:endParaRPr lang="en-US" altLang="zh-CN" sz="1600">
              <a:hlinkClick r:id="rId1"/>
            </a:endParaRPr>
          </a:p>
          <a:p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、论文检查：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(ChatGPT+Grammaly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语法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校正)—&gt;Coauthor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审阅</a:t>
            </a:r>
            <a:endParaRPr lang="en-US" altLang="zh-CN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、</a:t>
            </a:r>
            <a:r>
              <a:rPr lang="zh-CN" altLang="en-US" sz="1600">
                <a:sym typeface="+mn-ea"/>
              </a:rPr>
              <a:t>论文投稿：期刊选择，首先询问相似研究领域或研究方向的大牛、作者，结合</a:t>
            </a:r>
            <a:r>
              <a:rPr lang="en-US" altLang="zh-CN" sz="1600">
                <a:sym typeface="+mn-ea"/>
              </a:rPr>
              <a:t>Lethub+Google</a:t>
            </a:r>
            <a:r>
              <a:rPr lang="zh-CN" altLang="en-US" sz="1600">
                <a:sym typeface="+mn-ea"/>
              </a:rPr>
              <a:t>学术</a:t>
            </a:r>
            <a:r>
              <a:rPr lang="en-US" altLang="zh-CN" sz="1600">
                <a:sym typeface="+mn-ea"/>
              </a:rPr>
              <a:t>+</a:t>
            </a:r>
            <a:r>
              <a:rPr lang="en-US" altLang="zh-CN" sz="1600">
                <a:sym typeface="+mn-ea"/>
              </a:rPr>
              <a:t>Journal Guide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、论文返修：根据返修意见</a:t>
            </a:r>
            <a:r>
              <a:rPr lang="zh-CN" altLang="en-US" sz="1600">
                <a:sym typeface="+mn-ea"/>
              </a:rPr>
              <a:t>补充实验，结合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ChatGPT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叙述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zh-CN" sz="1600">
              <a:hlinkClick r:id="rId1"/>
            </a:endParaRPr>
          </a:p>
          <a:p>
            <a:endParaRPr lang="en-US" altLang="zh-CN" sz="1600">
              <a:hlinkClick r:id="rId1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860" y="6338570"/>
            <a:ext cx="11838305" cy="44831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000"/>
              <a:t>https://blog.csdn.net/aishangyanxiu/article/details/144111246</a:t>
            </a:r>
            <a:br>
              <a:rPr lang="zh-CN" altLang="en-US" sz="1000"/>
            </a:br>
            <a:r>
              <a:rPr lang="zh-CN" altLang="en-US" sz="1000">
                <a:hlinkClick r:id="rId2"/>
              </a:rPr>
              <a:t>全过程通过</a:t>
            </a:r>
            <a:r>
              <a:rPr lang="en-US" altLang="zh-CN" sz="1000">
                <a:hlinkClick r:id="rId2"/>
              </a:rPr>
              <a:t>AI</a:t>
            </a:r>
            <a:r>
              <a:rPr lang="zh-CN" altLang="en-US" sz="1000">
                <a:hlinkClick r:id="rId2"/>
              </a:rPr>
              <a:t>大模型辅助，提升</a:t>
            </a:r>
            <a:r>
              <a:rPr lang="en-US" altLang="zh-CN" sz="1000">
                <a:hlinkClick r:id="rId2"/>
              </a:rPr>
              <a:t>SCI</a:t>
            </a:r>
            <a:r>
              <a:rPr lang="zh-CN" altLang="en-US" sz="1000">
                <a:hlinkClick r:id="rId2"/>
              </a:rPr>
              <a:t>论文的写作效率和投稿命中率</a:t>
            </a:r>
            <a:r>
              <a:rPr lang="en-US" altLang="zh-CN" sz="1000">
                <a:hlinkClick r:id="rId2"/>
              </a:rPr>
              <a:t>--SCI</a:t>
            </a:r>
            <a:r>
              <a:rPr lang="zh-CN" altLang="en-US" sz="1000">
                <a:hlinkClick r:id="rId2"/>
              </a:rPr>
              <a:t>论文从准备到投稿全流程分析、不同写作套路转换、目标期刊的研究和分析、不同风格投稿系统准备、理解同行审稿机制、修改意见处理等</a:t>
            </a:r>
            <a:r>
              <a:rPr lang="en-US" altLang="zh-CN" sz="1000">
                <a:hlinkClick r:id="rId2"/>
              </a:rPr>
              <a:t>..._sci</a:t>
            </a:r>
            <a:r>
              <a:rPr lang="zh-CN" altLang="en-US" sz="1000">
                <a:hlinkClick r:id="rId2"/>
              </a:rPr>
              <a:t>论文撰写 哪个大模型好一些</a:t>
            </a:r>
            <a:r>
              <a:rPr lang="en-US" altLang="zh-CN" sz="1000">
                <a:hlinkClick r:id="rId2"/>
              </a:rPr>
              <a:t>-CSDN</a:t>
            </a:r>
            <a:r>
              <a:rPr lang="zh-CN" altLang="en-US" sz="1000">
                <a:hlinkClick r:id="rId2"/>
              </a:rPr>
              <a:t>博客</a:t>
            </a:r>
            <a:endParaRPr lang="zh-CN" altLang="en-US" sz="1000">
              <a:hlinkClick r:id="rId2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2400" dirty="0">
                <a:solidFill>
                  <a:srgbClr val="474479"/>
                </a:solidFill>
                <a:cs typeface="+mn-ea"/>
                <a:sym typeface="+mn-lt"/>
              </a:rPr>
              <a:t>论文</a:t>
            </a:r>
            <a:r>
              <a:rPr lang="zh-CN" altLang="en-US" sz="2400" dirty="0">
                <a:solidFill>
                  <a:srgbClr val="474479"/>
                </a:solidFill>
                <a:cs typeface="+mn-ea"/>
                <a:sym typeface="+mn-lt"/>
              </a:rPr>
              <a:t>干货</a:t>
            </a:r>
            <a:endParaRPr lang="zh-CN" altLang="en-US" sz="2400" dirty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" y="884555"/>
            <a:ext cx="11433810" cy="5972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600"/>
              <a:t>①</a:t>
            </a:r>
            <a:r>
              <a:rPr lang="en-US" altLang="zh-CN" sz="1600"/>
              <a:t>gpt  or claude</a:t>
            </a:r>
            <a:endParaRPr lang="en-US" altLang="zh-CN" sz="1600"/>
          </a:p>
          <a:p>
            <a:r>
              <a:rPr lang="zh-CN" altLang="en-US" sz="1600"/>
              <a:t>链接：</a:t>
            </a:r>
            <a:endParaRPr lang="zh-CN" altLang="en-US" sz="1600"/>
          </a:p>
          <a:p>
            <a:r>
              <a:rPr lang="en-US" altLang="zh-CN" sz="1600"/>
              <a:t>https://chat1.sorryios.chat/pastel#/register?i=YSlIh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en-US" sz="1600"/>
              <a:t>②</a:t>
            </a:r>
            <a:r>
              <a:rPr lang="zh-CN" altLang="en-US" sz="1600"/>
              <a:t>英文数据库</a:t>
            </a:r>
            <a:endParaRPr lang="zh-CN" altLang="en-US" sz="1600"/>
          </a:p>
          <a:p>
            <a:r>
              <a:rPr lang="zh-CN" altLang="en-US" sz="1600"/>
              <a:t>链接：</a:t>
            </a:r>
            <a:endParaRPr lang="zh-CN" altLang="en-US" sz="1600"/>
          </a:p>
          <a:p>
            <a:r>
              <a:rPr lang="zh-CN" altLang="en-US" sz="1600"/>
              <a:t>【淘宝】</a:t>
            </a:r>
            <a:r>
              <a:rPr lang="en-US" altLang="zh-CN" sz="1600"/>
              <a:t>1k+</a:t>
            </a:r>
            <a:r>
              <a:rPr lang="zh-CN" altLang="en-US" sz="1600"/>
              <a:t>人已复购</a:t>
            </a:r>
            <a:r>
              <a:rPr lang="en-US" altLang="zh-CN" sz="1600"/>
              <a:t> https://e.tb.cn/h.T6bzp9Ptf6CJCHe?tk=ax343zzyIH6 HU7632 </a:t>
            </a:r>
            <a:r>
              <a:rPr lang="zh-CN" altLang="en-US" sz="1600"/>
              <a:t>「</a:t>
            </a:r>
            <a:r>
              <a:rPr lang="en-US" altLang="zh-CN" sz="1600"/>
              <a:t>webofscience</a:t>
            </a:r>
            <a:r>
              <a:rPr lang="zh-CN" altLang="en-US" sz="1600"/>
              <a:t>账号</a:t>
            </a:r>
            <a:r>
              <a:rPr lang="en-US" altLang="zh-CN" sz="1600"/>
              <a:t> wos</a:t>
            </a:r>
            <a:r>
              <a:rPr lang="zh-CN" altLang="en-US" sz="1600"/>
              <a:t>会员</a:t>
            </a:r>
            <a:r>
              <a:rPr lang="en-US" altLang="zh-CN" sz="1600"/>
              <a:t> SCI</a:t>
            </a:r>
            <a:r>
              <a:rPr lang="zh-CN" altLang="en-US" sz="1600"/>
              <a:t>、</a:t>
            </a:r>
            <a:r>
              <a:rPr lang="en-US" altLang="zh-CN" sz="1600"/>
              <a:t>ssci  web of science</a:t>
            </a:r>
            <a:r>
              <a:rPr lang="zh-CN" altLang="en-US" sz="1600"/>
              <a:t>数据库账户」</a:t>
            </a:r>
            <a:endParaRPr lang="zh-CN" altLang="en-US" sz="1600"/>
          </a:p>
          <a:p>
            <a:r>
              <a:rPr lang="zh-CN" altLang="en-US" sz="1600"/>
              <a:t>点击链接直接打开</a:t>
            </a:r>
            <a:r>
              <a:rPr lang="en-US" altLang="zh-CN" sz="1600"/>
              <a:t> </a:t>
            </a:r>
            <a:r>
              <a:rPr lang="zh-CN" altLang="en-US" sz="1600"/>
              <a:t>或者</a:t>
            </a:r>
            <a:r>
              <a:rPr lang="en-US" altLang="zh-CN" sz="1600"/>
              <a:t> </a:t>
            </a:r>
            <a:r>
              <a:rPr lang="zh-CN" altLang="en-US" sz="1600"/>
              <a:t>淘宝搜索直接打开</a:t>
            </a:r>
            <a:endParaRPr lang="zh-CN" altLang="en-US" sz="1600"/>
          </a:p>
          <a:p>
            <a:endParaRPr lang="en-US" altLang="zh-CN" sz="1600"/>
          </a:p>
          <a:p>
            <a:r>
              <a:rPr lang="en-US" altLang="en-US" sz="1600"/>
              <a:t>③</a:t>
            </a:r>
            <a:r>
              <a:rPr lang="zh-CN" altLang="en-US" sz="1600"/>
              <a:t>谷歌学术（官方地址）</a:t>
            </a:r>
            <a:endParaRPr lang="zh-CN" altLang="en-US" sz="1600"/>
          </a:p>
          <a:p>
            <a:r>
              <a:rPr lang="en-US" altLang="zh-CN" sz="1600"/>
              <a:t>https://scholar.google.com.cu/schhp?hl=zh-CN&amp;as_sdt=0,5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en-US" sz="1600"/>
              <a:t>④</a:t>
            </a:r>
            <a:r>
              <a:rPr lang="en-US" altLang="zh-CN" sz="1600"/>
              <a:t>wps</a:t>
            </a:r>
            <a:r>
              <a:rPr lang="zh-CN" altLang="en-US" sz="1600"/>
              <a:t>会员（一小时几毛钱地址）</a:t>
            </a:r>
            <a:endParaRPr lang="zh-CN" altLang="en-US" sz="1600"/>
          </a:p>
          <a:p>
            <a:r>
              <a:rPr lang="zh-CN" altLang="en-US" sz="1600"/>
              <a:t>淘宝搜：</a:t>
            </a:r>
            <a:r>
              <a:rPr lang="en-US" altLang="zh-CN" sz="1600"/>
              <a:t>wps</a:t>
            </a:r>
            <a:r>
              <a:rPr lang="zh-CN" altLang="en-US" sz="1600"/>
              <a:t>会员，随机链接即可</a:t>
            </a:r>
            <a:endParaRPr lang="zh-CN" altLang="en-US" sz="1600"/>
          </a:p>
          <a:p>
            <a:endParaRPr lang="en-US" altLang="zh-CN" sz="1600"/>
          </a:p>
          <a:p>
            <a:r>
              <a:rPr lang="en-US" altLang="en-US" sz="1600"/>
              <a:t>⑤</a:t>
            </a:r>
            <a:r>
              <a:rPr lang="zh-CN" altLang="en-US" sz="1600"/>
              <a:t>百度网盘会员（一小时几毛钱地址）</a:t>
            </a:r>
            <a:endParaRPr lang="zh-CN" altLang="en-US" sz="1600"/>
          </a:p>
          <a:p>
            <a:r>
              <a:rPr lang="zh-CN" altLang="en-US" sz="1600"/>
              <a:t>淘宝搜：百度网盘会员，随机链接即可</a:t>
            </a:r>
            <a:endParaRPr lang="zh-CN" altLang="en-US" sz="1600"/>
          </a:p>
          <a:p>
            <a:endParaRPr lang="en-US" altLang="zh-CN" sz="1600"/>
          </a:p>
          <a:p>
            <a:r>
              <a:rPr lang="en-US" altLang="zh-CN" sz="1600"/>
              <a:t>or </a:t>
            </a:r>
            <a:r>
              <a:rPr lang="zh-CN" altLang="en-US" sz="1600"/>
              <a:t>下方</a:t>
            </a:r>
            <a:endParaRPr lang="zh-CN" altLang="en-US" sz="1600"/>
          </a:p>
          <a:p>
            <a:r>
              <a:rPr lang="zh-CN" altLang="en-US" sz="1600"/>
              <a:t>【淘宝】</a:t>
            </a:r>
            <a:r>
              <a:rPr lang="en-US" altLang="zh-CN" sz="1600"/>
              <a:t>99+</a:t>
            </a:r>
            <a:r>
              <a:rPr lang="zh-CN" altLang="en-US" sz="1600"/>
              <a:t>人已复购</a:t>
            </a:r>
            <a:r>
              <a:rPr lang="en-US" altLang="zh-CN" sz="1600"/>
              <a:t> https://e.tb.cn/h.TTh7a704LPSh92l?tk=5Bi13zBtX0E MF7997 </a:t>
            </a:r>
            <a:r>
              <a:rPr lang="zh-CN" altLang="en-US" sz="1600"/>
              <a:t>「【发货秒到】百度网云盘超级会员一天</a:t>
            </a:r>
            <a:r>
              <a:rPr lang="en-US" altLang="zh-CN" sz="1600"/>
              <a:t>svlp</a:t>
            </a:r>
            <a:r>
              <a:rPr lang="zh-CN" altLang="en-US" sz="1600"/>
              <a:t>百度网</a:t>
            </a:r>
            <a:r>
              <a:rPr lang="en-US" altLang="zh-CN" sz="1600"/>
              <a:t>pan1</a:t>
            </a:r>
            <a:r>
              <a:rPr lang="zh-CN" altLang="en-US" sz="1600"/>
              <a:t>天极速下载</a:t>
            </a:r>
            <a:r>
              <a:rPr lang="en-US" altLang="zh-CN" sz="1600"/>
              <a:t>1</a:t>
            </a:r>
            <a:r>
              <a:rPr lang="zh-CN" altLang="en-US" sz="1600"/>
              <a:t>」</a:t>
            </a:r>
            <a:endParaRPr lang="zh-CN" altLang="en-US" sz="1600"/>
          </a:p>
          <a:p>
            <a:r>
              <a:rPr lang="zh-CN" altLang="en-US" sz="1600"/>
              <a:t>点击链接直接打开</a:t>
            </a:r>
            <a:r>
              <a:rPr lang="en-US" altLang="zh-CN" sz="1600"/>
              <a:t> </a:t>
            </a:r>
            <a:r>
              <a:rPr lang="zh-CN" altLang="en-US" sz="1600"/>
              <a:t>或者</a:t>
            </a:r>
            <a:r>
              <a:rPr lang="en-US" altLang="zh-CN" sz="1600"/>
              <a:t> </a:t>
            </a:r>
            <a:r>
              <a:rPr lang="zh-CN" altLang="en-US" sz="1600"/>
              <a:t>淘宝搜索直接打开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2400" dirty="0">
                <a:solidFill>
                  <a:srgbClr val="474479"/>
                </a:solidFill>
                <a:cs typeface="+mn-ea"/>
                <a:sym typeface="+mn-lt"/>
              </a:rPr>
              <a:t>论文</a:t>
            </a:r>
            <a:r>
              <a:rPr lang="zh-CN" altLang="en-US" sz="2400" dirty="0">
                <a:solidFill>
                  <a:srgbClr val="474479"/>
                </a:solidFill>
                <a:cs typeface="+mn-ea"/>
                <a:sym typeface="+mn-lt"/>
              </a:rPr>
              <a:t>干货</a:t>
            </a:r>
            <a:endParaRPr lang="zh-CN" altLang="en-US" sz="2400" dirty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3445" y="1315720"/>
            <a:ext cx="10434320" cy="341947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zh-CN" altLang="en-US" sz="1600">
                <a:solidFill>
                  <a:schemeClr val="accent6"/>
                </a:solidFill>
                <a:sym typeface="+mn-ea"/>
              </a:rPr>
              <a:t>高效科研学习工具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+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论文公式写法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+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论文可视化方法</a:t>
            </a:r>
            <a:r>
              <a:rPr lang="en-US" altLang="zh-CN" sz="1600">
                <a:solidFill>
                  <a:schemeClr val="accent6"/>
                </a:solidFill>
                <a:sym typeface="+mn-ea"/>
              </a:rPr>
              <a:t>+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大论文框架（</a:t>
            </a:r>
            <a:r>
              <a:rPr lang="zh-CN" altLang="en-US" sz="1600">
                <a:solidFill>
                  <a:schemeClr val="accent6"/>
                </a:solidFill>
                <a:sym typeface="+mn-ea"/>
              </a:rPr>
              <a:t>仅供参考）</a:t>
            </a:r>
            <a:endParaRPr lang="zh-CN" altLang="en-US" sz="1600">
              <a:solidFill>
                <a:schemeClr val="accent6"/>
              </a:solidFill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https://github.com/Zzj-pcl/AI-Science</a:t>
            </a:r>
            <a:endParaRPr lang="en-US" altLang="zh-CN" sz="1600" i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43976" y="1049020"/>
            <a:ext cx="732082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1600" dirty="0" smtClean="0">
                <a:gradFill>
                  <a:gsLst>
                    <a:gs pos="0">
                      <a:srgbClr val="4A2AA9">
                        <a:alpha val="26000"/>
                      </a:srgbClr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2025</a:t>
            </a:r>
            <a:endParaRPr lang="en-US" altLang="zh-CN" sz="21600" dirty="0">
              <a:gradFill>
                <a:gsLst>
                  <a:gs pos="0">
                    <a:srgbClr val="4A2AA9">
                      <a:alpha val="26000"/>
                    </a:srgbClr>
                  </a:gs>
                  <a:gs pos="100000">
                    <a:schemeClr val="bg1">
                      <a:alpha val="24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36775" y="1892935"/>
            <a:ext cx="8064500" cy="2200910"/>
            <a:chOff x="3365" y="2998"/>
            <a:chExt cx="12700" cy="3466"/>
          </a:xfrm>
        </p:grpSpPr>
        <p:sp>
          <p:nvSpPr>
            <p:cNvPr id="5" name="文本框 4"/>
            <p:cNvSpPr txBox="1"/>
            <p:nvPr/>
          </p:nvSpPr>
          <p:spPr>
            <a:xfrm>
              <a:off x="4187" y="3346"/>
              <a:ext cx="10872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感</a:t>
              </a:r>
              <a:r>
                <a:rPr lang="en-US" altLang="zh-CN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谢</a:t>
              </a:r>
              <a:r>
                <a:rPr lang="en-US" altLang="zh-CN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聆</a:t>
              </a:r>
              <a:r>
                <a:rPr lang="en-US" altLang="zh-CN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 </a:t>
              </a:r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听</a:t>
              </a:r>
              <a:r>
                <a:rPr lang="en-US" altLang="zh-CN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 </a:t>
              </a:r>
              <a:endParaRPr lang="zh-CN" altLang="en-US" sz="8800" i="1" dirty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email">
              <a:biLevel thresh="25000"/>
            </a:blip>
            <a:stretch>
              <a:fillRect/>
            </a:stretch>
          </p:blipFill>
          <p:spPr>
            <a:xfrm>
              <a:off x="3365" y="2998"/>
              <a:ext cx="3218" cy="178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>
              <a:biLevel thresh="25000"/>
            </a:blip>
            <a:stretch>
              <a:fillRect/>
            </a:stretch>
          </p:blipFill>
          <p:spPr>
            <a:xfrm>
              <a:off x="13091" y="3814"/>
              <a:ext cx="2974" cy="2650"/>
            </a:xfrm>
            <a:prstGeom prst="rect">
              <a:avLst/>
            </a:prstGeom>
          </p:spPr>
        </p:pic>
      </p:grpSp>
      <p:cxnSp>
        <p:nvCxnSpPr>
          <p:cNvPr id="19" name="直接连接符 18"/>
          <p:cNvCxnSpPr/>
          <p:nvPr/>
        </p:nvCxnSpPr>
        <p:spPr>
          <a:xfrm flipV="1">
            <a:off x="5967730" y="5064125"/>
            <a:ext cx="553085" cy="8890"/>
          </a:xfrm>
          <a:prstGeom prst="line">
            <a:avLst/>
          </a:prstGeom>
          <a:ln w="190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91" y="5593850"/>
            <a:ext cx="249238" cy="54960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3592996" y="40860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888998" y="125031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506619" y="476426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114189" y="16975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6707664" y="89090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136934" y="307213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0201434" y="228028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08187" y="2708870"/>
            <a:ext cx="3165290" cy="1478955"/>
            <a:chOff x="3615063" y="1567010"/>
            <a:chExt cx="3165290" cy="1478955"/>
          </a:xfrm>
        </p:grpSpPr>
        <p:sp>
          <p:nvSpPr>
            <p:cNvPr id="7" name="文本框 6"/>
            <p:cNvSpPr txBox="1"/>
            <p:nvPr/>
          </p:nvSpPr>
          <p:spPr>
            <a:xfrm>
              <a:off x="5190654" y="2400805"/>
              <a:ext cx="10972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15063" y="1567010"/>
              <a:ext cx="31652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en-US" altLang="zh-CN" sz="5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2"/>
            </p:custDataLst>
          </p:nvPr>
        </p:nvGrpSpPr>
        <p:grpSpPr>
          <a:xfrm>
            <a:off x="5851618" y="886363"/>
            <a:ext cx="3940682" cy="638836"/>
            <a:chOff x="1685677" y="4259253"/>
            <a:chExt cx="3940682" cy="638836"/>
          </a:xfrm>
        </p:grpSpPr>
        <p:sp>
          <p:nvSpPr>
            <p:cNvPr id="34" name="文本框 33"/>
            <p:cNvSpPr txBox="1"/>
            <p:nvPr>
              <p:custDataLst>
                <p:tags r:id="rId3"/>
              </p:custDataLst>
            </p:nvPr>
          </p:nvSpPr>
          <p:spPr>
            <a:xfrm>
              <a:off x="2700914" y="4259253"/>
              <a:ext cx="292544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AI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赋能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异构协同系统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1685677" y="4313314"/>
              <a:ext cx="6655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5"/>
            </p:custDataLst>
          </p:nvPr>
        </p:nvGrpSpPr>
        <p:grpSpPr>
          <a:xfrm>
            <a:off x="5851619" y="2203876"/>
            <a:ext cx="3331081" cy="639471"/>
            <a:chOff x="1685678" y="4259253"/>
            <a:chExt cx="3331081" cy="639471"/>
          </a:xfrm>
        </p:grpSpPr>
        <p:sp>
          <p:nvSpPr>
            <p:cNvPr id="40" name="文本框 39"/>
            <p:cNvSpPr txBox="1"/>
            <p:nvPr>
              <p:custDataLst>
                <p:tags r:id="rId6"/>
              </p:custDataLst>
            </p:nvPr>
          </p:nvSpPr>
          <p:spPr>
            <a:xfrm>
              <a:off x="2700914" y="4259253"/>
              <a:ext cx="231584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AI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赋能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科研工具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7"/>
              </p:custDataLst>
            </p:nvPr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8"/>
            </p:custDataLst>
          </p:nvPr>
        </p:nvGrpSpPr>
        <p:grpSpPr>
          <a:xfrm>
            <a:off x="5839554" y="3621719"/>
            <a:ext cx="3331081" cy="639471"/>
            <a:chOff x="1685678" y="4259253"/>
            <a:chExt cx="3331081" cy="639471"/>
          </a:xfrm>
        </p:grpSpPr>
        <p:sp>
          <p:nvSpPr>
            <p:cNvPr id="45" name="文本框 44"/>
            <p:cNvSpPr txBox="1"/>
            <p:nvPr>
              <p:custDataLst>
                <p:tags r:id="rId9"/>
              </p:custDataLst>
            </p:nvPr>
          </p:nvSpPr>
          <p:spPr>
            <a:xfrm>
              <a:off x="2700914" y="4259253"/>
              <a:ext cx="231584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AI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赋能论文写作</a:t>
              </a:r>
              <a:endParaRPr lang="zh-CN" altLang="en-US" sz="24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10"/>
              </p:custDataLst>
            </p:nvPr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4802391" y="1322346"/>
            <a:ext cx="12682" cy="4103034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1"/>
            </p:custDataLst>
          </p:nvPr>
        </p:nvCxnSpPr>
        <p:spPr>
          <a:xfrm>
            <a:off x="4819771" y="1323416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2"/>
            </p:custDataLst>
          </p:nvPr>
        </p:nvCxnSpPr>
        <p:spPr>
          <a:xfrm>
            <a:off x="4827391" y="2692981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13"/>
            </p:custDataLst>
          </p:nvPr>
        </p:nvCxnSpPr>
        <p:spPr>
          <a:xfrm>
            <a:off x="4827391" y="4062546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14"/>
            </p:custDataLst>
          </p:nvPr>
        </p:nvCxnSpPr>
        <p:spPr>
          <a:xfrm>
            <a:off x="4827391" y="5432112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同心圆 8"/>
          <p:cNvSpPr/>
          <p:nvPr>
            <p:custDataLst>
              <p:tags r:id="rId15"/>
            </p:custDataLst>
          </p:nvPr>
        </p:nvSpPr>
        <p:spPr>
          <a:xfrm rot="1860000">
            <a:off x="5532120" y="571500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同心圆 5"/>
          <p:cNvSpPr/>
          <p:nvPr>
            <p:custDataLst>
              <p:tags r:id="rId16"/>
            </p:custDataLst>
          </p:nvPr>
        </p:nvSpPr>
        <p:spPr>
          <a:xfrm rot="1860000">
            <a:off x="5532120" y="1952625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>
            <p:custDataLst>
              <p:tags r:id="rId17"/>
            </p:custDataLst>
          </p:nvPr>
        </p:nvSpPr>
        <p:spPr>
          <a:xfrm rot="1860000">
            <a:off x="5532120" y="3320415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>
            <p:custDataLst>
              <p:tags r:id="rId18"/>
            </p:custDataLst>
          </p:nvPr>
        </p:nvSpPr>
        <p:spPr>
          <a:xfrm rot="1860000">
            <a:off x="5497830" y="4688840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ldLvl="0" animBg="1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77130" y="1621155"/>
            <a:ext cx="22669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24955" y="2053493"/>
            <a:ext cx="84099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AI</a:t>
            </a: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赋能</a:t>
            </a: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异构协同系统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45995" y="808990"/>
            <a:ext cx="7480935" cy="55581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56205" y="8089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多智能体系统</a:t>
            </a:r>
            <a:endParaRPr lang="zh-CN" altLang="en-US" sz="2000"/>
          </a:p>
        </p:txBody>
      </p:sp>
      <p:sp>
        <p:nvSpPr>
          <p:cNvPr id="14" name="椭圆 13"/>
          <p:cNvSpPr/>
          <p:nvPr>
            <p:custDataLst>
              <p:tags r:id="rId1"/>
            </p:custDataLst>
          </p:nvPr>
        </p:nvSpPr>
        <p:spPr>
          <a:xfrm>
            <a:off x="5319033" y="2563385"/>
            <a:ext cx="1232766" cy="1232766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  <a:alpha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8" name="弧形 27"/>
          <p:cNvSpPr/>
          <p:nvPr>
            <p:custDataLst>
              <p:tags r:id="rId2"/>
            </p:custDataLst>
          </p:nvPr>
        </p:nvSpPr>
        <p:spPr>
          <a:xfrm>
            <a:off x="4636185" y="1888623"/>
            <a:ext cx="2597957" cy="2598463"/>
          </a:xfrm>
          <a:prstGeom prst="arc">
            <a:avLst>
              <a:gd name="adj1" fmla="val 17283238"/>
              <a:gd name="adj2" fmla="val 301686"/>
            </a:avLst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弧形 29"/>
          <p:cNvSpPr/>
          <p:nvPr>
            <p:custDataLst>
              <p:tags r:id="rId3"/>
            </p:custDataLst>
          </p:nvPr>
        </p:nvSpPr>
        <p:spPr>
          <a:xfrm rot="11880000">
            <a:off x="4643766" y="1988694"/>
            <a:ext cx="2597957" cy="2598463"/>
          </a:xfrm>
          <a:prstGeom prst="arc">
            <a:avLst>
              <a:gd name="adj1" fmla="val 12533615"/>
              <a:gd name="adj2" fmla="val 17184069"/>
            </a:avLst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弧形 30"/>
          <p:cNvSpPr/>
          <p:nvPr>
            <p:custDataLst>
              <p:tags r:id="rId4"/>
            </p:custDataLst>
          </p:nvPr>
        </p:nvSpPr>
        <p:spPr>
          <a:xfrm rot="16500000">
            <a:off x="4644272" y="1889634"/>
            <a:ext cx="2598463" cy="2597957"/>
          </a:xfrm>
          <a:prstGeom prst="arc">
            <a:avLst>
              <a:gd name="adj1" fmla="val 15158834"/>
              <a:gd name="adj2" fmla="val 19822435"/>
            </a:avLst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oval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6634186" y="3419599"/>
            <a:ext cx="830942" cy="830942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  <a:alpha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3" name="任意多边形: 形状 42"/>
          <p:cNvSpPr/>
          <p:nvPr>
            <p:custDataLst>
              <p:tags r:id="rId6"/>
            </p:custDataLst>
          </p:nvPr>
        </p:nvSpPr>
        <p:spPr>
          <a:xfrm>
            <a:off x="6720110" y="3505523"/>
            <a:ext cx="659598" cy="659598"/>
          </a:xfrm>
          <a:custGeom>
            <a:avLst/>
            <a:gdLst>
              <a:gd name="connsiteX0" fmla="*/ 0 w 1075272"/>
              <a:gd name="connsiteY0" fmla="*/ 537636 h 1075272"/>
              <a:gd name="connsiteX1" fmla="*/ 537636 w 1075272"/>
              <a:gd name="connsiteY1" fmla="*/ 0 h 1075272"/>
              <a:gd name="connsiteX2" fmla="*/ 1075272 w 1075272"/>
              <a:gd name="connsiteY2" fmla="*/ 537636 h 1075272"/>
              <a:gd name="connsiteX3" fmla="*/ 537636 w 1075272"/>
              <a:gd name="connsiteY3" fmla="*/ 1075272 h 1075272"/>
              <a:gd name="connsiteX4" fmla="*/ 0 w 1075272"/>
              <a:gd name="connsiteY4" fmla="*/ 537636 h 10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272" h="1075272">
                <a:moveTo>
                  <a:pt x="0" y="537636"/>
                </a:moveTo>
                <a:cubicBezTo>
                  <a:pt x="0" y="240708"/>
                  <a:pt x="240708" y="0"/>
                  <a:pt x="537636" y="0"/>
                </a:cubicBezTo>
                <a:cubicBezTo>
                  <a:pt x="834564" y="0"/>
                  <a:pt x="1075272" y="240708"/>
                  <a:pt x="1075272" y="537636"/>
                </a:cubicBezTo>
                <a:cubicBezTo>
                  <a:pt x="1075272" y="834564"/>
                  <a:pt x="834564" y="1075272"/>
                  <a:pt x="537636" y="1075272"/>
                </a:cubicBezTo>
                <a:cubicBezTo>
                  <a:pt x="240708" y="1075272"/>
                  <a:pt x="0" y="834564"/>
                  <a:pt x="0" y="537636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71000">
                <a:schemeClr val="accent2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0" name="任意多边形: 形状 3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432252" y="2677108"/>
            <a:ext cx="1002919" cy="1002919"/>
          </a:xfrm>
          <a:custGeom>
            <a:avLst/>
            <a:gdLst>
              <a:gd name="connsiteX0" fmla="*/ 0 w 1536103"/>
              <a:gd name="connsiteY0" fmla="*/ 768052 h 1536103"/>
              <a:gd name="connsiteX1" fmla="*/ 768052 w 1536103"/>
              <a:gd name="connsiteY1" fmla="*/ 0 h 1536103"/>
              <a:gd name="connsiteX2" fmla="*/ 1536104 w 1536103"/>
              <a:gd name="connsiteY2" fmla="*/ 768052 h 1536103"/>
              <a:gd name="connsiteX3" fmla="*/ 768052 w 1536103"/>
              <a:gd name="connsiteY3" fmla="*/ 1536104 h 1536103"/>
              <a:gd name="connsiteX4" fmla="*/ 0 w 1536103"/>
              <a:gd name="connsiteY4" fmla="*/ 768052 h 153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103" h="1536103">
                <a:moveTo>
                  <a:pt x="0" y="768052"/>
                </a:moveTo>
                <a:cubicBezTo>
                  <a:pt x="0" y="343869"/>
                  <a:pt x="343869" y="0"/>
                  <a:pt x="768052" y="0"/>
                </a:cubicBezTo>
                <a:cubicBezTo>
                  <a:pt x="1192235" y="0"/>
                  <a:pt x="1536104" y="343869"/>
                  <a:pt x="1536104" y="768052"/>
                </a:cubicBezTo>
                <a:cubicBezTo>
                  <a:pt x="1536104" y="1192235"/>
                  <a:pt x="1192235" y="1536104"/>
                  <a:pt x="768052" y="1536104"/>
                </a:cubicBezTo>
                <a:cubicBezTo>
                  <a:pt x="343869" y="1536104"/>
                  <a:pt x="0" y="1192235"/>
                  <a:pt x="0" y="768052"/>
                </a:cubicBezTo>
                <a:close/>
              </a:path>
            </a:pathLst>
          </a:cu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71755" tIns="71755" rIns="71755" bIns="71755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600" b="1">
                <a:solidFill>
                  <a:srgbClr val="FFFFFF"/>
                </a:solidFill>
                <a:latin typeface="+mj-ea"/>
                <a:ea typeface="+mj-ea"/>
                <a:cs typeface="+mj-ea"/>
                <a:sym typeface="+mn-ea"/>
              </a:rPr>
              <a:t>Cloud</a:t>
            </a:r>
            <a:endParaRPr lang="en-US" altLang="zh-CN" sz="1600" b="1">
              <a:solidFill>
                <a:srgbClr val="FFFFFF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63" name="文本框 62"/>
          <p:cNvSpPr txBox="1"/>
          <p:nvPr>
            <p:custDataLst>
              <p:tags r:id="rId8"/>
            </p:custDataLst>
          </p:nvPr>
        </p:nvSpPr>
        <p:spPr>
          <a:xfrm>
            <a:off x="7579862" y="3900904"/>
            <a:ext cx="2351303" cy="7162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cs typeface="+mn-ea"/>
                <a:sym typeface="+mn-ea"/>
              </a:rPr>
              <a:t>机械臂、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cs typeface="+mn-ea"/>
                <a:sym typeface="+mn-ea"/>
              </a:rPr>
              <a:t>手</a:t>
            </a:r>
            <a:endParaRPr lang="zh-CN" altLang="en-US" sz="1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1942700" y="3900904"/>
            <a:ext cx="2364950" cy="7162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cs typeface="+mn-ea"/>
                <a:sym typeface="+mn-ea"/>
              </a:rPr>
              <a:t>智能车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25" name="椭圆 24"/>
          <p:cNvSpPr/>
          <p:nvPr>
            <p:custDataLst>
              <p:tags r:id="rId10"/>
            </p:custDataLst>
          </p:nvPr>
        </p:nvSpPr>
        <p:spPr>
          <a:xfrm>
            <a:off x="5519692" y="1464055"/>
            <a:ext cx="830942" cy="830942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  <a:alpha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6" name="任意多边形: 形状 45"/>
          <p:cNvSpPr/>
          <p:nvPr>
            <p:custDataLst>
              <p:tags r:id="rId11"/>
            </p:custDataLst>
          </p:nvPr>
        </p:nvSpPr>
        <p:spPr>
          <a:xfrm>
            <a:off x="5605617" y="1549979"/>
            <a:ext cx="659598" cy="659598"/>
          </a:xfrm>
          <a:custGeom>
            <a:avLst/>
            <a:gdLst>
              <a:gd name="connsiteX0" fmla="*/ 0 w 1075272"/>
              <a:gd name="connsiteY0" fmla="*/ 537636 h 1075272"/>
              <a:gd name="connsiteX1" fmla="*/ 537636 w 1075272"/>
              <a:gd name="connsiteY1" fmla="*/ 0 h 1075272"/>
              <a:gd name="connsiteX2" fmla="*/ 1075272 w 1075272"/>
              <a:gd name="connsiteY2" fmla="*/ 537636 h 1075272"/>
              <a:gd name="connsiteX3" fmla="*/ 537636 w 1075272"/>
              <a:gd name="connsiteY3" fmla="*/ 1075272 h 1075272"/>
              <a:gd name="connsiteX4" fmla="*/ 0 w 1075272"/>
              <a:gd name="connsiteY4" fmla="*/ 537636 h 10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272" h="1075272">
                <a:moveTo>
                  <a:pt x="0" y="537636"/>
                </a:moveTo>
                <a:cubicBezTo>
                  <a:pt x="0" y="240708"/>
                  <a:pt x="240708" y="0"/>
                  <a:pt x="537636" y="0"/>
                </a:cubicBezTo>
                <a:cubicBezTo>
                  <a:pt x="834564" y="0"/>
                  <a:pt x="1075272" y="240708"/>
                  <a:pt x="1075272" y="537636"/>
                </a:cubicBezTo>
                <a:cubicBezTo>
                  <a:pt x="1075272" y="834564"/>
                  <a:pt x="834564" y="1075272"/>
                  <a:pt x="537636" y="1075272"/>
                </a:cubicBezTo>
                <a:cubicBezTo>
                  <a:pt x="240708" y="1075272"/>
                  <a:pt x="0" y="834564"/>
                  <a:pt x="0" y="537636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椭圆 26"/>
          <p:cNvSpPr/>
          <p:nvPr>
            <p:custDataLst>
              <p:tags r:id="rId12"/>
            </p:custDataLst>
          </p:nvPr>
        </p:nvSpPr>
        <p:spPr>
          <a:xfrm>
            <a:off x="4397112" y="3419599"/>
            <a:ext cx="830942" cy="830942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  <a:alpha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pic>
        <p:nvPicPr>
          <p:cNvPr id="29" name="图片 15" descr="343439383331313b343532303033313bd3a6d3c3c9ccb3c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20934" y="1764791"/>
            <a:ext cx="229239" cy="229239"/>
          </a:xfrm>
          <a:prstGeom prst="rect">
            <a:avLst/>
          </a:prstGeom>
        </p:spPr>
      </p:pic>
      <p:sp>
        <p:nvSpPr>
          <p:cNvPr id="32" name="任意多边形: 形状 44"/>
          <p:cNvSpPr/>
          <p:nvPr>
            <p:custDataLst>
              <p:tags r:id="rId16"/>
            </p:custDataLst>
          </p:nvPr>
        </p:nvSpPr>
        <p:spPr>
          <a:xfrm>
            <a:off x="4483037" y="3505523"/>
            <a:ext cx="659598" cy="659598"/>
          </a:xfrm>
          <a:custGeom>
            <a:avLst/>
            <a:gdLst>
              <a:gd name="connsiteX0" fmla="*/ 0 w 1075272"/>
              <a:gd name="connsiteY0" fmla="*/ 537636 h 1075272"/>
              <a:gd name="connsiteX1" fmla="*/ 537636 w 1075272"/>
              <a:gd name="connsiteY1" fmla="*/ 0 h 1075272"/>
              <a:gd name="connsiteX2" fmla="*/ 1075272 w 1075272"/>
              <a:gd name="connsiteY2" fmla="*/ 537636 h 1075272"/>
              <a:gd name="connsiteX3" fmla="*/ 537636 w 1075272"/>
              <a:gd name="connsiteY3" fmla="*/ 1075272 h 1075272"/>
              <a:gd name="connsiteX4" fmla="*/ 0 w 1075272"/>
              <a:gd name="connsiteY4" fmla="*/ 537636 h 10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272" h="1075272">
                <a:moveTo>
                  <a:pt x="0" y="537636"/>
                </a:moveTo>
                <a:cubicBezTo>
                  <a:pt x="0" y="240708"/>
                  <a:pt x="240708" y="0"/>
                  <a:pt x="537636" y="0"/>
                </a:cubicBezTo>
                <a:cubicBezTo>
                  <a:pt x="834564" y="0"/>
                  <a:pt x="1075272" y="240708"/>
                  <a:pt x="1075272" y="537636"/>
                </a:cubicBezTo>
                <a:cubicBezTo>
                  <a:pt x="1075272" y="834564"/>
                  <a:pt x="834564" y="1075272"/>
                  <a:pt x="537636" y="1075272"/>
                </a:cubicBezTo>
                <a:cubicBezTo>
                  <a:pt x="240708" y="1075272"/>
                  <a:pt x="0" y="834564"/>
                  <a:pt x="0" y="53763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71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8100000" algn="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33" name="图片 20" descr="343435383038363b343532323339383bd6b4d0d0cad6b6ce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90267" y="3712753"/>
            <a:ext cx="229239" cy="229239"/>
          </a:xfrm>
          <a:prstGeom prst="rect">
            <a:avLst/>
          </a:prstGeom>
        </p:spPr>
      </p:pic>
      <p:pic>
        <p:nvPicPr>
          <p:cNvPr id="34" name="图片 19" descr="343435383038363b343532323339393bd6b4d0d0d5aad2aa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27340" y="3712753"/>
            <a:ext cx="229239" cy="229239"/>
          </a:xfrm>
          <a:prstGeom prst="rect">
            <a:avLst/>
          </a:prstGeom>
        </p:spPr>
      </p:pic>
      <p:sp>
        <p:nvSpPr>
          <p:cNvPr id="35" name="文本框 34"/>
          <p:cNvSpPr txBox="1"/>
          <p:nvPr>
            <p:custDataLst>
              <p:tags r:id="rId23"/>
            </p:custDataLst>
          </p:nvPr>
        </p:nvSpPr>
        <p:spPr>
          <a:xfrm>
            <a:off x="4919672" y="1000883"/>
            <a:ext cx="2043699" cy="460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lvl="0" algn="ctr">
              <a:lnSpc>
                <a:spcPct val="130000"/>
              </a:lnSpc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cs typeface="+mn-ea"/>
                <a:sym typeface="+mn-ea"/>
              </a:rPr>
              <a:t>无人机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41" name="图片 40"/>
          <p:cNvPicPr/>
          <p:nvPr/>
        </p:nvPicPr>
        <p:blipFill>
          <a:blip r:embed="rId24"/>
          <a:stretch>
            <a:fillRect/>
          </a:stretch>
        </p:blipFill>
        <p:spPr>
          <a:xfrm>
            <a:off x="5247005" y="962660"/>
            <a:ext cx="1492250" cy="17145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55160" y="3420110"/>
            <a:ext cx="714375" cy="92646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39255" y="3335655"/>
            <a:ext cx="653415" cy="915035"/>
          </a:xfrm>
          <a:prstGeom prst="rect">
            <a:avLst/>
          </a:prstGeom>
        </p:spPr>
      </p:pic>
      <p:sp>
        <p:nvSpPr>
          <p:cNvPr id="46" name="上下箭头 45"/>
          <p:cNvSpPr/>
          <p:nvPr/>
        </p:nvSpPr>
        <p:spPr>
          <a:xfrm rot="2220000">
            <a:off x="5244465" y="3315970"/>
            <a:ext cx="227330" cy="52260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上下箭头 46"/>
          <p:cNvSpPr/>
          <p:nvPr/>
        </p:nvSpPr>
        <p:spPr>
          <a:xfrm rot="10800000">
            <a:off x="5821045" y="2209800"/>
            <a:ext cx="227330" cy="52260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上下箭头 47"/>
          <p:cNvSpPr/>
          <p:nvPr/>
        </p:nvSpPr>
        <p:spPr>
          <a:xfrm rot="7620000">
            <a:off x="6428105" y="3286760"/>
            <a:ext cx="227330" cy="52260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5701030" y="4617085"/>
            <a:ext cx="485775" cy="82740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318760" y="5634355"/>
            <a:ext cx="1233170" cy="4762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606415" y="5692775"/>
            <a:ext cx="397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</a:t>
            </a:r>
            <a:endParaRPr lang="zh-CN" altLang="en-US"/>
          </a:p>
        </p:txBody>
      </p:sp>
    </p:spTree>
    <p:custDataLst>
      <p:tags r:id="rId27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1208405"/>
            <a:ext cx="8420735" cy="4679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70175" y="6610985"/>
            <a:ext cx="6851015" cy="18923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[1]</a:t>
            </a:r>
            <a:r>
              <a:rPr lang="zh-CN" altLang="en-US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郝肇铁</a:t>
            </a:r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zh-CN" altLang="en-US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郭斌</a:t>
            </a:r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zh-CN" altLang="en-US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赵凯星</a:t>
            </a:r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zh-CN" altLang="en-US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等</a:t>
            </a:r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. </a:t>
            </a:r>
            <a:r>
              <a:rPr lang="zh-CN" altLang="en-US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从规则驱动到群智涌现</a:t>
            </a:r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: </a:t>
            </a:r>
            <a:r>
              <a:rPr lang="zh-CN" altLang="en-US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多机器人空地协同研究综述</a:t>
            </a:r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[J]. </a:t>
            </a:r>
            <a:r>
              <a:rPr lang="zh-CN" altLang="en-US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自动化学报</a:t>
            </a:r>
            <a:r>
              <a:rPr lang="en-US" altLang="zh-CN" sz="1000" b="0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, 2024, 51: 1-29.</a:t>
            </a:r>
            <a:endParaRPr lang="en-US" altLang="zh-CN" sz="1000" b="0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000" y="60429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zh-CN" altLang="en-US" sz="1600" b="0" i="0">
                <a:solidFill>
                  <a:srgbClr val="404040"/>
                </a:solidFill>
                <a:latin typeface="Tahoma" panose="020B0604030504040204"/>
                <a:ea typeface="Tahoma" panose="020B0604030504040204"/>
              </a:rPr>
              <a:t>空地协同系统组织</a:t>
            </a:r>
            <a:r>
              <a:rPr lang="zh-CN" altLang="en-US" sz="1600" b="0" i="0">
                <a:solidFill>
                  <a:srgbClr val="404040"/>
                </a:solidFill>
                <a:latin typeface="Tahoma" panose="020B0604030504040204"/>
                <a:ea typeface="Tahoma" panose="020B0604030504040204"/>
              </a:rPr>
              <a:t>结构</a:t>
            </a:r>
            <a:endParaRPr lang="zh-CN" altLang="en-US" sz="1600" b="0" i="0">
              <a:solidFill>
                <a:srgbClr val="404040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10" name="燕尾形箭头 9"/>
          <p:cNvSpPr/>
          <p:nvPr/>
        </p:nvSpPr>
        <p:spPr>
          <a:xfrm rot="7800000">
            <a:off x="1113790" y="4893310"/>
            <a:ext cx="1025525" cy="41211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64565" y="5551170"/>
            <a:ext cx="6591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Tahoma" panose="020B0604030504040204"/>
                <a:ea typeface="Tahoma" panose="020B0604030504040204"/>
                <a:sym typeface="+mn-ea"/>
              </a:rPr>
              <a:t>核心</a:t>
            </a:r>
            <a:endParaRPr lang="zh-CN" altLang="en-US" sz="1600">
              <a:solidFill>
                <a:srgbClr val="FF0000"/>
              </a:solidFill>
              <a:latin typeface="Tahoma" panose="020B0604030504040204"/>
              <a:ea typeface="Tahoma" panose="020B0604030504040204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254125"/>
            <a:ext cx="6937375" cy="4777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05150" y="62233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zh-CN" altLang="en-US" sz="1600" b="0" i="0">
                <a:solidFill>
                  <a:srgbClr val="404040"/>
                </a:solidFill>
                <a:latin typeface="Tahoma" panose="020B0604030504040204"/>
                <a:ea typeface="Tahoma" panose="020B0604030504040204"/>
              </a:rPr>
              <a:t>空地协同</a:t>
            </a:r>
            <a:r>
              <a:rPr lang="zh-CN" altLang="en-US" sz="1600" b="0" i="0">
                <a:solidFill>
                  <a:srgbClr val="404040"/>
                </a:solidFill>
                <a:latin typeface="Tahoma" panose="020B0604030504040204"/>
                <a:ea typeface="Tahoma" panose="020B0604030504040204"/>
              </a:rPr>
              <a:t>系统</a:t>
            </a:r>
            <a:endParaRPr lang="zh-CN" altLang="en-US" sz="1600" b="0" i="0">
              <a:solidFill>
                <a:srgbClr val="404040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1690" y="725170"/>
            <a:ext cx="97282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异构</a:t>
            </a:r>
            <a:r>
              <a:rPr lang="en-US" altLang="zh-CN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MAS</a:t>
            </a:r>
            <a:r>
              <a:rPr lang="zh-CN" altLang="en-US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：不同类型的智能体（如无人机、自主</a:t>
            </a:r>
            <a:r>
              <a:rPr lang="zh-CN" altLang="en-US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智能车和机械臂）协同工作。</a:t>
            </a:r>
            <a:endParaRPr lang="zh-CN" altLang="en-US" sz="16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835" y="878840"/>
            <a:ext cx="7330440" cy="47783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318510" y="3122930"/>
            <a:ext cx="104648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61890" y="57153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zh-CN" altLang="en-US" sz="1600" b="0" i="0">
                <a:solidFill>
                  <a:srgbClr val="404040"/>
                </a:solidFill>
                <a:latin typeface="Tahoma" panose="020B0604030504040204"/>
                <a:ea typeface="Tahoma" panose="020B0604030504040204"/>
              </a:rPr>
              <a:t>流程与</a:t>
            </a:r>
            <a:r>
              <a:rPr lang="zh-CN" altLang="en-US" sz="1600" b="0" i="0">
                <a:solidFill>
                  <a:srgbClr val="404040"/>
                </a:solidFill>
                <a:latin typeface="Tahoma" panose="020B0604030504040204"/>
                <a:ea typeface="Tahoma" panose="020B0604030504040204"/>
              </a:rPr>
              <a:t>思路</a:t>
            </a:r>
            <a:endParaRPr lang="zh-CN" altLang="en-US" sz="1600" b="0" i="0">
              <a:solidFill>
                <a:srgbClr val="404040"/>
              </a:solidFill>
              <a:latin typeface="Tahoma" panose="020B0604030504040204"/>
              <a:ea typeface="Tahoma" panose="020B0604030504040204"/>
            </a:endParaRPr>
          </a:p>
        </p:txBody>
      </p:sp>
      <p:sp>
        <p:nvSpPr>
          <p:cNvPr id="18" name="对象7"/>
          <p:cNvSpPr/>
          <p:nvPr>
            <p:custDataLst>
              <p:tags r:id="rId2"/>
            </p:custDataLst>
          </p:nvPr>
        </p:nvSpPr>
        <p:spPr>
          <a:xfrm>
            <a:off x="1214056" y="2614883"/>
            <a:ext cx="1543890" cy="1543890"/>
          </a:xfrm>
          <a:custGeom>
            <a:avLst/>
            <a:gdLst/>
            <a:ahLst/>
            <a:cxnLst/>
            <a:rect l="l" t="t" r="r" b="b"/>
            <a:pathLst>
              <a:path w="1929384" h="1929384">
                <a:moveTo>
                  <a:pt x="923544" y="0"/>
                </a:moveTo>
                <a:cubicBezTo>
                  <a:pt x="941832" y="0"/>
                  <a:pt x="950976" y="0"/>
                  <a:pt x="969264" y="0"/>
                </a:cubicBezTo>
                <a:cubicBezTo>
                  <a:pt x="978408" y="0"/>
                  <a:pt x="987552" y="0"/>
                  <a:pt x="1005840" y="0"/>
                </a:cubicBezTo>
                <a:lnTo>
                  <a:pt x="1005840" y="9144"/>
                </a:lnTo>
                <a:cubicBezTo>
                  <a:pt x="987552" y="9144"/>
                  <a:pt x="978408" y="9144"/>
                  <a:pt x="969264" y="9144"/>
                </a:cubicBezTo>
                <a:cubicBezTo>
                  <a:pt x="950976" y="9144"/>
                  <a:pt x="941832" y="9144"/>
                  <a:pt x="923544" y="9144"/>
                </a:cubicBezTo>
                <a:lnTo>
                  <a:pt x="923544" y="0"/>
                </a:lnTo>
                <a:moveTo>
                  <a:pt x="777240" y="18288"/>
                </a:moveTo>
                <a:cubicBezTo>
                  <a:pt x="804672" y="9144"/>
                  <a:pt x="822960" y="9144"/>
                  <a:pt x="850392" y="9144"/>
                </a:cubicBezTo>
                <a:lnTo>
                  <a:pt x="850392" y="18288"/>
                </a:lnTo>
                <a:cubicBezTo>
                  <a:pt x="832104" y="18288"/>
                  <a:pt x="804672" y="27432"/>
                  <a:pt x="777240" y="27432"/>
                </a:cubicBezTo>
                <a:lnTo>
                  <a:pt x="777240" y="18288"/>
                </a:lnTo>
                <a:moveTo>
                  <a:pt x="1078992" y="9144"/>
                </a:moveTo>
                <a:cubicBezTo>
                  <a:pt x="1106424" y="9144"/>
                  <a:pt x="1124712" y="9144"/>
                  <a:pt x="1152144" y="18288"/>
                </a:cubicBezTo>
                <a:lnTo>
                  <a:pt x="1152144" y="27432"/>
                </a:lnTo>
                <a:cubicBezTo>
                  <a:pt x="1124712" y="27432"/>
                  <a:pt x="1106424" y="18288"/>
                  <a:pt x="1078992" y="18288"/>
                </a:cubicBezTo>
                <a:lnTo>
                  <a:pt x="1078992" y="9144"/>
                </a:lnTo>
                <a:moveTo>
                  <a:pt x="630936" y="54864"/>
                </a:moveTo>
                <a:cubicBezTo>
                  <a:pt x="658368" y="54864"/>
                  <a:pt x="676656" y="45720"/>
                  <a:pt x="704088" y="36576"/>
                </a:cubicBezTo>
                <a:lnTo>
                  <a:pt x="704088" y="45720"/>
                </a:lnTo>
                <a:cubicBezTo>
                  <a:pt x="685800" y="54864"/>
                  <a:pt x="658368" y="64008"/>
                  <a:pt x="630936" y="73152"/>
                </a:cubicBezTo>
                <a:lnTo>
                  <a:pt x="630936" y="54864"/>
                </a:lnTo>
                <a:moveTo>
                  <a:pt x="1225296" y="36576"/>
                </a:moveTo>
                <a:cubicBezTo>
                  <a:pt x="1252728" y="45720"/>
                  <a:pt x="1271016" y="54864"/>
                  <a:pt x="1298448" y="54864"/>
                </a:cubicBezTo>
                <a:lnTo>
                  <a:pt x="1298448" y="73152"/>
                </a:lnTo>
                <a:cubicBezTo>
                  <a:pt x="1271016" y="64008"/>
                  <a:pt x="1243584" y="54864"/>
                  <a:pt x="1225296" y="45720"/>
                </a:cubicBezTo>
                <a:lnTo>
                  <a:pt x="1225296" y="36576"/>
                </a:lnTo>
                <a:moveTo>
                  <a:pt x="1371600" y="91440"/>
                </a:moveTo>
                <a:cubicBezTo>
                  <a:pt x="1389888" y="100584"/>
                  <a:pt x="1417320" y="109728"/>
                  <a:pt x="1435608" y="118872"/>
                </a:cubicBezTo>
                <a:lnTo>
                  <a:pt x="1426464" y="137160"/>
                </a:lnTo>
                <a:cubicBezTo>
                  <a:pt x="1408176" y="118872"/>
                  <a:pt x="1389888" y="109728"/>
                  <a:pt x="1362456" y="100584"/>
                </a:cubicBezTo>
                <a:lnTo>
                  <a:pt x="1371600" y="91440"/>
                </a:lnTo>
                <a:moveTo>
                  <a:pt x="493776" y="118872"/>
                </a:moveTo>
                <a:cubicBezTo>
                  <a:pt x="512064" y="109728"/>
                  <a:pt x="539496" y="100584"/>
                  <a:pt x="557784" y="91440"/>
                </a:cubicBezTo>
                <a:lnTo>
                  <a:pt x="566928" y="100584"/>
                </a:lnTo>
                <a:cubicBezTo>
                  <a:pt x="539496" y="109728"/>
                  <a:pt x="521208" y="118872"/>
                  <a:pt x="502920" y="137160"/>
                </a:cubicBezTo>
                <a:lnTo>
                  <a:pt x="493776" y="118872"/>
                </a:lnTo>
                <a:moveTo>
                  <a:pt x="1499616" y="164592"/>
                </a:moveTo>
                <a:cubicBezTo>
                  <a:pt x="1517904" y="173736"/>
                  <a:pt x="1545336" y="192024"/>
                  <a:pt x="1563624" y="210312"/>
                </a:cubicBezTo>
                <a:lnTo>
                  <a:pt x="1554480" y="219456"/>
                </a:lnTo>
                <a:cubicBezTo>
                  <a:pt x="1536192" y="201168"/>
                  <a:pt x="1517904" y="182880"/>
                  <a:pt x="1490472" y="173736"/>
                </a:cubicBezTo>
                <a:lnTo>
                  <a:pt x="1499616" y="164592"/>
                </a:lnTo>
                <a:moveTo>
                  <a:pt x="365760" y="210312"/>
                </a:moveTo>
                <a:cubicBezTo>
                  <a:pt x="384048" y="192024"/>
                  <a:pt x="411480" y="173736"/>
                  <a:pt x="429768" y="164592"/>
                </a:cubicBezTo>
                <a:lnTo>
                  <a:pt x="438912" y="173736"/>
                </a:lnTo>
                <a:cubicBezTo>
                  <a:pt x="411480" y="182880"/>
                  <a:pt x="393192" y="201168"/>
                  <a:pt x="374904" y="219456"/>
                </a:cubicBezTo>
                <a:lnTo>
                  <a:pt x="365760" y="210312"/>
                </a:lnTo>
                <a:moveTo>
                  <a:pt x="1618488" y="256032"/>
                </a:moveTo>
                <a:cubicBezTo>
                  <a:pt x="1636776" y="274320"/>
                  <a:pt x="1655064" y="292608"/>
                  <a:pt x="1673352" y="310896"/>
                </a:cubicBezTo>
                <a:lnTo>
                  <a:pt x="1664208" y="320040"/>
                </a:lnTo>
                <a:cubicBezTo>
                  <a:pt x="1645920" y="301752"/>
                  <a:pt x="1627632" y="283464"/>
                  <a:pt x="1609344" y="265176"/>
                </a:cubicBezTo>
                <a:lnTo>
                  <a:pt x="1618488" y="256032"/>
                </a:lnTo>
                <a:moveTo>
                  <a:pt x="256032" y="310896"/>
                </a:moveTo>
                <a:cubicBezTo>
                  <a:pt x="274320" y="292608"/>
                  <a:pt x="292608" y="274320"/>
                  <a:pt x="310896" y="256032"/>
                </a:cubicBezTo>
                <a:lnTo>
                  <a:pt x="320040" y="265176"/>
                </a:lnTo>
                <a:cubicBezTo>
                  <a:pt x="301752" y="283464"/>
                  <a:pt x="283464" y="301752"/>
                  <a:pt x="265176" y="320040"/>
                </a:cubicBezTo>
                <a:lnTo>
                  <a:pt x="256032" y="310896"/>
                </a:lnTo>
                <a:moveTo>
                  <a:pt x="1719072" y="365760"/>
                </a:moveTo>
                <a:cubicBezTo>
                  <a:pt x="1737360" y="384048"/>
                  <a:pt x="1755648" y="411480"/>
                  <a:pt x="1764792" y="429768"/>
                </a:cubicBezTo>
                <a:lnTo>
                  <a:pt x="1755648" y="438912"/>
                </a:lnTo>
                <a:cubicBezTo>
                  <a:pt x="1746504" y="411480"/>
                  <a:pt x="1728216" y="393192"/>
                  <a:pt x="1709928" y="374904"/>
                </a:cubicBezTo>
                <a:lnTo>
                  <a:pt x="1719072" y="365760"/>
                </a:lnTo>
                <a:moveTo>
                  <a:pt x="164592" y="429768"/>
                </a:moveTo>
                <a:cubicBezTo>
                  <a:pt x="173736" y="411480"/>
                  <a:pt x="192024" y="384048"/>
                  <a:pt x="210312" y="365760"/>
                </a:cubicBezTo>
                <a:lnTo>
                  <a:pt x="219456" y="374904"/>
                </a:lnTo>
                <a:cubicBezTo>
                  <a:pt x="201168" y="393192"/>
                  <a:pt x="182880" y="411480"/>
                  <a:pt x="173736" y="438912"/>
                </a:cubicBezTo>
                <a:lnTo>
                  <a:pt x="164592" y="429768"/>
                </a:lnTo>
                <a:moveTo>
                  <a:pt x="1810512" y="493776"/>
                </a:moveTo>
                <a:cubicBezTo>
                  <a:pt x="1819656" y="512064"/>
                  <a:pt x="1828800" y="539496"/>
                  <a:pt x="1837944" y="557784"/>
                </a:cubicBezTo>
                <a:lnTo>
                  <a:pt x="1828800" y="566928"/>
                </a:lnTo>
                <a:cubicBezTo>
                  <a:pt x="1819656" y="539496"/>
                  <a:pt x="1810512" y="521208"/>
                  <a:pt x="1792224" y="502920"/>
                </a:cubicBezTo>
                <a:lnTo>
                  <a:pt x="1810512" y="493776"/>
                </a:lnTo>
                <a:moveTo>
                  <a:pt x="91440" y="557784"/>
                </a:moveTo>
                <a:cubicBezTo>
                  <a:pt x="100584" y="539496"/>
                  <a:pt x="109728" y="512064"/>
                  <a:pt x="118872" y="493776"/>
                </a:cubicBezTo>
                <a:lnTo>
                  <a:pt x="137160" y="502920"/>
                </a:lnTo>
                <a:cubicBezTo>
                  <a:pt x="118872" y="521208"/>
                  <a:pt x="109728" y="539496"/>
                  <a:pt x="100584" y="566928"/>
                </a:cubicBezTo>
                <a:lnTo>
                  <a:pt x="91440" y="557784"/>
                </a:lnTo>
                <a:moveTo>
                  <a:pt x="1874520" y="630936"/>
                </a:moveTo>
                <a:cubicBezTo>
                  <a:pt x="1883664" y="658368"/>
                  <a:pt x="1883664" y="676656"/>
                  <a:pt x="1892808" y="704088"/>
                </a:cubicBezTo>
                <a:lnTo>
                  <a:pt x="1883664" y="704088"/>
                </a:lnTo>
                <a:cubicBezTo>
                  <a:pt x="1874520" y="685800"/>
                  <a:pt x="1865376" y="658368"/>
                  <a:pt x="1856232" y="630936"/>
                </a:cubicBezTo>
                <a:lnTo>
                  <a:pt x="1874520" y="630936"/>
                </a:lnTo>
                <a:moveTo>
                  <a:pt x="36576" y="704088"/>
                </a:moveTo>
                <a:cubicBezTo>
                  <a:pt x="45720" y="676656"/>
                  <a:pt x="54864" y="658368"/>
                  <a:pt x="64008" y="630936"/>
                </a:cubicBezTo>
                <a:lnTo>
                  <a:pt x="73152" y="630936"/>
                </a:lnTo>
                <a:cubicBezTo>
                  <a:pt x="64008" y="658368"/>
                  <a:pt x="54864" y="685800"/>
                  <a:pt x="45720" y="704088"/>
                </a:cubicBezTo>
                <a:lnTo>
                  <a:pt x="36576" y="704088"/>
                </a:lnTo>
                <a:moveTo>
                  <a:pt x="1911096" y="777240"/>
                </a:moveTo>
                <a:cubicBezTo>
                  <a:pt x="1920240" y="804672"/>
                  <a:pt x="1920240" y="822960"/>
                  <a:pt x="1920240" y="850392"/>
                </a:cubicBezTo>
                <a:lnTo>
                  <a:pt x="1911096" y="850392"/>
                </a:lnTo>
                <a:cubicBezTo>
                  <a:pt x="1911096" y="832104"/>
                  <a:pt x="1901952" y="804672"/>
                  <a:pt x="1901952" y="777240"/>
                </a:cubicBezTo>
                <a:lnTo>
                  <a:pt x="1911096" y="777240"/>
                </a:lnTo>
                <a:moveTo>
                  <a:pt x="9144" y="850392"/>
                </a:moveTo>
                <a:cubicBezTo>
                  <a:pt x="9144" y="822960"/>
                  <a:pt x="9144" y="804672"/>
                  <a:pt x="18288" y="777240"/>
                </a:cubicBezTo>
                <a:lnTo>
                  <a:pt x="27432" y="777240"/>
                </a:lnTo>
                <a:cubicBezTo>
                  <a:pt x="27432" y="804672"/>
                  <a:pt x="18288" y="832104"/>
                  <a:pt x="18288" y="850392"/>
                </a:cubicBezTo>
                <a:lnTo>
                  <a:pt x="9144" y="850392"/>
                </a:lnTo>
                <a:moveTo>
                  <a:pt x="1929384" y="923544"/>
                </a:moveTo>
                <a:cubicBezTo>
                  <a:pt x="1929384" y="941832"/>
                  <a:pt x="1929384" y="950976"/>
                  <a:pt x="1929384" y="960120"/>
                </a:cubicBezTo>
                <a:cubicBezTo>
                  <a:pt x="1929384" y="978408"/>
                  <a:pt x="1929384" y="987552"/>
                  <a:pt x="1929384" y="1005840"/>
                </a:cubicBezTo>
                <a:lnTo>
                  <a:pt x="1920240" y="1005840"/>
                </a:lnTo>
                <a:cubicBezTo>
                  <a:pt x="1920240" y="987552"/>
                  <a:pt x="1920240" y="978408"/>
                  <a:pt x="1920240" y="960120"/>
                </a:cubicBezTo>
                <a:cubicBezTo>
                  <a:pt x="1920240" y="950976"/>
                  <a:pt x="1920240" y="941832"/>
                  <a:pt x="1920240" y="923544"/>
                </a:cubicBezTo>
                <a:lnTo>
                  <a:pt x="1929384" y="923544"/>
                </a:lnTo>
                <a:moveTo>
                  <a:pt x="0" y="960120"/>
                </a:moveTo>
                <a:cubicBezTo>
                  <a:pt x="0" y="950976"/>
                  <a:pt x="0" y="941832"/>
                  <a:pt x="0" y="923544"/>
                </a:cubicBezTo>
                <a:lnTo>
                  <a:pt x="9144" y="923544"/>
                </a:lnTo>
                <a:cubicBezTo>
                  <a:pt x="9144" y="941832"/>
                  <a:pt x="9144" y="950976"/>
                  <a:pt x="9144" y="960120"/>
                </a:cubicBezTo>
                <a:cubicBezTo>
                  <a:pt x="9144" y="978408"/>
                  <a:pt x="9144" y="987552"/>
                  <a:pt x="9144" y="1005840"/>
                </a:cubicBezTo>
                <a:lnTo>
                  <a:pt x="0" y="1005840"/>
                </a:lnTo>
                <a:cubicBezTo>
                  <a:pt x="0" y="987552"/>
                  <a:pt x="0" y="978408"/>
                  <a:pt x="0" y="960120"/>
                </a:cubicBezTo>
                <a:moveTo>
                  <a:pt x="1920240" y="1078992"/>
                </a:moveTo>
                <a:cubicBezTo>
                  <a:pt x="1920240" y="1106424"/>
                  <a:pt x="1920240" y="1124712"/>
                  <a:pt x="1911096" y="1152144"/>
                </a:cubicBezTo>
                <a:lnTo>
                  <a:pt x="1901952" y="1152144"/>
                </a:lnTo>
                <a:cubicBezTo>
                  <a:pt x="1901952" y="1124712"/>
                  <a:pt x="1911096" y="1097280"/>
                  <a:pt x="1911096" y="1078992"/>
                </a:cubicBezTo>
                <a:lnTo>
                  <a:pt x="1920240" y="1078992"/>
                </a:lnTo>
                <a:moveTo>
                  <a:pt x="18288" y="1152144"/>
                </a:moveTo>
                <a:cubicBezTo>
                  <a:pt x="9144" y="1124712"/>
                  <a:pt x="9144" y="1106424"/>
                  <a:pt x="9144" y="1078992"/>
                </a:cubicBezTo>
                <a:lnTo>
                  <a:pt x="18288" y="1078992"/>
                </a:lnTo>
                <a:cubicBezTo>
                  <a:pt x="18288" y="1097280"/>
                  <a:pt x="27432" y="1124712"/>
                  <a:pt x="27432" y="1152144"/>
                </a:cubicBezTo>
                <a:lnTo>
                  <a:pt x="18288" y="1152144"/>
                </a:lnTo>
                <a:moveTo>
                  <a:pt x="1892808" y="1225296"/>
                </a:moveTo>
                <a:cubicBezTo>
                  <a:pt x="1883664" y="1252728"/>
                  <a:pt x="1883664" y="1271016"/>
                  <a:pt x="1874520" y="1298448"/>
                </a:cubicBezTo>
                <a:lnTo>
                  <a:pt x="1856232" y="1298448"/>
                </a:lnTo>
                <a:cubicBezTo>
                  <a:pt x="1865376" y="1271016"/>
                  <a:pt x="1874520" y="1243584"/>
                  <a:pt x="1883664" y="1225296"/>
                </a:cubicBezTo>
                <a:lnTo>
                  <a:pt x="1892808" y="1225296"/>
                </a:lnTo>
                <a:moveTo>
                  <a:pt x="64008" y="1298448"/>
                </a:moveTo>
                <a:cubicBezTo>
                  <a:pt x="54864" y="1271016"/>
                  <a:pt x="45720" y="1252728"/>
                  <a:pt x="36576" y="1225296"/>
                </a:cubicBezTo>
                <a:lnTo>
                  <a:pt x="45720" y="1225296"/>
                </a:lnTo>
                <a:cubicBezTo>
                  <a:pt x="54864" y="1243584"/>
                  <a:pt x="64008" y="1271016"/>
                  <a:pt x="73152" y="1298448"/>
                </a:cubicBezTo>
                <a:lnTo>
                  <a:pt x="64008" y="1298448"/>
                </a:lnTo>
                <a:moveTo>
                  <a:pt x="1837944" y="1371600"/>
                </a:moveTo>
                <a:cubicBezTo>
                  <a:pt x="1828800" y="1389888"/>
                  <a:pt x="1819656" y="1417320"/>
                  <a:pt x="1810512" y="1435608"/>
                </a:cubicBezTo>
                <a:lnTo>
                  <a:pt x="1792224" y="1426464"/>
                </a:lnTo>
                <a:cubicBezTo>
                  <a:pt x="1810512" y="1408176"/>
                  <a:pt x="1819656" y="1389888"/>
                  <a:pt x="1828800" y="1362456"/>
                </a:cubicBezTo>
                <a:lnTo>
                  <a:pt x="1837944" y="1371600"/>
                </a:lnTo>
                <a:moveTo>
                  <a:pt x="118872" y="1435608"/>
                </a:moveTo>
                <a:cubicBezTo>
                  <a:pt x="109728" y="1417320"/>
                  <a:pt x="100584" y="1389888"/>
                  <a:pt x="91440" y="1371600"/>
                </a:cubicBezTo>
                <a:lnTo>
                  <a:pt x="100584" y="1362456"/>
                </a:lnTo>
                <a:cubicBezTo>
                  <a:pt x="109728" y="1389888"/>
                  <a:pt x="118872" y="1408176"/>
                  <a:pt x="137160" y="1426464"/>
                </a:cubicBezTo>
                <a:lnTo>
                  <a:pt x="118872" y="1435608"/>
                </a:lnTo>
                <a:moveTo>
                  <a:pt x="1764792" y="1499616"/>
                </a:moveTo>
                <a:cubicBezTo>
                  <a:pt x="1755648" y="1517904"/>
                  <a:pt x="1737360" y="1545336"/>
                  <a:pt x="1719072" y="1563624"/>
                </a:cubicBezTo>
                <a:lnTo>
                  <a:pt x="1709928" y="1554480"/>
                </a:lnTo>
                <a:cubicBezTo>
                  <a:pt x="1728216" y="1536192"/>
                  <a:pt x="1746504" y="1517904"/>
                  <a:pt x="1755648" y="1490472"/>
                </a:cubicBezTo>
                <a:lnTo>
                  <a:pt x="1764792" y="1499616"/>
                </a:lnTo>
                <a:moveTo>
                  <a:pt x="210312" y="1563624"/>
                </a:moveTo>
                <a:cubicBezTo>
                  <a:pt x="192024" y="1545336"/>
                  <a:pt x="173736" y="1517904"/>
                  <a:pt x="164592" y="1499616"/>
                </a:cubicBezTo>
                <a:lnTo>
                  <a:pt x="173736" y="1490472"/>
                </a:lnTo>
                <a:cubicBezTo>
                  <a:pt x="182880" y="1517904"/>
                  <a:pt x="201168" y="1536192"/>
                  <a:pt x="219456" y="1554480"/>
                </a:cubicBezTo>
                <a:lnTo>
                  <a:pt x="210312" y="1563624"/>
                </a:lnTo>
                <a:moveTo>
                  <a:pt x="1673352" y="1618488"/>
                </a:moveTo>
                <a:cubicBezTo>
                  <a:pt x="1655064" y="1636776"/>
                  <a:pt x="1636776" y="1655064"/>
                  <a:pt x="1618488" y="1673352"/>
                </a:cubicBezTo>
                <a:lnTo>
                  <a:pt x="1609344" y="1664208"/>
                </a:lnTo>
                <a:cubicBezTo>
                  <a:pt x="1627632" y="1645920"/>
                  <a:pt x="1645920" y="1627632"/>
                  <a:pt x="1664208" y="1609344"/>
                </a:cubicBezTo>
                <a:lnTo>
                  <a:pt x="1673352" y="1618488"/>
                </a:lnTo>
                <a:moveTo>
                  <a:pt x="310896" y="1673352"/>
                </a:moveTo>
                <a:cubicBezTo>
                  <a:pt x="292608" y="1655064"/>
                  <a:pt x="274320" y="1636776"/>
                  <a:pt x="256032" y="1618488"/>
                </a:cubicBezTo>
                <a:lnTo>
                  <a:pt x="265176" y="1609344"/>
                </a:lnTo>
                <a:cubicBezTo>
                  <a:pt x="283464" y="1627632"/>
                  <a:pt x="301752" y="1645920"/>
                  <a:pt x="320040" y="1664208"/>
                </a:cubicBezTo>
                <a:lnTo>
                  <a:pt x="310896" y="1673352"/>
                </a:lnTo>
                <a:moveTo>
                  <a:pt x="1563624" y="1719072"/>
                </a:moveTo>
                <a:cubicBezTo>
                  <a:pt x="1545336" y="1737360"/>
                  <a:pt x="1517904" y="1755648"/>
                  <a:pt x="1499616" y="1764792"/>
                </a:cubicBezTo>
                <a:lnTo>
                  <a:pt x="1490472" y="1755648"/>
                </a:lnTo>
                <a:cubicBezTo>
                  <a:pt x="1517904" y="1746504"/>
                  <a:pt x="1536192" y="1728216"/>
                  <a:pt x="1554480" y="1709928"/>
                </a:cubicBezTo>
                <a:lnTo>
                  <a:pt x="1563624" y="1719072"/>
                </a:lnTo>
                <a:moveTo>
                  <a:pt x="429768" y="1764792"/>
                </a:moveTo>
                <a:cubicBezTo>
                  <a:pt x="411480" y="1755648"/>
                  <a:pt x="384048" y="1737360"/>
                  <a:pt x="365760" y="1719072"/>
                </a:cubicBezTo>
                <a:lnTo>
                  <a:pt x="374904" y="1709928"/>
                </a:lnTo>
                <a:cubicBezTo>
                  <a:pt x="393192" y="1728216"/>
                  <a:pt x="411480" y="1746504"/>
                  <a:pt x="438912" y="1755648"/>
                </a:cubicBezTo>
                <a:lnTo>
                  <a:pt x="429768" y="1764792"/>
                </a:lnTo>
                <a:moveTo>
                  <a:pt x="557784" y="1837944"/>
                </a:moveTo>
                <a:cubicBezTo>
                  <a:pt x="539496" y="1828800"/>
                  <a:pt x="512064" y="1819656"/>
                  <a:pt x="493776" y="1810512"/>
                </a:cubicBezTo>
                <a:lnTo>
                  <a:pt x="502920" y="1792224"/>
                </a:lnTo>
                <a:cubicBezTo>
                  <a:pt x="521208" y="1810512"/>
                  <a:pt x="539496" y="1819656"/>
                  <a:pt x="566928" y="1828800"/>
                </a:cubicBezTo>
                <a:lnTo>
                  <a:pt x="557784" y="1837944"/>
                </a:lnTo>
                <a:moveTo>
                  <a:pt x="1435608" y="1810512"/>
                </a:moveTo>
                <a:cubicBezTo>
                  <a:pt x="1417320" y="1819656"/>
                  <a:pt x="1389888" y="1828800"/>
                  <a:pt x="1371600" y="1837944"/>
                </a:cubicBezTo>
                <a:lnTo>
                  <a:pt x="1362456" y="1828800"/>
                </a:lnTo>
                <a:cubicBezTo>
                  <a:pt x="1389888" y="1819656"/>
                  <a:pt x="1408176" y="1810512"/>
                  <a:pt x="1426464" y="1792224"/>
                </a:cubicBezTo>
                <a:lnTo>
                  <a:pt x="1435608" y="1810512"/>
                </a:lnTo>
                <a:moveTo>
                  <a:pt x="704088" y="1892808"/>
                </a:moveTo>
                <a:cubicBezTo>
                  <a:pt x="676656" y="1883664"/>
                  <a:pt x="658368" y="1874520"/>
                  <a:pt x="630936" y="1865376"/>
                </a:cubicBezTo>
                <a:lnTo>
                  <a:pt x="630936" y="1856232"/>
                </a:lnTo>
                <a:cubicBezTo>
                  <a:pt x="658368" y="1865376"/>
                  <a:pt x="685800" y="1874520"/>
                  <a:pt x="704088" y="1883664"/>
                </a:cubicBezTo>
                <a:lnTo>
                  <a:pt x="704088" y="1892808"/>
                </a:lnTo>
                <a:moveTo>
                  <a:pt x="1298448" y="1865376"/>
                </a:moveTo>
                <a:cubicBezTo>
                  <a:pt x="1271016" y="1874520"/>
                  <a:pt x="1252728" y="1883664"/>
                  <a:pt x="1225296" y="1892808"/>
                </a:cubicBezTo>
                <a:lnTo>
                  <a:pt x="1225296" y="1883664"/>
                </a:lnTo>
                <a:cubicBezTo>
                  <a:pt x="1243584" y="1874520"/>
                  <a:pt x="1271016" y="1865376"/>
                  <a:pt x="1298448" y="1856232"/>
                </a:cubicBezTo>
                <a:lnTo>
                  <a:pt x="1298448" y="1865376"/>
                </a:lnTo>
                <a:moveTo>
                  <a:pt x="850392" y="1920240"/>
                </a:moveTo>
                <a:cubicBezTo>
                  <a:pt x="822960" y="1920240"/>
                  <a:pt x="804672" y="1911096"/>
                  <a:pt x="777240" y="1911096"/>
                </a:cubicBezTo>
                <a:lnTo>
                  <a:pt x="777240" y="1901952"/>
                </a:lnTo>
                <a:cubicBezTo>
                  <a:pt x="804672" y="1901952"/>
                  <a:pt x="832104" y="1911096"/>
                  <a:pt x="850392" y="1911096"/>
                </a:cubicBezTo>
                <a:lnTo>
                  <a:pt x="850392" y="1920240"/>
                </a:lnTo>
                <a:moveTo>
                  <a:pt x="1152144" y="1911096"/>
                </a:moveTo>
                <a:cubicBezTo>
                  <a:pt x="1124712" y="1911096"/>
                  <a:pt x="1106424" y="1920240"/>
                  <a:pt x="1078992" y="1920240"/>
                </a:cubicBezTo>
                <a:lnTo>
                  <a:pt x="1078992" y="1911096"/>
                </a:lnTo>
                <a:cubicBezTo>
                  <a:pt x="1106424" y="1911096"/>
                  <a:pt x="1124712" y="1901952"/>
                  <a:pt x="1152144" y="1901952"/>
                </a:cubicBezTo>
                <a:lnTo>
                  <a:pt x="1152144" y="1911096"/>
                </a:lnTo>
                <a:moveTo>
                  <a:pt x="969264" y="1929384"/>
                </a:moveTo>
                <a:cubicBezTo>
                  <a:pt x="950976" y="1929384"/>
                  <a:pt x="941832" y="1929384"/>
                  <a:pt x="923544" y="1929384"/>
                </a:cubicBezTo>
                <a:lnTo>
                  <a:pt x="923544" y="1911096"/>
                </a:lnTo>
                <a:cubicBezTo>
                  <a:pt x="941832" y="1920240"/>
                  <a:pt x="950976" y="1920240"/>
                  <a:pt x="969264" y="1920240"/>
                </a:cubicBezTo>
                <a:cubicBezTo>
                  <a:pt x="978408" y="1920240"/>
                  <a:pt x="987552" y="1920240"/>
                  <a:pt x="1005840" y="1911096"/>
                </a:cubicBezTo>
                <a:lnTo>
                  <a:pt x="1005840" y="1929384"/>
                </a:lnTo>
                <a:cubicBezTo>
                  <a:pt x="987552" y="1929384"/>
                  <a:pt x="978408" y="1929384"/>
                  <a:pt x="969264" y="1929384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3593688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tIns="0" rIns="0" bIns="0" anchor="ctr" anchorCtr="0">
            <a:noAutofit/>
          </a:bodyPr>
          <a:p>
            <a:pPr algn="ctr"/>
            <a:r>
              <a:rPr lang="zh-CN" altLang="en-US" b="1" dirty="0">
                <a:solidFill>
                  <a:schemeClr val="tx1">
                    <a:lumMod val="100000"/>
                  </a:schemeClr>
                </a:solidFill>
                <a:latin typeface="+mn-ea"/>
                <a:cs typeface="+mn-ea"/>
              </a:rPr>
              <a:t>异构</a:t>
            </a:r>
            <a:r>
              <a:rPr lang="en-US" altLang="zh-CN" b="1" dirty="0">
                <a:solidFill>
                  <a:schemeClr val="tx1">
                    <a:lumMod val="100000"/>
                  </a:schemeClr>
                </a:solidFill>
                <a:latin typeface="+mn-ea"/>
                <a:cs typeface="+mn-ea"/>
              </a:rPr>
              <a:t>MAS</a:t>
            </a:r>
            <a:endParaRPr lang="en-US" altLang="zh-CN" b="1" dirty="0">
              <a:solidFill>
                <a:schemeClr val="tx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0" name="对象5"/>
          <p:cNvSpPr/>
          <p:nvPr>
            <p:custDataLst>
              <p:tags r:id="rId3"/>
            </p:custDataLst>
          </p:nvPr>
        </p:nvSpPr>
        <p:spPr>
          <a:xfrm>
            <a:off x="708978" y="2109806"/>
            <a:ext cx="2560955" cy="2560955"/>
          </a:xfrm>
          <a:custGeom>
            <a:avLst/>
            <a:gdLst/>
            <a:ahLst/>
            <a:cxnLst/>
            <a:rect l="l" t="t" r="r" b="b"/>
            <a:pathLst>
              <a:path w="3200400" h="3200400">
                <a:moveTo>
                  <a:pt x="1600200" y="3200400"/>
                </a:moveTo>
                <a:cubicBezTo>
                  <a:pt x="2487168" y="3200400"/>
                  <a:pt x="3200400" y="2478024"/>
                  <a:pt x="3200400" y="1600200"/>
                </a:cubicBezTo>
                <a:cubicBezTo>
                  <a:pt x="3200400" y="713232"/>
                  <a:pt x="2487168" y="0"/>
                  <a:pt x="1600200" y="0"/>
                </a:cubicBezTo>
                <a:cubicBezTo>
                  <a:pt x="713232" y="0"/>
                  <a:pt x="0" y="713232"/>
                  <a:pt x="0" y="1600200"/>
                </a:cubicBezTo>
                <a:cubicBezTo>
                  <a:pt x="0" y="2478024"/>
                  <a:pt x="713232" y="3200400"/>
                  <a:pt x="1600200" y="3200400"/>
                </a:cubicBezTo>
                <a:moveTo>
                  <a:pt x="1600200" y="2770632"/>
                </a:moveTo>
                <a:cubicBezTo>
                  <a:pt x="2249424" y="2770632"/>
                  <a:pt x="2770632" y="2249424"/>
                  <a:pt x="2770632" y="1600200"/>
                </a:cubicBezTo>
                <a:cubicBezTo>
                  <a:pt x="2770632" y="950976"/>
                  <a:pt x="2249424" y="429768"/>
                  <a:pt x="1600200" y="429768"/>
                </a:cubicBezTo>
                <a:cubicBezTo>
                  <a:pt x="950976" y="429768"/>
                  <a:pt x="429768" y="950976"/>
                  <a:pt x="429768" y="1600200"/>
                </a:cubicBezTo>
                <a:cubicBezTo>
                  <a:pt x="429768" y="2249424"/>
                  <a:pt x="950976" y="2770632"/>
                  <a:pt x="1600200" y="2770632"/>
                </a:cubicBezTo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3593688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对象6"/>
          <p:cNvSpPr/>
          <p:nvPr>
            <p:custDataLst>
              <p:tags r:id="rId4"/>
            </p:custDataLst>
          </p:nvPr>
        </p:nvSpPr>
        <p:spPr>
          <a:xfrm>
            <a:off x="818733" y="2226675"/>
            <a:ext cx="2334127" cy="2334127"/>
          </a:xfrm>
          <a:custGeom>
            <a:avLst/>
            <a:gdLst/>
            <a:ahLst/>
            <a:cxnLst/>
            <a:rect l="l" t="t" r="r" b="b"/>
            <a:pathLst>
              <a:path w="2916936" h="2916936">
                <a:moveTo>
                  <a:pt x="1453896" y="2916936"/>
                </a:moveTo>
                <a:cubicBezTo>
                  <a:pt x="2258568" y="2916936"/>
                  <a:pt x="2916936" y="2258568"/>
                  <a:pt x="2916936" y="1453896"/>
                </a:cubicBezTo>
                <a:cubicBezTo>
                  <a:pt x="2916936" y="649224"/>
                  <a:pt x="2258568" y="0"/>
                  <a:pt x="1453896" y="0"/>
                </a:cubicBezTo>
                <a:cubicBezTo>
                  <a:pt x="649224" y="0"/>
                  <a:pt x="0" y="649224"/>
                  <a:pt x="0" y="1453896"/>
                </a:cubicBezTo>
                <a:cubicBezTo>
                  <a:pt x="0" y="2258568"/>
                  <a:pt x="649224" y="2916936"/>
                  <a:pt x="1453896" y="2916936"/>
                </a:cubicBezTo>
                <a:moveTo>
                  <a:pt x="1453896" y="2523744"/>
                </a:moveTo>
                <a:cubicBezTo>
                  <a:pt x="2048256" y="2523744"/>
                  <a:pt x="2523744" y="2048256"/>
                  <a:pt x="2523744" y="1453896"/>
                </a:cubicBezTo>
                <a:cubicBezTo>
                  <a:pt x="2523744" y="868680"/>
                  <a:pt x="2048256" y="393192"/>
                  <a:pt x="1453896" y="393192"/>
                </a:cubicBezTo>
                <a:cubicBezTo>
                  <a:pt x="868680" y="393192"/>
                  <a:pt x="393192" y="868680"/>
                  <a:pt x="393192" y="1453896"/>
                </a:cubicBezTo>
                <a:cubicBezTo>
                  <a:pt x="393192" y="2048256"/>
                  <a:pt x="868680" y="2523744"/>
                  <a:pt x="1453896" y="2523744"/>
                </a:cubicBez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3593688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13250" y="724535"/>
            <a:ext cx="7454265" cy="501586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724535"/>
            <a:ext cx="3091180" cy="581533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037330" y="1252855"/>
            <a:ext cx="945515" cy="4286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52745" y="1096010"/>
            <a:ext cx="3462655" cy="7702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15940" y="1313180"/>
            <a:ext cx="310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传感器与机器视觉（</a:t>
            </a:r>
            <a:r>
              <a:rPr lang="en-US" altLang="zh-CN"/>
              <a:t>2D</a:t>
            </a:r>
            <a:r>
              <a:rPr lang="zh-CN" altLang="en-US"/>
              <a:t>与</a:t>
            </a:r>
            <a:r>
              <a:rPr lang="en-US" altLang="zh-CN"/>
              <a:t>3D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037330" y="3579495"/>
            <a:ext cx="945515" cy="4286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442585" y="2825115"/>
            <a:ext cx="3473450" cy="19348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91505" y="2843530"/>
            <a:ext cx="270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、大模型</a:t>
            </a:r>
            <a:r>
              <a:rPr lang="en-US" altLang="zh-CN"/>
              <a:t>+</a:t>
            </a:r>
            <a:r>
              <a:rPr lang="zh-CN" altLang="en-US"/>
              <a:t>小模型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91505" y="3348355"/>
            <a:ext cx="285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、大模型</a:t>
            </a:r>
            <a:r>
              <a:rPr lang="en-US" altLang="zh-CN"/>
              <a:t>+</a:t>
            </a:r>
            <a:r>
              <a:rPr lang="zh-CN" altLang="en-US"/>
              <a:t>改进小模型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691505" y="4314825"/>
            <a:ext cx="270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、小模型</a:t>
            </a:r>
            <a:r>
              <a:rPr lang="zh-CN" altLang="en-US"/>
              <a:t>改进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037965" y="5574665"/>
            <a:ext cx="944880" cy="4286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452745" y="5383530"/>
            <a:ext cx="3462655" cy="7702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91505" y="5574665"/>
            <a:ext cx="295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研究背景、数据集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9825990" y="2360295"/>
            <a:ext cx="2214245" cy="285750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集成</a:t>
            </a:r>
            <a:endParaRPr lang="en-US" altLang="zh-CN"/>
          </a:p>
          <a:p>
            <a:pPr algn="ctr"/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VLA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（视觉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语言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动作）模型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扩散模型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一套</a:t>
            </a:r>
            <a:r>
              <a:rPr lang="zh-CN" altLang="en-US"/>
              <a:t>解决方案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691505" y="3853815"/>
            <a:ext cx="245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、大模型</a:t>
            </a:r>
            <a:r>
              <a:rPr lang="zh-CN" altLang="en-US"/>
              <a:t>微调</a:t>
            </a:r>
            <a:endParaRPr lang="zh-CN" altLang="en-US"/>
          </a:p>
        </p:txBody>
      </p:sp>
      <p:cxnSp>
        <p:nvCxnSpPr>
          <p:cNvPr id="32" name="肘形连接符 31"/>
          <p:cNvCxnSpPr>
            <a:stCxn id="7" idx="3"/>
            <a:endCxn id="26" idx="1"/>
          </p:cNvCxnSpPr>
          <p:nvPr/>
        </p:nvCxnSpPr>
        <p:spPr>
          <a:xfrm>
            <a:off x="8915400" y="1481455"/>
            <a:ext cx="910590" cy="2307590"/>
          </a:xfrm>
          <a:prstGeom prst="bentConnector3">
            <a:avLst>
              <a:gd name="adj1" fmla="val 50000"/>
            </a:avLst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92150" y="-542925"/>
            <a:ext cx="1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2" idx="3"/>
            <a:endCxn id="26" idx="1"/>
          </p:cNvCxnSpPr>
          <p:nvPr/>
        </p:nvCxnSpPr>
        <p:spPr>
          <a:xfrm flipV="1">
            <a:off x="8916035" y="3789045"/>
            <a:ext cx="909955" cy="3810"/>
          </a:xfrm>
          <a:prstGeom prst="bentConnector3">
            <a:avLst>
              <a:gd name="adj1" fmla="val 50035"/>
            </a:avLst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flipV="1">
            <a:off x="8915400" y="3789045"/>
            <a:ext cx="910590" cy="1979930"/>
          </a:xfrm>
          <a:prstGeom prst="bentConnector3">
            <a:avLst>
              <a:gd name="adj1" fmla="val 50000"/>
            </a:avLst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635" y="1924685"/>
            <a:ext cx="991235" cy="775970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4566285" y="2204720"/>
            <a:ext cx="741045" cy="2965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29635" y="2700655"/>
            <a:ext cx="1154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智能电网</a:t>
            </a:r>
            <a:endParaRPr lang="zh-CN" altLang="en-US">
              <a:sym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452745" y="2059940"/>
            <a:ext cx="3463290" cy="5124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615940" y="2132965"/>
            <a:ext cx="3102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电力系统、</a:t>
            </a:r>
            <a:r>
              <a:rPr lang="zh-CN" altLang="en-US"/>
              <a:t>仿真</a:t>
            </a:r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 rot="2340000">
            <a:off x="4465320" y="2780665"/>
            <a:ext cx="826135" cy="2965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452360" y="4491990"/>
            <a:ext cx="1544955" cy="320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AI</a:t>
            </a:r>
            <a:r>
              <a:rPr lang="zh-CN" altLang="en-US" sz="1400">
                <a:solidFill>
                  <a:srgbClr val="FF0000"/>
                </a:solidFill>
              </a:rPr>
              <a:t>赋能深度学习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77130" y="1621155"/>
            <a:ext cx="22669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39355" y="2053493"/>
            <a:ext cx="65811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AI</a:t>
            </a: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赋能</a:t>
            </a: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科研工具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1_1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1_1"/>
  <p:tag name="KSO_WM_UNIT_FILL_TYPE" val="1"/>
  <p:tag name="KSO_WM_UNIT_FILL_FORE_SCHEMECOLOR_INDEX" val="14"/>
  <p:tag name="KSO_WM_UNIT_FILL_FORE_SCHEMECOLOR_INDEX_BRIGHTNESS" val="0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5,6,5,6,5,6]}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1_3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1_3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7099999785423279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3_2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3_2"/>
  <p:tag name="KSO_WM_UNIT_FILL_TYPE" val="1"/>
  <p:tag name="KSO_WM_UNIT_FILL_FORE_SCHEMECOLOR_INDEX" val="14"/>
  <p:tag name="KSO_WM_UNIT_FILL_FORE_SCHEMECOLOR_INDEX_BRIGHTNESS" val="0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5,6,5,6,5,6]}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x*1_2_1_1"/>
  <p:tag name="KSO_WM_TEMPLATE_CATEGORY" val="diagram"/>
  <p:tag name="KSO_WM_TEMPLATE_INDEX" val="20230961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5*79"/>
  <p:tag name="KSO_WM_UNIT_TYPE" val="n_h_h_x"/>
  <p:tag name="KSO_WM_UNIT_INDEX" val="1_2_1_1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3_3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3_3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7099999785423279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x*1_2_3_1"/>
  <p:tag name="KSO_WM_TEMPLATE_CATEGORY" val="diagram"/>
  <p:tag name="KSO_WM_TEMPLATE_INDEX" val="20230961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5*72"/>
  <p:tag name="KSO_WM_UNIT_TYPE" val="n_h_h_x"/>
  <p:tag name="KSO_WM_UNIT_INDEX" val="1_2_3_1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x*1_2_2_1"/>
  <p:tag name="KSO_WM_TEMPLATE_CATEGORY" val="diagram"/>
  <p:tag name="KSO_WM_TEMPLATE_INDEX" val="20230961"/>
  <p:tag name="KSO_WM_UNIT_LAYERLEVEL" val="1_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5*72"/>
  <p:tag name="KSO_WM_UNIT_TYPE" val="n_h_h_x"/>
  <p:tag name="KSO_WM_UNIT_INDEX" val="1_2_2_1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0961_2*n_h_h_f*1_2_1_1"/>
  <p:tag name="KSO_WM_TEMPLATE_CATEGORY" val="diagram"/>
  <p:tag name="KSO_WM_TEMPLATE_INDEX" val="20230961"/>
  <p:tag name="KSO_WM_UNIT_LAYERLEVEL" val="1_1_1_1"/>
  <p:tag name="KSO_WM_TAG_VERSION" val="3.0"/>
  <p:tag name="KSO_WM_BEAUTIFY_FLAG" val="#wm#"/>
  <p:tag name="KSO_WM_UNIT_PLACING_PICTURE_USER_VIEWPORT" val="{&quot;height&quot;:1417,&quot;width&quot;:4423}"/>
  <p:tag name="KSO_WM_DIAGRAM_VERSION" val="3"/>
  <p:tag name="KSO_WM_DIAGRAM_COLOR_TRICK" val="1"/>
  <p:tag name="KSO_WM_DIAGRAM_COLOR_TEXT_CAN_REMOVE" val="n"/>
  <p:tag name="KSO_WM_UNIT_VALUE" val="54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 文字是您思想的提炼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70&quot;:[3314671,3312559]}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UNIT_COMPATIBLE" val="0"/>
  <p:tag name="KSO_WM_UNIT_DIAGRAM_ISREFERUNIT" val="0"/>
  <p:tag name="KSO_WM_TEMPLATE_CATEGORY" val="diagram"/>
  <p:tag name="KSO_WM_UNIT_LAYERLEVEL" val="1_1_1"/>
  <p:tag name="KSO_WM_BEAUTIFY_FLAG" val="#wm#"/>
  <p:tag name="KSO_WM_DIAGRAM_VERSION" val="3"/>
  <p:tag name="KSO_WM_DIAGRAM_COLOR_TEXT_CAN_REMOVE" val="n"/>
  <p:tag name="KSO_WM_DIAGRAM_MAX_ITEMCNT" val="6"/>
  <p:tag name="KSO_WM_DIAGRAM_VIRTUALLY_FRAME" val="{&quot;height&quot;:301.0000061035156,&quot;left&quot;:55.82503937007873,&quot;top&quot;:119.29999694824218,&quot;width&quot;:210.25}"/>
  <p:tag name="KSO_WM_UNIT_HIGHLIGHT" val="0"/>
  <p:tag name="KSO_WM_UNIT_DIAGRAM_ISNUMVISUAL" val="0"/>
  <p:tag name="KSO_WM_UNIT_ID" val="diagram20231642_2*n_h_a*1_1_1"/>
  <p:tag name="KSO_WM_TEMPLATE_INDEX" val="20231642"/>
  <p:tag name="KSO_WM_TAG_VERSION" val="3.0"/>
  <p:tag name="KSO_WM_UNIT_ISCONTENTSTITLE" val="0"/>
  <p:tag name="KSO_WM_UNIT_ISNUMDGMTITLE" val="0"/>
  <p:tag name="KSO_WM_UNIT_NOCLEAR" val="0"/>
  <p:tag name="KSO_WM_UNIT_VALUE" val="42"/>
  <p:tag name="KSO_WM_DIAGRAM_GROUP_CODE" val="n1-1"/>
  <p:tag name="KSO_WM_UNIT_TYPE" val="n_h_a"/>
  <p:tag name="KSO_WM_UNIT_INDEX" val="1_1_1"/>
  <p:tag name="KSO_WM_DIAGRAM_COLOR_TRICK" val="1"/>
  <p:tag name="KSO_WM_DIAGRAM_MIN_ITEMCNT" val="2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42_2*n_h_i*1_1_3"/>
  <p:tag name="KSO_WM_TEMPLATE_CATEGORY" val="diagram"/>
  <p:tag name="KSO_WM_TEMPLATE_INDEX" val="20231642"/>
  <p:tag name="KSO_WM_UNIT_LAYERLEVEL" val="1_1_1"/>
  <p:tag name="KSO_WM_TAG_VERSION" val="3.0"/>
  <p:tag name="KSO_WM_BEAUTIFY_FLAG" val="#wm#"/>
  <p:tag name="KSO_WM_DIAGRAM_GROUP_CODE" val="n1-1"/>
  <p:tag name="KSO_WM_UNIT_TYPE" val="n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01.0000061035156,&quot;left&quot;:55.82503937007873,&quot;top&quot;:119.29999694824218,&quot;width&quot;:210.25}"/>
  <p:tag name="KSO_WM_DIAGRAM_COLOR_MATCH_VALUE" val="{&quot;shape&quot;:{&quot;fill&quot;:{&quot;gradient&quot;:[{&quot;brightness&quot;:0,&quot;colorType&quot;:1,&quot;foreColorIndex&quot;:6,&quot;pos&quot;:0,&quot;transparency&quot;:0.800000011920929},{&quot;brightness&quot;:0,&quot;colorType&quot;:1,&quot;foreColorIndex&quot;:5,&quot;pos&quot;:1,&quot;transparency&quot;:0.800000011920929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42_2*n_h_i*1_1_2"/>
  <p:tag name="KSO_WM_TEMPLATE_CATEGORY" val="diagram"/>
  <p:tag name="KSO_WM_TEMPLATE_INDEX" val="20231642"/>
  <p:tag name="KSO_WM_UNIT_LAYERLEVEL" val="1_1_1"/>
  <p:tag name="KSO_WM_TAG_VERSION" val="3.0"/>
  <p:tag name="KSO_WM_BEAUTIFY_FLAG" val="#wm#"/>
  <p:tag name="KSO_WM_DIAGRAM_GROUP_CODE" val="n1-1"/>
  <p:tag name="KSO_WM_UNIT_TYPE" val="n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01.0000061035156,&quot;left&quot;:55.82503937007873,&quot;top&quot;:119.29999694824218,&quot;width&quot;:210.25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70&quot;:[3318891]}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resource_record_key" val="{&quot;65&quot;:[20205081],&quot;70&quot;:[3314671,3312559,3318891]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73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74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75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76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77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78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79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1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2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3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4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5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6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7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8.xml><?xml version="1.0" encoding="utf-8"?>
<p:tagLst xmlns:p="http://schemas.openxmlformats.org/presentationml/2006/main">
  <p:tag name="KSO_WM_DIAGRAM_VIRTUALLY_FRAME" val="{&quot;height&quot;:464.30216885000226,&quot;left&quot;:379.5095275590551,&quot;top&quot;:25.998915574998897,&quot;width&quot;:462.5877165354332}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i*1_1_1"/>
  <p:tag name="KSO_WM_TEMPLATE_CATEGORY" val="diagram"/>
  <p:tag name="KSO_WM_TEMPLATE_INDEX" val="202309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TYPE" val="n_h_i"/>
  <p:tag name="KSO_WM_UNIT_INDEX" val="1_1_1"/>
  <p:tag name="KSO_WM_UNIT_FILL_TYPE" val="1"/>
  <p:tag name="KSO_WM_UNIT_FILL_FORE_SCHEMECOLOR_INDEX" val="14"/>
  <p:tag name="KSO_WM_UNIT_FILL_FORE_SCHEMECOLOR_INDEX_BRIGHTNESS" val="0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5,6,5,6,5,6]}"/>
</p:tagLst>
</file>

<file path=ppt/tags/tag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1_2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5,6,5,6,5,6]}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2_2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5,6,5,6,5,6]}"/>
</p:tagLst>
</file>

<file path=ppt/tags/tag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3_1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3_1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5,6,5,6,5,6]}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2_1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2_1"/>
  <p:tag name="KSO_WM_UNIT_FILL_TYPE" val="1"/>
  <p:tag name="KSO_WM_UNIT_FILL_FORE_SCHEMECOLOR_INDEX" val="14"/>
  <p:tag name="KSO_WM_UNIT_FILL_FORE_SCHEMECOLOR_INDEX_BRIGHTNESS" val="0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5,6,5,6,5,6]}"/>
</p:tagLst>
</file>

<file path=ppt/tags/tag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h_i*1_2_2_3"/>
  <p:tag name="KSO_WM_TEMPLATE_CATEGORY" val="diagram"/>
  <p:tag name="KSO_WM_TEMPLATE_INDEX" val="2023096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TYPE" val="n_h_h_i"/>
  <p:tag name="KSO_WM_UNIT_INDEX" val="1_2_2_3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7099999785423279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1_2*n_h_a*1_1_1"/>
  <p:tag name="KSO_WM_TEMPLATE_CATEGORY" val="diagram"/>
  <p:tag name="KSO_WM_TEMPLATE_INDEX" val="202309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0"/>
  <p:tag name="KSO_WM_UNIT_TYPE" val="n_h_a"/>
  <p:tag name="KSO_WM_UNIT_INDEX" val="1_1_1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7099999785423279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&#10;项标题"/>
  <p:tag name="KSO_WM_UNIT_FILL_TYPE" val="3"/>
  <p:tag name="KSO_WM_UNIT_TEXT_TYPE" val="1"/>
  <p:tag name="KSO_WM_DIAGRAM_USE_COLOR_VALUE" val="{&quot;color_scheme&quot;:1,&quot;color_type&quot;:1,&quot;theme_color_indexes&quot;:[5,6,5,6,5,6]}"/>
</p:tagLst>
</file>

<file path=ppt/tags/tag9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0961_2*n_h_h_f*1_2_2_1"/>
  <p:tag name="KSO_WM_TEMPLATE_CATEGORY" val="diagram"/>
  <p:tag name="KSO_WM_TEMPLATE_INDEX" val="20230961"/>
  <p:tag name="KSO_WM_UNIT_LAYERLEVEL" val="1_1_1_1"/>
  <p:tag name="KSO_WM_TAG_VERSION" val="3.0"/>
  <p:tag name="KSO_WM_BEAUTIFY_FLAG" val="#wm#"/>
  <p:tag name="KSO_WM_UNIT_PLACING_PICTURE_USER_VIEWPORT" val="{&quot;height&quot;:1417,&quot;width&quot;:4423}"/>
  <p:tag name="KSO_WM_DIAGRAM_VERSION" val="3"/>
  <p:tag name="KSO_WM_DIAGRAM_COLOR_TRICK" val="1"/>
  <p:tag name="KSO_WM_DIAGRAM_COLOR_TEXT_CAN_REMOVE" val="n"/>
  <p:tag name="KSO_WM_UNIT_VALUE" val="54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 文字是您思想的提炼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0961_2*n_h_h_f*1_2_3_1"/>
  <p:tag name="KSO_WM_TEMPLATE_CATEGORY" val="diagram"/>
  <p:tag name="KSO_WM_TEMPLATE_INDEX" val="20230961"/>
  <p:tag name="KSO_WM_UNIT_LAYERLEVEL" val="1_1_1_1"/>
  <p:tag name="KSO_WM_TAG_VERSION" val="3.0"/>
  <p:tag name="KSO_WM_BEAUTIFY_FLAG" val="#wm#"/>
  <p:tag name="KSO_WM_UNIT_PLACING_PICTURE_USER_VIEWPORT" val="{&quot;height&quot;:1417,&quot;width&quot;:4423}"/>
  <p:tag name="KSO_WM_DIAGRAM_VERSION" val="3"/>
  <p:tag name="KSO_WM_DIAGRAM_COLOR_TRICK" val="1"/>
  <p:tag name="KSO_WM_DIAGRAM_COLOR_TEXT_CAN_REMOVE" val="n"/>
  <p:tag name="KSO_WM_UNIT_VALUE" val="54"/>
  <p:tag name="KSO_WM_DIAGRAM_MAX_ITEMCNT" val="6"/>
  <p:tag name="KSO_WM_DIAGRAM_MIN_ITEMCNT" val="2"/>
  <p:tag name="KSO_WM_DIAGRAM_VIRTUALLY_FRAME" val="{&quot;height&quot;:320.93358190443985,&quot;left&quot;:121.73796274230499,&quot;top&quot;:78.80967999965421,&quot;width&quot;:672.12407451539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 文字是您思想的提炼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dy2ldpj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宽屏</PresentationFormat>
  <Paragraphs>156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字魂59号-创粗黑</vt:lpstr>
      <vt:lpstr>黑体</vt:lpstr>
      <vt:lpstr>Wingdings</vt:lpstr>
      <vt:lpstr>印品粗朗体</vt:lpstr>
      <vt:lpstr>Arial</vt:lpstr>
      <vt:lpstr>Tahoma</vt:lpstr>
      <vt:lpstr>微软雅黑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人间温柔</cp:lastModifiedBy>
  <cp:revision>310</cp:revision>
  <dcterms:created xsi:type="dcterms:W3CDTF">2019-06-19T02:08:00Z</dcterms:created>
  <dcterms:modified xsi:type="dcterms:W3CDTF">2025-01-02T08:14:37Z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4CA6DE199B38468BB4B385452E61FF04</vt:lpwstr>
  </property>
</Properties>
</file>