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2"/>
  </p:notesMasterIdLst>
  <p:handoutMasterIdLst>
    <p:handoutMasterId r:id="rId23"/>
  </p:handoutMasterIdLst>
  <p:sldIdLst>
    <p:sldId id="262" r:id="rId10"/>
    <p:sldId id="284" r:id="rId11"/>
    <p:sldId id="283" r:id="rId12"/>
    <p:sldId id="291" r:id="rId13"/>
    <p:sldId id="285" r:id="rId14"/>
    <p:sldId id="292" r:id="rId15"/>
    <p:sldId id="293" r:id="rId16"/>
    <p:sldId id="295" r:id="rId17"/>
    <p:sldId id="296" r:id="rId18"/>
    <p:sldId id="281" r:id="rId19"/>
    <p:sldId id="280" r:id="rId20"/>
    <p:sldId id="260"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66FFCC"/>
    <a:srgbClr val="66CCFF"/>
    <a:srgbClr val="4472C4"/>
    <a:srgbClr val="99CCFF"/>
    <a:srgbClr val="5B9BD5"/>
    <a:srgbClr val="FF3300"/>
    <a:srgbClr val="003300"/>
    <a:srgbClr val="3333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3" autoAdjust="0"/>
    <p:restoredTop sz="94660"/>
  </p:normalViewPr>
  <p:slideViewPr>
    <p:cSldViewPr showGuides="1">
      <p:cViewPr varScale="1">
        <p:scale>
          <a:sx n="160" d="100"/>
          <a:sy n="160" d="100"/>
        </p:scale>
        <p:origin x="2010" y="14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时间分配图（天）</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6.4309383202099724E-2"/>
          <c:y val="0.12851574803149604"/>
          <c:w val="0.90652395013123355"/>
          <c:h val="0.68713410433070865"/>
        </c:manualLayout>
      </c:layout>
      <c:barChart>
        <c:barDir val="col"/>
        <c:grouping val="stacked"/>
        <c:varyColors val="0"/>
        <c:ser>
          <c:idx val="1"/>
          <c:order val="1"/>
          <c:tx>
            <c:strRef>
              <c:f>Sheet1!$C$1</c:f>
              <c:strCache>
                <c:ptCount val="1"/>
                <c:pt idx="0">
                  <c:v>平台/框架</c:v>
                </c:pt>
              </c:strCache>
            </c:strRef>
          </c:tx>
          <c:spPr>
            <a:solidFill>
              <a:srgbClr val="FF9933"/>
            </a:solidFill>
            <a:ln>
              <a:no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Sheet1!$C$2:$C$6</c:f>
              <c:numCache>
                <c:formatCode>General</c:formatCode>
                <c:ptCount val="5"/>
                <c:pt idx="0">
                  <c:v>0</c:v>
                </c:pt>
                <c:pt idx="1">
                  <c:v>4</c:v>
                </c:pt>
                <c:pt idx="2">
                  <c:v>0</c:v>
                </c:pt>
                <c:pt idx="3">
                  <c:v>0</c:v>
                </c:pt>
                <c:pt idx="4">
                  <c:v>0</c:v>
                </c:pt>
              </c:numCache>
            </c:numRef>
          </c:val>
          <c:extLst>
            <c:ext xmlns:c16="http://schemas.microsoft.com/office/drawing/2014/chart" uri="{C3380CC4-5D6E-409C-BE32-E72D297353CC}">
              <c16:uniqueId val="{00000000-71B7-49AD-9249-1E48F1542CE6}"/>
            </c:ext>
          </c:extLst>
        </c:ser>
        <c:ser>
          <c:idx val="2"/>
          <c:order val="2"/>
          <c:tx>
            <c:strRef>
              <c:f>Sheet1!$D$1</c:f>
              <c:strCache>
                <c:ptCount val="1"/>
                <c:pt idx="0">
                  <c:v>neteco框架</c:v>
                </c:pt>
              </c:strCache>
            </c:strRef>
          </c:tx>
          <c:spPr>
            <a:solidFill>
              <a:srgbClr val="66CCFF"/>
            </a:solidFill>
            <a:ln>
              <a:no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Sheet1!$D$2:$D$6</c:f>
              <c:numCache>
                <c:formatCode>General</c:formatCode>
                <c:ptCount val="5"/>
                <c:pt idx="0">
                  <c:v>0</c:v>
                </c:pt>
                <c:pt idx="1">
                  <c:v>0</c:v>
                </c:pt>
                <c:pt idx="2">
                  <c:v>8</c:v>
                </c:pt>
                <c:pt idx="3">
                  <c:v>0</c:v>
                </c:pt>
                <c:pt idx="4">
                  <c:v>0</c:v>
                </c:pt>
              </c:numCache>
            </c:numRef>
          </c:val>
          <c:extLst>
            <c:ext xmlns:c16="http://schemas.microsoft.com/office/drawing/2014/chart" uri="{C3380CC4-5D6E-409C-BE32-E72D297353CC}">
              <c16:uniqueId val="{00000001-71B7-49AD-9249-1E48F1542CE6}"/>
            </c:ext>
          </c:extLst>
        </c:ser>
        <c:ser>
          <c:idx val="3"/>
          <c:order val="3"/>
          <c:tx>
            <c:strRef>
              <c:f>Sheet1!$E$1</c:f>
              <c:strCache>
                <c:ptCount val="1"/>
                <c:pt idx="0">
                  <c:v>发开工具</c:v>
                </c:pt>
              </c:strCache>
            </c:strRef>
          </c:tx>
          <c:spPr>
            <a:solidFill>
              <a:schemeClr val="bg1">
                <a:lumMod val="75000"/>
              </a:schemeClr>
            </a:solidFill>
            <a:ln>
              <a:no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Sheet1!$E$2:$E$6</c:f>
              <c:numCache>
                <c:formatCode>General</c:formatCode>
                <c:ptCount val="5"/>
                <c:pt idx="0">
                  <c:v>0</c:v>
                </c:pt>
                <c:pt idx="1">
                  <c:v>0</c:v>
                </c:pt>
                <c:pt idx="2">
                  <c:v>0</c:v>
                </c:pt>
                <c:pt idx="3">
                  <c:v>6</c:v>
                </c:pt>
                <c:pt idx="4">
                  <c:v>0</c:v>
                </c:pt>
              </c:numCache>
            </c:numRef>
          </c:val>
          <c:extLst>
            <c:ext xmlns:c16="http://schemas.microsoft.com/office/drawing/2014/chart" uri="{C3380CC4-5D6E-409C-BE32-E72D297353CC}">
              <c16:uniqueId val="{00000002-71B7-49AD-9249-1E48F1542CE6}"/>
            </c:ext>
          </c:extLst>
        </c:ser>
        <c:ser>
          <c:idx val="4"/>
          <c:order val="4"/>
          <c:tx>
            <c:strRef>
              <c:f>Sheet1!$F$1</c:f>
              <c:strCache>
                <c:ptCount val="1"/>
                <c:pt idx="0">
                  <c:v>OJ训练</c:v>
                </c:pt>
              </c:strCache>
            </c:strRef>
          </c:tx>
          <c:spPr>
            <a:solidFill>
              <a:srgbClr val="66FFCC"/>
            </a:solidFill>
            <a:ln>
              <a:no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Sheet1!$F$2:$F$6</c:f>
              <c:numCache>
                <c:formatCode>General</c:formatCode>
                <c:ptCount val="5"/>
                <c:pt idx="0">
                  <c:v>0</c:v>
                </c:pt>
                <c:pt idx="1">
                  <c:v>0</c:v>
                </c:pt>
                <c:pt idx="2">
                  <c:v>0</c:v>
                </c:pt>
                <c:pt idx="3">
                  <c:v>0</c:v>
                </c:pt>
                <c:pt idx="4">
                  <c:v>6</c:v>
                </c:pt>
              </c:numCache>
            </c:numRef>
          </c:val>
          <c:extLst>
            <c:ext xmlns:c16="http://schemas.microsoft.com/office/drawing/2014/chart" uri="{C3380CC4-5D6E-409C-BE32-E72D297353CC}">
              <c16:uniqueId val="{00000003-71B7-49AD-9249-1E48F1542CE6}"/>
            </c:ext>
          </c:extLst>
        </c:ser>
        <c:dLbls>
          <c:showLegendKey val="0"/>
          <c:showVal val="0"/>
          <c:showCatName val="0"/>
          <c:showSerName val="0"/>
          <c:showPercent val="0"/>
          <c:showBubbleSize val="0"/>
        </c:dLbls>
        <c:gapWidth val="150"/>
        <c:overlap val="100"/>
        <c:axId val="2019965808"/>
        <c:axId val="2019956016"/>
      </c:barChart>
      <c:barChart>
        <c:barDir val="col"/>
        <c:grouping val="stacked"/>
        <c:varyColors val="0"/>
        <c:ser>
          <c:idx val="0"/>
          <c:order val="0"/>
          <c:tx>
            <c:strRef>
              <c:f>Sheet1!$B$1</c:f>
              <c:strCache>
                <c:ptCount val="1"/>
                <c:pt idx="0">
                  <c:v>语言/特性</c:v>
                </c:pt>
              </c:strCache>
            </c:strRef>
          </c:tx>
          <c:spPr>
            <a:solidFill>
              <a:srgbClr val="FFCC00"/>
            </a:solidFill>
            <a:ln>
              <a:solidFill>
                <a:schemeClr val="bg1"/>
              </a:solidFill>
            </a:ln>
            <a:effectLst/>
          </c:spPr>
          <c:invertIfNegative val="0"/>
          <c:cat>
            <c:strRef>
              <c:f>Sheet1!$A$2:$A$6</c:f>
              <c:strCache>
                <c:ptCount val="5"/>
                <c:pt idx="0">
                  <c:v>ssh项目熟悉</c:v>
                </c:pt>
                <c:pt idx="1">
                  <c:v>springcloud项目熟悉</c:v>
                </c:pt>
                <c:pt idx="2">
                  <c:v>完成需求</c:v>
                </c:pt>
                <c:pt idx="3">
                  <c:v>算法能力提升</c:v>
                </c:pt>
                <c:pt idx="4">
                  <c:v>知识学习</c:v>
                </c:pt>
              </c:strCache>
            </c:strRef>
          </c:cat>
          <c:val>
            <c:numRef>
              <c:f>Sheet1!$B$2:$B$6</c:f>
              <c:numCache>
                <c:formatCode>General</c:formatCode>
                <c:ptCount val="5"/>
                <c:pt idx="0">
                  <c:v>5</c:v>
                </c:pt>
                <c:pt idx="1">
                  <c:v>0</c:v>
                </c:pt>
                <c:pt idx="2">
                  <c:v>0</c:v>
                </c:pt>
                <c:pt idx="3">
                  <c:v>0</c:v>
                </c:pt>
                <c:pt idx="4">
                  <c:v>0</c:v>
                </c:pt>
              </c:numCache>
            </c:numRef>
          </c:val>
          <c:extLst>
            <c:ext xmlns:c16="http://schemas.microsoft.com/office/drawing/2014/chart" uri="{C3380CC4-5D6E-409C-BE32-E72D297353CC}">
              <c16:uniqueId val="{00000004-71B7-49AD-9249-1E48F1542CE6}"/>
            </c:ext>
          </c:extLst>
        </c:ser>
        <c:dLbls>
          <c:showLegendKey val="0"/>
          <c:showVal val="0"/>
          <c:showCatName val="0"/>
          <c:showSerName val="0"/>
          <c:showPercent val="0"/>
          <c:showBubbleSize val="0"/>
        </c:dLbls>
        <c:gapWidth val="150"/>
        <c:overlap val="100"/>
        <c:axId val="2019958192"/>
        <c:axId val="2019962544"/>
      </c:barChart>
      <c:catAx>
        <c:axId val="201996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19956016"/>
        <c:crosses val="autoZero"/>
        <c:auto val="1"/>
        <c:lblAlgn val="ctr"/>
        <c:lblOffset val="100"/>
        <c:noMultiLvlLbl val="0"/>
      </c:catAx>
      <c:valAx>
        <c:axId val="20199560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19965808"/>
        <c:crosses val="autoZero"/>
        <c:crossBetween val="between"/>
      </c:valAx>
      <c:valAx>
        <c:axId val="20199625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19958192"/>
        <c:crosses val="max"/>
        <c:crossBetween val="between"/>
      </c:valAx>
      <c:catAx>
        <c:axId val="2019958192"/>
        <c:scaling>
          <c:orientation val="minMax"/>
        </c:scaling>
        <c:delete val="1"/>
        <c:axPos val="b"/>
        <c:numFmt formatCode="General" sourceLinked="1"/>
        <c:majorTickMark val="out"/>
        <c:minorTickMark val="none"/>
        <c:tickLblPos val="nextTo"/>
        <c:crossAx val="201996254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2019/8/6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FFE0C-0773-4F0C-A984-BE36C2C9BF3A}" type="datetimeFigureOut">
              <a:rPr lang="zh-CN" altLang="en-US" smtClean="0"/>
              <a:t>2019/8/6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97DEE-4ED4-4EF7-A011-C96E5F4C5368}" type="slidenum">
              <a:rPr lang="zh-CN" altLang="en-US" smtClean="0"/>
              <a:t>‹#›</a:t>
            </a:fld>
            <a:endParaRPr lang="zh-CN" altLang="en-US"/>
          </a:p>
        </p:txBody>
      </p:sp>
    </p:spTree>
    <p:extLst>
      <p:ext uri="{BB962C8B-B14F-4D97-AF65-F5344CB8AC3E}">
        <p14:creationId xmlns:p14="http://schemas.microsoft.com/office/powerpoint/2010/main" val="34160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a:t>单击此处编辑母版标题样式</a:t>
            </a:r>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pPr algn="ctr"/>
            <a:r>
              <a:rPr lang="zh-CN" altLang="en-US" dirty="0"/>
              <a:t>实习生答辩</a:t>
            </a:r>
          </a:p>
        </p:txBody>
      </p:sp>
      <p:sp>
        <p:nvSpPr>
          <p:cNvPr id="12" name="副标题 11"/>
          <p:cNvSpPr>
            <a:spLocks noGrp="1"/>
          </p:cNvSpPr>
          <p:nvPr>
            <p:ph type="subTitle" idx="11"/>
          </p:nvPr>
        </p:nvSpPr>
        <p:spPr>
          <a:xfrm>
            <a:off x="755650" y="3068638"/>
            <a:ext cx="6400800" cy="1348061"/>
          </a:xfrm>
        </p:spPr>
        <p:txBody>
          <a:bodyPr/>
          <a:lstStyle/>
          <a:p>
            <a:pPr>
              <a:defRPr/>
            </a:pPr>
            <a:r>
              <a:rPr lang="zh-CN" altLang="en-US" dirty="0">
                <a:latin typeface="+mn-ea"/>
              </a:rPr>
              <a:t>姓名</a:t>
            </a:r>
            <a:r>
              <a:rPr lang="en-US" altLang="zh-CN" dirty="0">
                <a:latin typeface="+mn-ea"/>
              </a:rPr>
              <a:t>/</a:t>
            </a:r>
            <a:r>
              <a:rPr lang="zh-CN" altLang="en-US" dirty="0">
                <a:latin typeface="+mn-ea"/>
              </a:rPr>
              <a:t>工号：曾子洋</a:t>
            </a:r>
            <a:endParaRPr lang="en-US" altLang="zh-CN" dirty="0">
              <a:latin typeface="+mn-ea"/>
            </a:endParaRPr>
          </a:p>
          <a:p>
            <a:pPr>
              <a:defRPr/>
            </a:pPr>
            <a:r>
              <a:rPr lang="zh-CN" altLang="en-US" dirty="0">
                <a:latin typeface="+mn-ea"/>
              </a:rPr>
              <a:t>导师：  戴炜</a:t>
            </a:r>
            <a:endParaRPr lang="en-US" altLang="zh-CN" dirty="0">
              <a:latin typeface="+mn-ea"/>
            </a:endParaRPr>
          </a:p>
          <a:p>
            <a:pPr>
              <a:defRPr/>
            </a:pPr>
            <a:r>
              <a:rPr lang="zh-CN" altLang="en-US" dirty="0">
                <a:latin typeface="+mn-ea"/>
              </a:rPr>
              <a:t>部门：质量与流程</a:t>
            </a:r>
            <a:r>
              <a:rPr lang="en-US" altLang="zh-CN" dirty="0">
                <a:latin typeface="+mn-ea"/>
              </a:rPr>
              <a:t>-IT</a:t>
            </a:r>
            <a:r>
              <a:rPr lang="zh-CN" altLang="en-US" dirty="0">
                <a:latin typeface="+mn-ea"/>
              </a:rPr>
              <a:t>云</a:t>
            </a:r>
            <a:endParaRPr lang="zh-CN" altLang="en-US" dirty="0"/>
          </a:p>
        </p:txBody>
      </p:sp>
    </p:spTree>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实习体会</a:t>
            </a:r>
          </a:p>
        </p:txBody>
      </p:sp>
      <p:cxnSp>
        <p:nvCxnSpPr>
          <p:cNvPr id="12" name="直接连接符 11"/>
          <p:cNvCxnSpPr/>
          <p:nvPr/>
        </p:nvCxnSpPr>
        <p:spPr bwMode="auto">
          <a:xfrm>
            <a:off x="107504" y="764704"/>
            <a:ext cx="8785671"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370743" y="1382522"/>
            <a:ext cx="7391767" cy="1420902"/>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期间遇到几次比较有压力的情况：</a:t>
            </a:r>
          </a:p>
          <a:p>
            <a:pPr marL="800100" lvl="1" indent="-342900">
              <a:buFont typeface="Arial" panose="020B0604020202020204" pitchFamily="34" charset="0"/>
              <a:buChar char="•"/>
            </a:pPr>
            <a:r>
              <a:rPr lang="en-US" altLang="zh-CN" dirty="0"/>
              <a:t> </a:t>
            </a:r>
            <a:r>
              <a:rPr lang="en-US" altLang="zh-CN" dirty="0" err="1"/>
              <a:t>api</a:t>
            </a:r>
            <a:r>
              <a:rPr lang="en-US" altLang="zh-CN" dirty="0"/>
              <a:t>-design</a:t>
            </a:r>
            <a:r>
              <a:rPr lang="zh-CN" altLang="en-US" dirty="0"/>
              <a:t>业务代码不熟悉，自己对</a:t>
            </a:r>
            <a:r>
              <a:rPr lang="en-US" altLang="zh-CN" dirty="0" err="1"/>
              <a:t>ssh</a:t>
            </a:r>
            <a:r>
              <a:rPr lang="zh-CN" altLang="en-US" dirty="0"/>
              <a:t>框架并不是很熟悉，无法</a:t>
            </a:r>
            <a:endParaRPr lang="en-US" altLang="zh-CN" dirty="0"/>
          </a:p>
          <a:p>
            <a:pPr lvl="1"/>
            <a:r>
              <a:rPr lang="zh-CN" altLang="en-US" dirty="0"/>
              <a:t>清晰理解整个流程的运作过程。</a:t>
            </a:r>
            <a:endParaRPr lang="en-US" altLang="zh-CN" dirty="0"/>
          </a:p>
          <a:p>
            <a:pPr marL="800100" lvl="1" indent="-342900">
              <a:buFont typeface="Arial" panose="020B0604020202020204" pitchFamily="34" charset="0"/>
              <a:buChar char="•"/>
            </a:pPr>
            <a:r>
              <a:rPr lang="en-US" altLang="zh-CN" dirty="0"/>
              <a:t> </a:t>
            </a:r>
            <a:r>
              <a:rPr lang="zh-CN" altLang="en-US" dirty="0"/>
              <a:t>写的代码经过测试后总是发现各种各样的</a:t>
            </a:r>
            <a:r>
              <a:rPr lang="en-US" altLang="zh-CN" dirty="0"/>
              <a:t>bug</a:t>
            </a:r>
            <a:r>
              <a:rPr lang="zh-CN" altLang="en-US" dirty="0"/>
              <a:t>。</a:t>
            </a:r>
            <a:endParaRPr lang="en-US" altLang="zh-CN" dirty="0"/>
          </a:p>
        </p:txBody>
      </p:sp>
      <p:sp>
        <p:nvSpPr>
          <p:cNvPr id="10" name="文本框 9"/>
          <p:cNvSpPr txBox="1"/>
          <p:nvPr/>
        </p:nvSpPr>
        <p:spPr>
          <a:xfrm>
            <a:off x="370743" y="3284984"/>
            <a:ext cx="7056784" cy="2251899"/>
          </a:xfrm>
          <a:prstGeom prst="rect">
            <a:avLst/>
          </a:prstGeom>
          <a:noFill/>
        </p:spPr>
        <p:txBody>
          <a:bodyPr wrap="square" rtlCol="0">
            <a:spAutoFit/>
          </a:bodyPr>
          <a:lstStyle/>
          <a:p>
            <a:pPr marL="342900" indent="-342900">
              <a:spcAft>
                <a:spcPts val="1000"/>
              </a:spcAft>
              <a:buFont typeface="Wingdings" panose="05000000000000000000" pitchFamily="2" charset="2"/>
              <a:buChar char="Ø"/>
            </a:pPr>
            <a:r>
              <a:rPr lang="zh-CN" altLang="en-US" sz="2400" b="1" dirty="0"/>
              <a:t>针对以上情况：</a:t>
            </a:r>
          </a:p>
          <a:p>
            <a:pPr marL="800100" lvl="1" indent="-342900">
              <a:buFont typeface="Arial" panose="020B0604020202020204" pitchFamily="34" charset="0"/>
              <a:buChar char="•"/>
            </a:pPr>
            <a:r>
              <a:rPr lang="zh-CN" altLang="en-US" dirty="0"/>
              <a:t>在</a:t>
            </a:r>
            <a:r>
              <a:rPr lang="en-US" altLang="zh-CN" dirty="0"/>
              <a:t>google</a:t>
            </a:r>
            <a:r>
              <a:rPr lang="zh-CN" altLang="en-US" dirty="0"/>
              <a:t>中学习</a:t>
            </a:r>
            <a:r>
              <a:rPr lang="en-US" altLang="zh-CN" dirty="0"/>
              <a:t>struts2</a:t>
            </a:r>
            <a:r>
              <a:rPr lang="zh-CN" altLang="en-US" dirty="0"/>
              <a:t>框架，了解整个项目的构造，再通过对</a:t>
            </a:r>
            <a:r>
              <a:rPr lang="en-US" altLang="zh-CN" dirty="0"/>
              <a:t>http</a:t>
            </a:r>
            <a:r>
              <a:rPr lang="zh-CN" altLang="en-US" dirty="0"/>
              <a:t>的抓包，一步步理清整个处理流程。</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dirty="0"/>
              <a:t>业务代码能力水平不够，没有从使用者的角度去设计流程处理。学习</a:t>
            </a:r>
            <a:r>
              <a:rPr lang="en-US" altLang="zh-CN" dirty="0"/>
              <a:t>《</a:t>
            </a:r>
            <a:r>
              <a:rPr lang="zh-CN" altLang="en-US" dirty="0"/>
              <a:t>阿里巴巴开发手册</a:t>
            </a:r>
            <a:r>
              <a:rPr lang="en-US" altLang="zh-CN" dirty="0"/>
              <a:t>》</a:t>
            </a:r>
            <a:r>
              <a:rPr lang="zh-CN" altLang="en-US" dirty="0"/>
              <a:t>，学习各种业务的开发流程及规范，考虑到更多的场景。</a:t>
            </a:r>
            <a:endParaRPr lang="en-US" altLang="zh-CN" dirty="0"/>
          </a:p>
        </p:txBody>
      </p:sp>
    </p:spTree>
    <p:extLst>
      <p:ext uri="{BB962C8B-B14F-4D97-AF65-F5344CB8AC3E}">
        <p14:creationId xmlns:p14="http://schemas.microsoft.com/office/powerpoint/2010/main" val="422994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实习体会</a:t>
            </a:r>
          </a:p>
        </p:txBody>
      </p:sp>
      <p:cxnSp>
        <p:nvCxnSpPr>
          <p:cNvPr id="12" name="直接连接符 11"/>
          <p:cNvCxnSpPr/>
          <p:nvPr/>
        </p:nvCxnSpPr>
        <p:spPr bwMode="auto">
          <a:xfrm>
            <a:off x="107504" y="764704"/>
            <a:ext cx="8785671"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a:off x="393847" y="994832"/>
            <a:ext cx="7533794" cy="2251899"/>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增长见识：</a:t>
            </a:r>
          </a:p>
          <a:p>
            <a:pPr marL="800100" lvl="1" indent="-342900">
              <a:buFont typeface="Arial" panose="020B0604020202020204" pitchFamily="34" charset="0"/>
              <a:buChar char="•"/>
            </a:pPr>
            <a:r>
              <a:rPr lang="zh-CN" altLang="en-US" dirty="0"/>
              <a:t>见识了华为的高效率，企业级的开发流程，国际化的管理团队。</a:t>
            </a:r>
            <a:endParaRPr lang="en-US" altLang="zh-CN" dirty="0"/>
          </a:p>
          <a:p>
            <a:pPr marL="800100" lvl="1" indent="-342900">
              <a:buFont typeface="Arial" panose="020B0604020202020204" pitchFamily="34" charset="0"/>
              <a:buChar char="•"/>
            </a:pPr>
            <a:endParaRPr lang="en-US" altLang="zh-CN" dirty="0"/>
          </a:p>
          <a:p>
            <a:pPr marL="800100" lvl="1" indent="-342900">
              <a:buFont typeface="Arial" panose="020B0604020202020204" pitchFamily="34" charset="0"/>
              <a:buChar char="•"/>
            </a:pPr>
            <a:r>
              <a:rPr lang="zh-CN" altLang="en-US" dirty="0"/>
              <a:t>实际工作开发不同自己学校做的项目，要考虑的情况多很多。</a:t>
            </a:r>
            <a:endParaRPr lang="en-US" altLang="zh-CN" dirty="0"/>
          </a:p>
          <a:p>
            <a:pPr lvl="1"/>
            <a:endParaRPr lang="en-US" altLang="zh-CN" dirty="0"/>
          </a:p>
          <a:p>
            <a:pPr marL="800100" lvl="1" indent="-342900">
              <a:buFont typeface="Arial" panose="020B0604020202020204" pitchFamily="34" charset="0"/>
              <a:buChar char="•"/>
            </a:pPr>
            <a:r>
              <a:rPr lang="zh-CN" altLang="en-US" dirty="0"/>
              <a:t>开发不仅要做好技术活，对产品也要有一定的了解，学习如何</a:t>
            </a:r>
            <a:endParaRPr lang="en-US" altLang="zh-CN" dirty="0"/>
          </a:p>
          <a:p>
            <a:pPr lvl="1"/>
            <a:r>
              <a:rPr lang="zh-CN" altLang="en-US" dirty="0"/>
              <a:t>做更有竞争力</a:t>
            </a:r>
            <a:endParaRPr lang="en-US" altLang="zh-CN" dirty="0"/>
          </a:p>
        </p:txBody>
      </p:sp>
      <p:sp>
        <p:nvSpPr>
          <p:cNvPr id="6" name="文本框 5">
            <a:extLst>
              <a:ext uri="{FF2B5EF4-FFF2-40B4-BE49-F238E27FC236}">
                <a16:creationId xmlns:a16="http://schemas.microsoft.com/office/drawing/2014/main" id="{6E85503C-FC25-4A13-B6DE-F6BA2CAA9CB1}"/>
              </a:ext>
            </a:extLst>
          </p:cNvPr>
          <p:cNvSpPr txBox="1"/>
          <p:nvPr/>
        </p:nvSpPr>
        <p:spPr>
          <a:xfrm>
            <a:off x="4283968" y="3618754"/>
            <a:ext cx="3934090" cy="959237"/>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在往后一年的学习目标：</a:t>
            </a:r>
            <a:endParaRPr lang="en-US" altLang="zh-CN" sz="2400" b="1" dirty="0"/>
          </a:p>
          <a:p>
            <a:pPr marL="342900" indent="-342900">
              <a:spcAft>
                <a:spcPts val="1000"/>
              </a:spcAft>
              <a:buFont typeface="Wingdings" panose="05000000000000000000" pitchFamily="2" charset="2"/>
              <a:buChar char="Ø"/>
            </a:pPr>
            <a:endParaRPr lang="en-US" altLang="zh-CN" sz="2400" b="1" dirty="0"/>
          </a:p>
        </p:txBody>
      </p:sp>
      <p:sp>
        <p:nvSpPr>
          <p:cNvPr id="7" name="文本框 6">
            <a:extLst>
              <a:ext uri="{FF2B5EF4-FFF2-40B4-BE49-F238E27FC236}">
                <a16:creationId xmlns:a16="http://schemas.microsoft.com/office/drawing/2014/main" id="{7FAAEC6C-ECF9-4AAE-934D-FE2EAE173FBF}"/>
              </a:ext>
            </a:extLst>
          </p:cNvPr>
          <p:cNvSpPr txBox="1"/>
          <p:nvPr/>
        </p:nvSpPr>
        <p:spPr>
          <a:xfrm>
            <a:off x="404687" y="3618754"/>
            <a:ext cx="2077813" cy="959237"/>
          </a:xfrm>
          <a:prstGeom prst="rect">
            <a:avLst/>
          </a:prstGeom>
          <a:noFill/>
        </p:spPr>
        <p:txBody>
          <a:bodyPr wrap="none" rtlCol="0">
            <a:spAutoFit/>
          </a:bodyPr>
          <a:lstStyle/>
          <a:p>
            <a:pPr marL="342900" indent="-342900">
              <a:spcAft>
                <a:spcPts val="1000"/>
              </a:spcAft>
              <a:buFont typeface="Wingdings" panose="05000000000000000000" pitchFamily="2" charset="2"/>
              <a:buChar char="Ø"/>
            </a:pPr>
            <a:r>
              <a:rPr lang="zh-CN" altLang="en-US" sz="2400" b="1" dirty="0"/>
              <a:t>我的优势：</a:t>
            </a:r>
            <a:endParaRPr lang="en-US" altLang="zh-CN" sz="2400" b="1" dirty="0"/>
          </a:p>
          <a:p>
            <a:pPr marL="342900" indent="-342900">
              <a:spcAft>
                <a:spcPts val="1000"/>
              </a:spcAft>
              <a:buFont typeface="Wingdings" panose="05000000000000000000" pitchFamily="2" charset="2"/>
              <a:buChar char="Ø"/>
            </a:pPr>
            <a:endParaRPr lang="en-US" altLang="zh-CN" sz="2400" b="1" dirty="0"/>
          </a:p>
        </p:txBody>
      </p:sp>
      <p:sp>
        <p:nvSpPr>
          <p:cNvPr id="8" name="文本框 7">
            <a:extLst>
              <a:ext uri="{FF2B5EF4-FFF2-40B4-BE49-F238E27FC236}">
                <a16:creationId xmlns:a16="http://schemas.microsoft.com/office/drawing/2014/main" id="{F48F953C-B115-4074-A1A4-68FD77E352FB}"/>
              </a:ext>
            </a:extLst>
          </p:cNvPr>
          <p:cNvSpPr txBox="1"/>
          <p:nvPr/>
        </p:nvSpPr>
        <p:spPr>
          <a:xfrm>
            <a:off x="0" y="4228960"/>
            <a:ext cx="3993401" cy="1477328"/>
          </a:xfrm>
          <a:prstGeom prst="rect">
            <a:avLst/>
          </a:prstGeom>
          <a:noFill/>
        </p:spPr>
        <p:txBody>
          <a:bodyPr wrap="none" rtlCol="0">
            <a:spAutoFit/>
          </a:bodyPr>
          <a:lstStyle/>
          <a:p>
            <a:pPr marL="800100" lvl="1" indent="-342900">
              <a:buFont typeface="Arial" panose="020B0604020202020204" pitchFamily="34" charset="0"/>
              <a:buChar char="•"/>
            </a:pPr>
            <a:r>
              <a:rPr lang="zh-CN" altLang="en-US" dirty="0"/>
              <a:t>算法能力，容易看懂代码</a:t>
            </a:r>
            <a:endParaRPr lang="en-US" altLang="zh-CN" dirty="0"/>
          </a:p>
          <a:p>
            <a:pPr marL="800100" lvl="1" indent="-342900">
              <a:buFont typeface="Arial" panose="020B0604020202020204" pitchFamily="34" charset="0"/>
              <a:buChar char="•"/>
            </a:pPr>
            <a:r>
              <a:rPr lang="zh-CN" altLang="en-US" dirty="0"/>
              <a:t>专业知识扎实</a:t>
            </a:r>
            <a:endParaRPr lang="en-US" altLang="zh-CN" dirty="0"/>
          </a:p>
          <a:p>
            <a:pPr marL="800100" lvl="1" indent="-342900">
              <a:buFont typeface="Arial" panose="020B0604020202020204" pitchFamily="34" charset="0"/>
              <a:buChar char="•"/>
            </a:pPr>
            <a:r>
              <a:rPr lang="zh-CN" altLang="en-US" dirty="0"/>
              <a:t>学习能力强，上手快</a:t>
            </a:r>
            <a:endParaRPr lang="en-US" altLang="zh-CN" dirty="0"/>
          </a:p>
          <a:p>
            <a:pPr marL="800100" lvl="1" indent="-342900">
              <a:buFont typeface="Arial" panose="020B0604020202020204" pitchFamily="34" charset="0"/>
              <a:buChar char="•"/>
            </a:pPr>
            <a:r>
              <a:rPr lang="zh-CN" altLang="en-US" dirty="0"/>
              <a:t>学习了开发流程，更容易适应</a:t>
            </a:r>
            <a:endParaRPr lang="en-US" altLang="zh-CN" dirty="0"/>
          </a:p>
          <a:p>
            <a:pPr marL="800100" lvl="1" indent="-342900">
              <a:buFont typeface="Arial" panose="020B0604020202020204" pitchFamily="34" charset="0"/>
              <a:buChar char="•"/>
            </a:pPr>
            <a:endParaRPr lang="en-US" altLang="zh-CN" dirty="0"/>
          </a:p>
        </p:txBody>
      </p:sp>
      <p:sp>
        <p:nvSpPr>
          <p:cNvPr id="10" name="文本框 9">
            <a:extLst>
              <a:ext uri="{FF2B5EF4-FFF2-40B4-BE49-F238E27FC236}">
                <a16:creationId xmlns:a16="http://schemas.microsoft.com/office/drawing/2014/main" id="{91188DC9-B61E-4048-AE09-A2A1D00605BF}"/>
              </a:ext>
            </a:extLst>
          </p:cNvPr>
          <p:cNvSpPr txBox="1"/>
          <p:nvPr/>
        </p:nvSpPr>
        <p:spPr>
          <a:xfrm>
            <a:off x="3947064" y="4231531"/>
            <a:ext cx="4223529" cy="1200329"/>
          </a:xfrm>
          <a:prstGeom prst="rect">
            <a:avLst/>
          </a:prstGeom>
          <a:noFill/>
        </p:spPr>
        <p:txBody>
          <a:bodyPr wrap="none" rtlCol="0">
            <a:spAutoFit/>
          </a:bodyPr>
          <a:lstStyle/>
          <a:p>
            <a:pPr marL="800100" lvl="1" indent="-342900">
              <a:buFont typeface="Arial" panose="020B0604020202020204" pitchFamily="34" charset="0"/>
              <a:buChar char="•"/>
            </a:pPr>
            <a:r>
              <a:rPr lang="zh-CN" altLang="en-US" dirty="0"/>
              <a:t>深入学习</a:t>
            </a:r>
            <a:r>
              <a:rPr lang="en-US" altLang="zh-CN" dirty="0" err="1"/>
              <a:t>linux</a:t>
            </a:r>
            <a:r>
              <a:rPr lang="zh-CN" altLang="en-US" dirty="0"/>
              <a:t>，熟练使用脚本和</a:t>
            </a:r>
            <a:endParaRPr lang="en-US" altLang="zh-CN" dirty="0"/>
          </a:p>
          <a:p>
            <a:pPr lvl="1"/>
            <a:r>
              <a:rPr lang="zh-CN" altLang="en-US" dirty="0"/>
              <a:t>操作</a:t>
            </a:r>
            <a:r>
              <a:rPr lang="en-US" altLang="zh-CN" dirty="0" err="1"/>
              <a:t>linux</a:t>
            </a:r>
            <a:r>
              <a:rPr lang="zh-CN" altLang="en-US" dirty="0"/>
              <a:t>。</a:t>
            </a:r>
            <a:endParaRPr lang="en-US" altLang="zh-CN" dirty="0"/>
          </a:p>
          <a:p>
            <a:pPr marL="800100" lvl="1" indent="-342900">
              <a:buFont typeface="Arial" panose="020B0604020202020204" pitchFamily="34" charset="0"/>
              <a:buChar char="•"/>
            </a:pPr>
            <a:r>
              <a:rPr lang="zh-CN" altLang="en-US" dirty="0"/>
              <a:t>学习</a:t>
            </a:r>
            <a:r>
              <a:rPr lang="en-US" altLang="zh-CN" dirty="0" err="1"/>
              <a:t>JavaScripts</a:t>
            </a:r>
            <a:r>
              <a:rPr lang="zh-CN" altLang="en-US" dirty="0"/>
              <a:t>语言，学习</a:t>
            </a:r>
            <a:r>
              <a:rPr lang="en-US" altLang="zh-CN" dirty="0" err="1"/>
              <a:t>jquery</a:t>
            </a:r>
            <a:endParaRPr lang="en-US" altLang="zh-CN" dirty="0"/>
          </a:p>
          <a:p>
            <a:pPr lvl="1"/>
            <a:r>
              <a:rPr lang="zh-CN" altLang="en-US" dirty="0"/>
              <a:t>框架等，往全面发展。</a:t>
            </a:r>
            <a:endParaRPr lang="en-US" altLang="zh-CN" dirty="0"/>
          </a:p>
        </p:txBody>
      </p:sp>
    </p:spTree>
    <p:extLst>
      <p:ext uri="{BB962C8B-B14F-4D97-AF65-F5344CB8AC3E}">
        <p14:creationId xmlns:p14="http://schemas.microsoft.com/office/powerpoint/2010/main" val="275753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7"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目录</a:t>
            </a:r>
          </a:p>
        </p:txBody>
      </p:sp>
      <p:cxnSp>
        <p:nvCxnSpPr>
          <p:cNvPr id="12" name="直接连接符 11"/>
          <p:cNvCxnSpPr/>
          <p:nvPr/>
        </p:nvCxnSpPr>
        <p:spPr bwMode="auto">
          <a:xfrm>
            <a:off x="107504" y="764704"/>
            <a:ext cx="8785671"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aphicFrame>
        <p:nvGraphicFramePr>
          <p:cNvPr id="8" name="Group 45"/>
          <p:cNvGraphicFramePr>
            <a:graphicFrameLocks noGrp="1"/>
          </p:cNvGraphicFramePr>
          <p:nvPr>
            <p:ph idx="1"/>
            <p:extLst>
              <p:ext uri="{D42A27DB-BD31-4B8C-83A1-F6EECF244321}">
                <p14:modId xmlns:p14="http://schemas.microsoft.com/office/powerpoint/2010/main" val="1228940615"/>
              </p:ext>
            </p:extLst>
          </p:nvPr>
        </p:nvGraphicFramePr>
        <p:xfrm>
          <a:off x="1187624" y="1491025"/>
          <a:ext cx="6768752" cy="2908302"/>
        </p:xfrm>
        <a:graphic>
          <a:graphicData uri="http://schemas.openxmlformats.org/drawingml/2006/table">
            <a:tbl>
              <a:tblPr/>
              <a:tblGrid>
                <a:gridCol w="1014874">
                  <a:extLst>
                    <a:ext uri="{9D8B030D-6E8A-4147-A177-3AD203B41FA5}">
                      <a16:colId xmlns:a16="http://schemas.microsoft.com/office/drawing/2014/main" val="20000"/>
                    </a:ext>
                  </a:extLst>
                </a:gridCol>
                <a:gridCol w="5753878">
                  <a:extLst>
                    <a:ext uri="{9D8B030D-6E8A-4147-A177-3AD203B41FA5}">
                      <a16:colId xmlns:a16="http://schemas.microsoft.com/office/drawing/2014/main" val="20001"/>
                    </a:ext>
                  </a:extLst>
                </a:gridCol>
              </a:tblGrid>
              <a:tr h="617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FFFF"/>
                          </a:solidFill>
                          <a:effectLst/>
                          <a:latin typeface="FrutigerNext LT Regular" pitchFamily="34" charset="0"/>
                          <a:ea typeface="华文细黑" pitchFamily="2" charset="-122"/>
                        </a:rPr>
                        <a:t>序号</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FFFF"/>
                          </a:solidFill>
                          <a:effectLst/>
                          <a:latin typeface="FrutigerNext LT Regular" pitchFamily="34" charset="0"/>
                          <a:ea typeface="华文细黑" pitchFamily="2" charset="-122"/>
                        </a:rPr>
                        <a:t>内容</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extLst>
                  <a:ext uri="{0D108BD9-81ED-4DB2-BD59-A6C34878D82A}">
                    <a16:rowId xmlns:a16="http://schemas.microsoft.com/office/drawing/2014/main" val="10000"/>
                  </a:ext>
                </a:extLst>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FrutigerNext LT Regular" pitchFamily="34" charset="0"/>
                          <a:ea typeface="华文细黑" pitchFamily="2" charset="-122"/>
                        </a:rPr>
                        <a:t>1</a:t>
                      </a:r>
                      <a:endParaRPr kumimoji="0" lang="zh-CN" altLang="en-US" sz="2400" b="0" i="0" u="none" strike="noStrike" cap="none" normalizeH="0" baseline="0" dirty="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FrutigerNext LT Regular" pitchFamily="34" charset="0"/>
                          <a:ea typeface="华文细黑" pitchFamily="2" charset="-122"/>
                        </a:rPr>
                        <a:t>教育背景及知识掌握情况</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FrutigerNext LT Regular" pitchFamily="34" charset="0"/>
                          <a:ea typeface="华文细黑" pitchFamily="2" charset="-122"/>
                        </a:rPr>
                        <a:t>2</a:t>
                      </a:r>
                      <a:endParaRPr kumimoji="0" lang="zh-CN" altLang="en-US" sz="2400" b="0" i="0" u="none" strike="noStrike" cap="none" normalizeH="0" baseline="0" dirty="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FrutigerNext LT Regular" pitchFamily="34" charset="0"/>
                          <a:ea typeface="华文细黑" pitchFamily="2" charset="-122"/>
                        </a:rPr>
                        <a:t>工作情况介绍</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763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FrutigerNext LT Regular" pitchFamily="34" charset="0"/>
                          <a:ea typeface="华文细黑" pitchFamily="2" charset="-122"/>
                        </a:rPr>
                        <a:t>3</a:t>
                      </a:r>
                      <a:endParaRPr kumimoji="0" lang="zh-CN" altLang="en-US" sz="2400" b="0" i="0" u="none" strike="noStrike" cap="none" normalizeH="0" baseline="0" dirty="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FrutigerNext LT Regular" pitchFamily="34" charset="0"/>
                          <a:ea typeface="华文细黑" pitchFamily="2" charset="-122"/>
                        </a:rPr>
                        <a:t>实习体会</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5026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教育背景</a:t>
            </a:r>
          </a:p>
        </p:txBody>
      </p:sp>
      <p:cxnSp>
        <p:nvCxnSpPr>
          <p:cNvPr id="12" name="直接连接符 11"/>
          <p:cNvCxnSpPr/>
          <p:nvPr/>
        </p:nvCxnSpPr>
        <p:spPr bwMode="auto">
          <a:xfrm>
            <a:off x="107504" y="764704"/>
            <a:ext cx="8785671"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9" name="文本框 8"/>
          <p:cNvSpPr txBox="1"/>
          <p:nvPr/>
        </p:nvSpPr>
        <p:spPr>
          <a:xfrm>
            <a:off x="395536" y="1306359"/>
            <a:ext cx="7105728" cy="4216539"/>
          </a:xfrm>
          <a:prstGeom prst="rect">
            <a:avLst/>
          </a:prstGeom>
          <a:noFill/>
        </p:spPr>
        <p:txBody>
          <a:bodyPr wrap="none" rtlCol="0">
            <a:spAutoFit/>
          </a:bodyPr>
          <a:lstStyle/>
          <a:p>
            <a:pPr marL="800100" lvl="1" indent="-342900">
              <a:buFont typeface="Arial" panose="020B0604020202020204" pitchFamily="34" charset="0"/>
              <a:buChar char="•"/>
            </a:pPr>
            <a:r>
              <a:rPr lang="zh-CN" altLang="en-US" sz="2400" b="1" dirty="0"/>
              <a:t>学习经历：</a:t>
            </a:r>
            <a:endParaRPr lang="en-US" altLang="zh-CN" sz="2400" b="1" dirty="0"/>
          </a:p>
          <a:p>
            <a:pPr lvl="1"/>
            <a:r>
              <a:rPr lang="zh-CN" altLang="en-US" sz="2000" dirty="0"/>
              <a:t>            </a:t>
            </a:r>
            <a:r>
              <a:rPr lang="en-US" altLang="zh-CN" sz="2000" dirty="0"/>
              <a:t>2016</a:t>
            </a:r>
            <a:r>
              <a:rPr lang="zh-CN" altLang="en-US" sz="2000" dirty="0"/>
              <a:t>年</a:t>
            </a:r>
            <a:r>
              <a:rPr lang="en-US" altLang="zh-CN" sz="2000" dirty="0"/>
              <a:t>9</a:t>
            </a:r>
            <a:r>
              <a:rPr lang="zh-CN" altLang="en-US" sz="2000" dirty="0"/>
              <a:t>月至今    广东工业大学   机电车辆  本科</a:t>
            </a:r>
            <a:endParaRPr lang="en-US" altLang="zh-CN" sz="2000" dirty="0"/>
          </a:p>
          <a:p>
            <a:pPr marL="800100" lvl="1" indent="-342900">
              <a:buFont typeface="Arial" panose="020B0604020202020204" pitchFamily="34" charset="0"/>
              <a:buChar char="•"/>
            </a:pPr>
            <a:endParaRPr lang="en-US" altLang="zh-CN" sz="2000" dirty="0"/>
          </a:p>
          <a:p>
            <a:pPr lvl="1"/>
            <a:endParaRPr lang="en-US" altLang="zh-CN" sz="2000" dirty="0"/>
          </a:p>
          <a:p>
            <a:pPr marL="800100" lvl="1" indent="-342900">
              <a:buFont typeface="Arial" panose="020B0604020202020204" pitchFamily="34" charset="0"/>
              <a:buChar char="•"/>
            </a:pPr>
            <a:r>
              <a:rPr lang="zh-CN" altLang="en-US" sz="2400" b="1" dirty="0"/>
              <a:t> 目前个人掌握情况：</a:t>
            </a:r>
            <a:endParaRPr lang="en-US" altLang="zh-CN" sz="2400" b="1" dirty="0"/>
          </a:p>
          <a:p>
            <a:pPr lvl="1"/>
            <a:r>
              <a:rPr lang="en-US" altLang="zh-CN" sz="2000" b="1" dirty="0"/>
              <a:t>	</a:t>
            </a:r>
            <a:r>
              <a:rPr lang="en-US" altLang="zh-CN" sz="2000" dirty="0"/>
              <a:t>Java</a:t>
            </a:r>
            <a:r>
              <a:rPr lang="zh-CN" altLang="en-US" sz="2000" dirty="0"/>
              <a:t>基础扎实，熟悉并发、集合类，熟练使用</a:t>
            </a:r>
            <a:endParaRPr lang="en-US" altLang="zh-CN" sz="2000" dirty="0"/>
          </a:p>
          <a:p>
            <a:pPr lvl="1"/>
            <a:r>
              <a:rPr lang="en-US" altLang="zh-CN" sz="2000" dirty="0" err="1"/>
              <a:t>Jvm</a:t>
            </a:r>
            <a:r>
              <a:rPr lang="zh-CN" altLang="en-US" sz="2000" dirty="0"/>
              <a:t>各种调优工具。</a:t>
            </a:r>
            <a:endParaRPr lang="en-US" altLang="zh-CN" sz="2000" dirty="0"/>
          </a:p>
          <a:p>
            <a:pPr lvl="1"/>
            <a:r>
              <a:rPr lang="en-US" altLang="zh-CN" sz="2000" dirty="0"/>
              <a:t>	</a:t>
            </a:r>
            <a:r>
              <a:rPr lang="zh-CN" altLang="en-US" sz="2000" dirty="0"/>
              <a:t>熟悉</a:t>
            </a:r>
            <a:r>
              <a:rPr lang="en-US" altLang="zh-CN" sz="2000" dirty="0"/>
              <a:t>spring</a:t>
            </a:r>
            <a:r>
              <a:rPr lang="zh-CN" altLang="en-US" sz="2000" dirty="0"/>
              <a:t>、</a:t>
            </a:r>
            <a:r>
              <a:rPr lang="en-US" altLang="zh-CN" sz="2000" dirty="0" err="1"/>
              <a:t>springboot</a:t>
            </a:r>
            <a:r>
              <a:rPr lang="zh-CN" altLang="en-US" sz="2000" dirty="0"/>
              <a:t>、</a:t>
            </a:r>
            <a:r>
              <a:rPr lang="en-US" altLang="zh-CN" sz="2000" dirty="0" err="1"/>
              <a:t>mybatis</a:t>
            </a:r>
            <a:r>
              <a:rPr lang="zh-CN" altLang="en-US" sz="2000" dirty="0"/>
              <a:t>、</a:t>
            </a:r>
            <a:r>
              <a:rPr lang="en-US" altLang="zh-CN" sz="2000" dirty="0" err="1"/>
              <a:t>dubbo</a:t>
            </a:r>
            <a:r>
              <a:rPr lang="zh-CN" altLang="en-US" sz="2000" dirty="0"/>
              <a:t>、</a:t>
            </a:r>
            <a:r>
              <a:rPr lang="en-US" altLang="zh-CN" sz="2000" dirty="0"/>
              <a:t>zookeeper</a:t>
            </a:r>
          </a:p>
          <a:p>
            <a:pPr lvl="1"/>
            <a:r>
              <a:rPr lang="zh-CN" altLang="en-US" sz="2000" dirty="0"/>
              <a:t>等框架开发流程，对</a:t>
            </a:r>
            <a:r>
              <a:rPr lang="en-US" altLang="zh-CN" sz="2000" dirty="0" err="1"/>
              <a:t>springcloud</a:t>
            </a:r>
            <a:r>
              <a:rPr lang="zh-CN" altLang="en-US" sz="2000" dirty="0"/>
              <a:t>也有一定的知识储备。</a:t>
            </a:r>
            <a:endParaRPr lang="en-US" altLang="zh-CN" sz="2000" dirty="0"/>
          </a:p>
          <a:p>
            <a:pPr lvl="1"/>
            <a:r>
              <a:rPr lang="en-US" altLang="zh-CN" sz="2000" dirty="0"/>
              <a:t>	</a:t>
            </a:r>
            <a:r>
              <a:rPr lang="zh-CN" altLang="en-US" sz="2000" dirty="0"/>
              <a:t>能够使用各种中间件</a:t>
            </a:r>
            <a:r>
              <a:rPr lang="en-US" altLang="zh-CN" sz="2000" dirty="0" err="1"/>
              <a:t>rabbitmq</a:t>
            </a:r>
            <a:r>
              <a:rPr lang="zh-CN" altLang="en-US" sz="2000" dirty="0"/>
              <a:t>、</a:t>
            </a:r>
            <a:r>
              <a:rPr lang="en-US" altLang="zh-CN" sz="2000" dirty="0" err="1"/>
              <a:t>kafka</a:t>
            </a:r>
            <a:r>
              <a:rPr lang="zh-CN" altLang="en-US" sz="2000" dirty="0"/>
              <a:t>、</a:t>
            </a:r>
            <a:r>
              <a:rPr lang="en-US" altLang="zh-CN" sz="2000" dirty="0" err="1"/>
              <a:t>rocketmq</a:t>
            </a:r>
            <a:endParaRPr lang="en-US" altLang="zh-CN" sz="2000" dirty="0"/>
          </a:p>
          <a:p>
            <a:pPr lvl="1"/>
            <a:r>
              <a:rPr lang="zh-CN" altLang="en-US" sz="2000" dirty="0"/>
              <a:t>进行开发。</a:t>
            </a:r>
            <a:endParaRPr lang="en-US" altLang="zh-CN" sz="2000" dirty="0"/>
          </a:p>
          <a:p>
            <a:pPr lvl="1"/>
            <a:r>
              <a:rPr lang="en-US" altLang="zh-CN" sz="2000" dirty="0"/>
              <a:t>	</a:t>
            </a:r>
            <a:r>
              <a:rPr lang="zh-CN" altLang="en-US" sz="2000" dirty="0"/>
              <a:t>熟悉</a:t>
            </a:r>
            <a:r>
              <a:rPr lang="en-US" altLang="zh-CN" sz="2000" dirty="0" err="1"/>
              <a:t>mysql</a:t>
            </a:r>
            <a:r>
              <a:rPr lang="zh-CN" altLang="en-US" sz="2000" dirty="0"/>
              <a:t>、</a:t>
            </a:r>
            <a:r>
              <a:rPr lang="en-US" altLang="zh-CN" sz="2000" dirty="0" err="1"/>
              <a:t>redis</a:t>
            </a:r>
            <a:r>
              <a:rPr lang="zh-CN" altLang="en-US" sz="2000" dirty="0"/>
              <a:t>数据库。</a:t>
            </a:r>
            <a:r>
              <a:rPr lang="en-US" altLang="zh-CN" sz="2000" dirty="0"/>
              <a:t>Web</a:t>
            </a:r>
            <a:r>
              <a:rPr lang="zh-CN" altLang="en-US" sz="2000" dirty="0"/>
              <a:t>容器</a:t>
            </a:r>
            <a:r>
              <a:rPr lang="en-US" altLang="zh-CN" sz="2000" dirty="0"/>
              <a:t>tomcat</a:t>
            </a:r>
            <a:r>
              <a:rPr lang="zh-CN" altLang="en-US" sz="2000" dirty="0"/>
              <a:t>及高性能</a:t>
            </a:r>
            <a:endParaRPr lang="en-US" altLang="zh-CN" sz="2000" dirty="0"/>
          </a:p>
          <a:p>
            <a:pPr lvl="1"/>
            <a:r>
              <a:rPr lang="zh-CN" altLang="en-US" sz="2000" dirty="0"/>
              <a:t>通信框架</a:t>
            </a:r>
            <a:r>
              <a:rPr lang="en-US" altLang="zh-CN" sz="2000" dirty="0" err="1"/>
              <a:t>netty</a:t>
            </a:r>
            <a:r>
              <a:rPr lang="zh-CN" altLang="en-US" sz="2000" dirty="0"/>
              <a:t>。</a:t>
            </a:r>
            <a:endParaRPr lang="en-US" altLang="zh-CN" sz="2000" dirty="0"/>
          </a:p>
        </p:txBody>
      </p:sp>
    </p:spTree>
    <p:extLst>
      <p:ext uri="{BB962C8B-B14F-4D97-AF65-F5344CB8AC3E}">
        <p14:creationId xmlns:p14="http://schemas.microsoft.com/office/powerpoint/2010/main" val="126679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fade">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fade">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fade">
                                      <p:cBhvr>
                                        <p:cTn id="52" dur="500"/>
                                        <p:tgtEl>
                                          <p:spTgt spid="9">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2" end="12"/>
                                            </p:txEl>
                                          </p:spTgt>
                                        </p:tgtEl>
                                        <p:attrNameLst>
                                          <p:attrName>style.visibility</p:attrName>
                                        </p:attrNameLst>
                                      </p:cBhvr>
                                      <p:to>
                                        <p:strVal val="visible"/>
                                      </p:to>
                                    </p:set>
                                    <p:animEffect transition="in" filter="fade">
                                      <p:cBhvr>
                                        <p:cTn id="57"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2267744" y="2541073"/>
            <a:ext cx="8712968" cy="861774"/>
          </a:xfrm>
          <a:prstGeom prst="rect">
            <a:avLst/>
          </a:prstGeom>
          <a:noFill/>
        </p:spPr>
        <p:txBody>
          <a:bodyPr wrap="square" rtlCol="0">
            <a:spAutoFit/>
          </a:bodyPr>
          <a:lstStyle/>
          <a:p>
            <a:endParaRPr lang="en-US" altLang="zh-CN" dirty="0"/>
          </a:p>
          <a:p>
            <a:endParaRPr lang="en-US" altLang="zh-CN" sz="1400" dirty="0"/>
          </a:p>
          <a:p>
            <a:endParaRPr lang="en-US" altLang="zh-CN" dirty="0"/>
          </a:p>
        </p:txBody>
      </p:sp>
      <p:sp>
        <p:nvSpPr>
          <p:cNvPr id="11"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工作情况介绍</a:t>
            </a:r>
          </a:p>
        </p:txBody>
      </p:sp>
      <p:cxnSp>
        <p:nvCxnSpPr>
          <p:cNvPr id="12" name="直接连接符 11"/>
          <p:cNvCxnSpPr/>
          <p:nvPr/>
        </p:nvCxnSpPr>
        <p:spPr bwMode="auto">
          <a:xfrm>
            <a:off x="107504" y="764704"/>
            <a:ext cx="8785671"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aphicFrame>
        <p:nvGraphicFramePr>
          <p:cNvPr id="24" name="图表 23"/>
          <p:cNvGraphicFramePr/>
          <p:nvPr>
            <p:extLst>
              <p:ext uri="{D42A27DB-BD31-4B8C-83A1-F6EECF244321}">
                <p14:modId xmlns:p14="http://schemas.microsoft.com/office/powerpoint/2010/main" val="894494575"/>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6" name="矩形 25"/>
          <p:cNvSpPr/>
          <p:nvPr/>
        </p:nvSpPr>
        <p:spPr>
          <a:xfrm>
            <a:off x="323528" y="889016"/>
            <a:ext cx="1742785" cy="523220"/>
          </a:xfrm>
          <a:prstGeom prst="rect">
            <a:avLst/>
          </a:prstGeom>
        </p:spPr>
        <p:txBody>
          <a:bodyPr wrap="none">
            <a:spAutoFit/>
          </a:bodyPr>
          <a:lstStyle/>
          <a:p>
            <a:r>
              <a:rPr lang="en-US" altLang="zh-CN" sz="2800" b="1" dirty="0"/>
              <a:t>1-6</a:t>
            </a:r>
            <a:r>
              <a:rPr lang="zh-CN" altLang="en-US" sz="2800" b="1" dirty="0"/>
              <a:t>周总览</a:t>
            </a:r>
            <a:endParaRPr lang="zh-CN" altLang="en-US" sz="2800" dirty="0"/>
          </a:p>
        </p:txBody>
      </p:sp>
    </p:spTree>
    <p:extLst>
      <p:ext uri="{BB962C8B-B14F-4D97-AF65-F5344CB8AC3E}">
        <p14:creationId xmlns:p14="http://schemas.microsoft.com/office/powerpoint/2010/main" val="459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工作情况介绍</a:t>
            </a:r>
          </a:p>
        </p:txBody>
      </p:sp>
      <p:cxnSp>
        <p:nvCxnSpPr>
          <p:cNvPr id="10" name="直接连接符 9"/>
          <p:cNvCxnSpPr/>
          <p:nvPr/>
        </p:nvCxnSpPr>
        <p:spPr bwMode="auto">
          <a:xfrm>
            <a:off x="107504" y="764704"/>
            <a:ext cx="8785671"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aphicFrame>
        <p:nvGraphicFramePr>
          <p:cNvPr id="11" name="图表 5"/>
          <p:cNvGraphicFramePr>
            <a:graphicFrameLocks/>
          </p:cNvGraphicFramePr>
          <p:nvPr>
            <p:extLst>
              <p:ext uri="{D42A27DB-BD31-4B8C-83A1-F6EECF244321}">
                <p14:modId xmlns:p14="http://schemas.microsoft.com/office/powerpoint/2010/main" val="1161324752"/>
              </p:ext>
            </p:extLst>
          </p:nvPr>
        </p:nvGraphicFramePr>
        <p:xfrm>
          <a:off x="2843213" y="1490663"/>
          <a:ext cx="6115050" cy="4397375"/>
        </p:xfrm>
        <a:graphic>
          <a:graphicData uri="http://schemas.openxmlformats.org/presentationml/2006/ole">
            <mc:AlternateContent xmlns:mc="http://schemas.openxmlformats.org/markup-compatibility/2006">
              <mc:Choice xmlns:v="urn:schemas-microsoft-com:vml" Requires="v">
                <p:oleObj spid="_x0000_s14448" name="工作表" r:id="rId3" imgW="5841901" imgH="4254325" progId="Excel.Sheet.8">
                  <p:embed/>
                </p:oleObj>
              </mc:Choice>
              <mc:Fallback>
                <p:oleObj name="工作表" r:id="rId3" imgW="5841901" imgH="4254325" progId="Excel.Sheet.8">
                  <p:embed/>
                  <p:pic>
                    <p:nvPicPr>
                      <p:cNvPr id="0" name=""/>
                      <p:cNvPicPr>
                        <a:picLocks noChangeArrowheads="1"/>
                      </p:cNvPicPr>
                      <p:nvPr/>
                    </p:nvPicPr>
                    <p:blipFill>
                      <a:blip r:embed="rId4"/>
                      <a:srcRect/>
                      <a:stretch>
                        <a:fillRect/>
                      </a:stretch>
                    </p:blipFill>
                    <p:spPr bwMode="auto">
                      <a:xfrm>
                        <a:off x="2843213" y="1490663"/>
                        <a:ext cx="6115050" cy="4397375"/>
                      </a:xfrm>
                      <a:prstGeom prst="rect">
                        <a:avLst/>
                      </a:prstGeom>
                      <a:noFill/>
                    </p:spPr>
                  </p:pic>
                </p:oleObj>
              </mc:Fallback>
            </mc:AlternateContent>
          </a:graphicData>
        </a:graphic>
      </p:graphicFrame>
      <p:sp>
        <p:nvSpPr>
          <p:cNvPr id="14" name="文本框 13"/>
          <p:cNvSpPr txBox="1"/>
          <p:nvPr/>
        </p:nvSpPr>
        <p:spPr>
          <a:xfrm>
            <a:off x="-365348" y="2355121"/>
            <a:ext cx="3065140" cy="3108543"/>
          </a:xfrm>
          <a:prstGeom prst="rect">
            <a:avLst/>
          </a:prstGeom>
          <a:noFill/>
        </p:spPr>
        <p:txBody>
          <a:bodyPr wrap="square" rtlCol="0">
            <a:spAutoFit/>
          </a:bodyPr>
          <a:lstStyle/>
          <a:p>
            <a:pPr marL="800100" lvl="1" indent="-342900">
              <a:buFont typeface="Arial" panose="020B0604020202020204" pitchFamily="34" charset="0"/>
              <a:buChar char="•"/>
            </a:pPr>
            <a:r>
              <a:rPr lang="zh-CN" altLang="en-US" sz="1400" b="1" dirty="0"/>
              <a:t>熟悉环境：</a:t>
            </a:r>
            <a:endParaRPr lang="en-US" altLang="zh-CN" sz="1400" b="1"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400" b="1" dirty="0"/>
              <a:t>学习</a:t>
            </a:r>
            <a:r>
              <a:rPr lang="en-US" altLang="zh-CN" sz="1400" b="1" dirty="0"/>
              <a:t>SSH</a:t>
            </a:r>
            <a:r>
              <a:rPr lang="zh-CN" altLang="en-US" sz="1400" b="1" dirty="0"/>
              <a:t>框架：</a:t>
            </a:r>
            <a:r>
              <a:rPr lang="zh-CN" altLang="en-US" sz="1400" dirty="0"/>
              <a:t>在博客中学习</a:t>
            </a:r>
            <a:r>
              <a:rPr lang="en-US" altLang="zh-CN" sz="1400" dirty="0"/>
              <a:t>Struts2</a:t>
            </a:r>
            <a:r>
              <a:rPr lang="zh-CN" altLang="en-US" sz="1400" dirty="0"/>
              <a:t>框架。</a:t>
            </a:r>
            <a:endParaRPr lang="en-US" altLang="zh-CN" sz="1400" dirty="0"/>
          </a:p>
          <a:p>
            <a:pPr lvl="1"/>
            <a:endParaRPr lang="en-US" altLang="zh-CN" sz="1400" dirty="0"/>
          </a:p>
          <a:p>
            <a:pPr marL="800100" lvl="1" indent="-342900">
              <a:buFont typeface="Arial" panose="020B0604020202020204" pitchFamily="34" charset="0"/>
              <a:buChar char="•"/>
            </a:pPr>
            <a:r>
              <a:rPr lang="zh-CN" altLang="en-US" sz="1400" b="1" dirty="0"/>
              <a:t>完成需求：</a:t>
            </a:r>
            <a:r>
              <a:rPr lang="en-US" altLang="zh-CN" sz="1400" dirty="0" err="1"/>
              <a:t>api</a:t>
            </a:r>
            <a:r>
              <a:rPr lang="en-US" altLang="zh-CN" sz="1400" dirty="0"/>
              <a:t>-design</a:t>
            </a:r>
            <a:r>
              <a:rPr lang="zh-CN" altLang="en-US" sz="1400" dirty="0"/>
              <a:t>中不能创建相同的项目，并提示错误。完善</a:t>
            </a:r>
            <a:r>
              <a:rPr lang="en-US" altLang="zh-CN" sz="1400" dirty="0" err="1"/>
              <a:t>api</a:t>
            </a:r>
            <a:r>
              <a:rPr lang="en-US" altLang="zh-CN" sz="1400" dirty="0"/>
              <a:t>-design</a:t>
            </a:r>
            <a:r>
              <a:rPr lang="zh-CN" altLang="en-US" sz="1400" dirty="0"/>
              <a:t>自动生成代码功能，添加</a:t>
            </a:r>
            <a:r>
              <a:rPr lang="en-US" altLang="zh-CN" sz="1400" dirty="0" err="1"/>
              <a:t>uuid</a:t>
            </a:r>
            <a:r>
              <a:rPr lang="zh-CN" altLang="en-US" sz="1400" dirty="0"/>
              <a:t>字段，修改注释等</a:t>
            </a:r>
            <a:endParaRPr lang="en-US" altLang="zh-CN" sz="1400"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400" b="1" dirty="0"/>
              <a:t>自我提升</a:t>
            </a:r>
            <a:r>
              <a:rPr lang="zh-CN" altLang="en-US" sz="1400" dirty="0"/>
              <a:t>：坚持刷</a:t>
            </a:r>
            <a:r>
              <a:rPr lang="en-US" altLang="zh-CN" sz="1400" dirty="0" err="1"/>
              <a:t>leetcode</a:t>
            </a:r>
            <a:r>
              <a:rPr lang="zh-CN" altLang="en-US" sz="1400" dirty="0"/>
              <a:t>，提升自己算法代码能力</a:t>
            </a:r>
            <a:endParaRPr lang="en-US" altLang="zh-CN" sz="1400" dirty="0"/>
          </a:p>
        </p:txBody>
      </p:sp>
      <p:sp>
        <p:nvSpPr>
          <p:cNvPr id="15" name="矩形 14"/>
          <p:cNvSpPr/>
          <p:nvPr/>
        </p:nvSpPr>
        <p:spPr>
          <a:xfrm>
            <a:off x="354732" y="1399313"/>
            <a:ext cx="1733167" cy="461665"/>
          </a:xfrm>
          <a:prstGeom prst="rect">
            <a:avLst/>
          </a:prstGeom>
        </p:spPr>
        <p:txBody>
          <a:bodyPr wrap="none">
            <a:spAutoFit/>
          </a:bodyPr>
          <a:lstStyle/>
          <a:p>
            <a:r>
              <a:rPr lang="en-US" altLang="zh-CN" sz="2400" b="1" dirty="0"/>
              <a:t>1</a:t>
            </a:r>
            <a:r>
              <a:rPr lang="zh-CN" altLang="en-US" sz="2400" b="1" dirty="0"/>
              <a:t>、</a:t>
            </a:r>
            <a:r>
              <a:rPr lang="en-US" altLang="zh-CN" sz="2400" b="1" dirty="0"/>
              <a:t>2</a:t>
            </a:r>
            <a:r>
              <a:rPr lang="zh-CN" altLang="en-US" sz="2400" b="1" dirty="0"/>
              <a:t>周详情</a:t>
            </a:r>
            <a:endParaRPr lang="zh-CN" altLang="en-US" sz="2400" dirty="0"/>
          </a:p>
        </p:txBody>
      </p:sp>
    </p:spTree>
    <p:extLst>
      <p:ext uri="{BB962C8B-B14F-4D97-AF65-F5344CB8AC3E}">
        <p14:creationId xmlns:p14="http://schemas.microsoft.com/office/powerpoint/2010/main" val="16545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工作情况介绍</a:t>
            </a:r>
          </a:p>
        </p:txBody>
      </p:sp>
      <p:cxnSp>
        <p:nvCxnSpPr>
          <p:cNvPr id="10" name="直接连接符 9"/>
          <p:cNvCxnSpPr/>
          <p:nvPr/>
        </p:nvCxnSpPr>
        <p:spPr bwMode="auto">
          <a:xfrm>
            <a:off x="107504" y="764704"/>
            <a:ext cx="8785671"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aphicFrame>
        <p:nvGraphicFramePr>
          <p:cNvPr id="11" name="图表 5"/>
          <p:cNvGraphicFramePr>
            <a:graphicFrameLocks/>
          </p:cNvGraphicFramePr>
          <p:nvPr>
            <p:extLst>
              <p:ext uri="{D42A27DB-BD31-4B8C-83A1-F6EECF244321}">
                <p14:modId xmlns:p14="http://schemas.microsoft.com/office/powerpoint/2010/main" val="562774154"/>
              </p:ext>
            </p:extLst>
          </p:nvPr>
        </p:nvGraphicFramePr>
        <p:xfrm>
          <a:off x="2843213" y="1490663"/>
          <a:ext cx="6122987" cy="4470400"/>
        </p:xfrm>
        <a:graphic>
          <a:graphicData uri="http://schemas.openxmlformats.org/presentationml/2006/ole">
            <mc:AlternateContent xmlns:mc="http://schemas.openxmlformats.org/markup-compatibility/2006">
              <mc:Choice xmlns:v="urn:schemas-microsoft-com:vml" Requires="v">
                <p:oleObj spid="_x0000_s19552" name="工作表" r:id="rId3" imgW="5810336" imgH="4324481" progId="Excel.Sheet.8">
                  <p:embed/>
                </p:oleObj>
              </mc:Choice>
              <mc:Fallback>
                <p:oleObj name="工作表" r:id="rId3" imgW="5810336" imgH="4324481" progId="Excel.Sheet.8">
                  <p:embed/>
                  <p:pic>
                    <p:nvPicPr>
                      <p:cNvPr id="0" name=""/>
                      <p:cNvPicPr>
                        <a:picLocks noChangeArrowheads="1"/>
                      </p:cNvPicPr>
                      <p:nvPr/>
                    </p:nvPicPr>
                    <p:blipFill>
                      <a:blip r:embed="rId4"/>
                      <a:srcRect/>
                      <a:stretch>
                        <a:fillRect/>
                      </a:stretch>
                    </p:blipFill>
                    <p:spPr bwMode="auto">
                      <a:xfrm>
                        <a:off x="2843213" y="1490663"/>
                        <a:ext cx="6122987" cy="4470400"/>
                      </a:xfrm>
                      <a:prstGeom prst="rect">
                        <a:avLst/>
                      </a:prstGeom>
                      <a:noFill/>
                    </p:spPr>
                  </p:pic>
                </p:oleObj>
              </mc:Fallback>
            </mc:AlternateContent>
          </a:graphicData>
        </a:graphic>
      </p:graphicFrame>
      <p:sp>
        <p:nvSpPr>
          <p:cNvPr id="14" name="文本框 13"/>
          <p:cNvSpPr txBox="1"/>
          <p:nvPr/>
        </p:nvSpPr>
        <p:spPr>
          <a:xfrm>
            <a:off x="-351135" y="2354774"/>
            <a:ext cx="3194944" cy="2246769"/>
          </a:xfrm>
          <a:prstGeom prst="rect">
            <a:avLst/>
          </a:prstGeom>
          <a:noFill/>
        </p:spPr>
        <p:txBody>
          <a:bodyPr wrap="square" rtlCol="0">
            <a:spAutoFit/>
          </a:bodyPr>
          <a:lstStyle/>
          <a:p>
            <a:pPr marL="800100" lvl="1" indent="-342900">
              <a:buFont typeface="Arial" panose="020B0604020202020204" pitchFamily="34" charset="0"/>
              <a:buChar char="•"/>
            </a:pPr>
            <a:r>
              <a:rPr lang="zh-CN" altLang="en-US" sz="1400" b="1" dirty="0"/>
              <a:t>熟悉公司内部</a:t>
            </a:r>
            <a:r>
              <a:rPr lang="en-US" altLang="zh-CN" sz="1400" b="1" dirty="0" err="1"/>
              <a:t>springcloud</a:t>
            </a:r>
            <a:r>
              <a:rPr lang="zh-CN" altLang="en-US" sz="1400" b="1" dirty="0"/>
              <a:t>开发规范：</a:t>
            </a:r>
            <a:r>
              <a:rPr lang="zh-CN" altLang="en-US" sz="1400" dirty="0"/>
              <a:t>查看以往项目的原码</a:t>
            </a:r>
            <a:r>
              <a:rPr lang="en-US" altLang="zh-CN" sz="1400" dirty="0" err="1"/>
              <a:t>apidesigin</a:t>
            </a:r>
            <a:r>
              <a:rPr lang="en-US" altLang="zh-CN" sz="1400" dirty="0"/>
              <a:t>-core</a:t>
            </a:r>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400" b="1" dirty="0"/>
              <a:t>完成需求：</a:t>
            </a:r>
            <a:r>
              <a:rPr lang="zh-CN" altLang="en-US" sz="1400" dirty="0"/>
              <a:t>在</a:t>
            </a:r>
            <a:r>
              <a:rPr lang="en-US" altLang="zh-CN" sz="1400" dirty="0" err="1"/>
              <a:t>api</a:t>
            </a:r>
            <a:r>
              <a:rPr lang="en-US" altLang="zh-CN" sz="1400" dirty="0"/>
              <a:t>-design</a:t>
            </a:r>
            <a:r>
              <a:rPr lang="zh-CN" altLang="en-US" sz="1400" dirty="0"/>
              <a:t>中更改用户帮助文档的位置。</a:t>
            </a:r>
            <a:endParaRPr lang="en-US" altLang="zh-CN" sz="1400"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400" b="1" dirty="0"/>
              <a:t>自我提升</a:t>
            </a:r>
            <a:r>
              <a:rPr lang="zh-CN" altLang="en-US" sz="1400" dirty="0"/>
              <a:t>：重温</a:t>
            </a:r>
            <a:r>
              <a:rPr lang="en-US" altLang="zh-CN" sz="1400" dirty="0"/>
              <a:t>《</a:t>
            </a:r>
            <a:r>
              <a:rPr lang="en-US" altLang="zh-CN" sz="1400" dirty="0" err="1"/>
              <a:t>Jvm</a:t>
            </a:r>
            <a:r>
              <a:rPr lang="zh-CN" altLang="en-US" sz="1400" dirty="0"/>
              <a:t>虚拟机</a:t>
            </a:r>
            <a:r>
              <a:rPr lang="en-US" altLang="zh-CN" sz="1400" dirty="0"/>
              <a:t>》</a:t>
            </a:r>
            <a:r>
              <a:rPr lang="zh-CN" altLang="en-US" sz="1400" dirty="0"/>
              <a:t>、</a:t>
            </a:r>
            <a:r>
              <a:rPr lang="en-US" altLang="zh-CN" sz="1400" dirty="0"/>
              <a:t>《</a:t>
            </a:r>
            <a:r>
              <a:rPr lang="en-US" altLang="zh-CN" sz="1400" dirty="0" err="1"/>
              <a:t>mysql</a:t>
            </a:r>
            <a:r>
              <a:rPr lang="zh-CN" altLang="en-US" sz="1400" dirty="0"/>
              <a:t>深入浅出</a:t>
            </a:r>
            <a:r>
              <a:rPr lang="en-US" altLang="zh-CN" sz="1400" dirty="0"/>
              <a:t>》</a:t>
            </a:r>
          </a:p>
          <a:p>
            <a:pPr marL="800100" lvl="1" indent="-342900">
              <a:buFont typeface="Arial" panose="020B0604020202020204" pitchFamily="34" charset="0"/>
              <a:buChar char="•"/>
            </a:pPr>
            <a:endParaRPr lang="en-US" altLang="zh-CN" sz="1400" dirty="0"/>
          </a:p>
        </p:txBody>
      </p:sp>
      <p:sp>
        <p:nvSpPr>
          <p:cNvPr id="6" name="矩形 5"/>
          <p:cNvSpPr/>
          <p:nvPr/>
        </p:nvSpPr>
        <p:spPr>
          <a:xfrm>
            <a:off x="368945" y="1398966"/>
            <a:ext cx="1733167" cy="461665"/>
          </a:xfrm>
          <a:prstGeom prst="rect">
            <a:avLst/>
          </a:prstGeom>
        </p:spPr>
        <p:txBody>
          <a:bodyPr wrap="none">
            <a:spAutoFit/>
          </a:bodyPr>
          <a:lstStyle/>
          <a:p>
            <a:r>
              <a:rPr lang="en-US" altLang="zh-CN" sz="2400" b="1" dirty="0"/>
              <a:t>3</a:t>
            </a:r>
            <a:r>
              <a:rPr lang="zh-CN" altLang="en-US" sz="2400" b="1" dirty="0"/>
              <a:t>、</a:t>
            </a:r>
            <a:r>
              <a:rPr lang="en-US" altLang="zh-CN" sz="2400" b="1" dirty="0"/>
              <a:t>4</a:t>
            </a:r>
            <a:r>
              <a:rPr lang="zh-CN" altLang="en-US" sz="2400" b="1" dirty="0"/>
              <a:t>周详情</a:t>
            </a:r>
            <a:endParaRPr lang="zh-CN" altLang="en-US" sz="2400" dirty="0"/>
          </a:p>
        </p:txBody>
      </p:sp>
    </p:spTree>
    <p:extLst>
      <p:ext uri="{BB962C8B-B14F-4D97-AF65-F5344CB8AC3E}">
        <p14:creationId xmlns:p14="http://schemas.microsoft.com/office/powerpoint/2010/main" val="25868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47533" y="38384"/>
            <a:ext cx="7632700" cy="871537"/>
          </a:xfrm>
        </p:spPr>
        <p:txBody>
          <a:bodyPr/>
          <a:lstStyle/>
          <a:p>
            <a:pPr eaLnBrk="1" hangingPunct="1"/>
            <a:r>
              <a:rPr lang="zh-CN" altLang="en-US" dirty="0">
                <a:latin typeface="黑体" panose="02010609060101010101" pitchFamily="49" charset="-122"/>
              </a:rPr>
              <a:t>工作情况介绍</a:t>
            </a:r>
          </a:p>
        </p:txBody>
      </p:sp>
      <p:cxnSp>
        <p:nvCxnSpPr>
          <p:cNvPr id="10" name="直接连接符 9"/>
          <p:cNvCxnSpPr/>
          <p:nvPr/>
        </p:nvCxnSpPr>
        <p:spPr bwMode="auto">
          <a:xfrm>
            <a:off x="107504" y="764704"/>
            <a:ext cx="8785671"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graphicFrame>
        <p:nvGraphicFramePr>
          <p:cNvPr id="11" name="图表 5"/>
          <p:cNvGraphicFramePr>
            <a:graphicFrameLocks/>
          </p:cNvGraphicFramePr>
          <p:nvPr>
            <p:extLst>
              <p:ext uri="{D42A27DB-BD31-4B8C-83A1-F6EECF244321}">
                <p14:modId xmlns:p14="http://schemas.microsoft.com/office/powerpoint/2010/main" val="1692048657"/>
              </p:ext>
            </p:extLst>
          </p:nvPr>
        </p:nvGraphicFramePr>
        <p:xfrm>
          <a:off x="2843213" y="1490663"/>
          <a:ext cx="6049962" cy="4456112"/>
        </p:xfrm>
        <a:graphic>
          <a:graphicData uri="http://schemas.openxmlformats.org/presentationml/2006/ole">
            <mc:AlternateContent xmlns:mc="http://schemas.openxmlformats.org/markup-compatibility/2006">
              <mc:Choice xmlns:v="urn:schemas-microsoft-com:vml" Requires="v">
                <p:oleObj spid="_x0000_s20574" name="工作表" r:id="rId3" imgW="5772064" imgH="4254325" progId="Excel.Sheet.8">
                  <p:embed/>
                </p:oleObj>
              </mc:Choice>
              <mc:Fallback>
                <p:oleObj name="工作表" r:id="rId3" imgW="5772064" imgH="4254325" progId="Excel.Sheet.8">
                  <p:embed/>
                  <p:pic>
                    <p:nvPicPr>
                      <p:cNvPr id="0" name=""/>
                      <p:cNvPicPr>
                        <a:picLocks noChangeArrowheads="1"/>
                      </p:cNvPicPr>
                      <p:nvPr/>
                    </p:nvPicPr>
                    <p:blipFill>
                      <a:blip r:embed="rId4"/>
                      <a:srcRect/>
                      <a:stretch>
                        <a:fillRect/>
                      </a:stretch>
                    </p:blipFill>
                    <p:spPr bwMode="auto">
                      <a:xfrm>
                        <a:off x="2843213" y="1490663"/>
                        <a:ext cx="6049962" cy="4456112"/>
                      </a:xfrm>
                      <a:prstGeom prst="rect">
                        <a:avLst/>
                      </a:prstGeom>
                      <a:noFill/>
                    </p:spPr>
                  </p:pic>
                </p:oleObj>
              </mc:Fallback>
            </mc:AlternateContent>
          </a:graphicData>
        </a:graphic>
      </p:graphicFrame>
      <p:sp>
        <p:nvSpPr>
          <p:cNvPr id="14" name="文本框 13"/>
          <p:cNvSpPr txBox="1"/>
          <p:nvPr/>
        </p:nvSpPr>
        <p:spPr>
          <a:xfrm>
            <a:off x="-361627" y="2354774"/>
            <a:ext cx="3133427" cy="2677656"/>
          </a:xfrm>
          <a:prstGeom prst="rect">
            <a:avLst/>
          </a:prstGeom>
          <a:noFill/>
        </p:spPr>
        <p:txBody>
          <a:bodyPr wrap="square" rtlCol="0">
            <a:spAutoFit/>
          </a:bodyPr>
          <a:lstStyle/>
          <a:p>
            <a:pPr marL="800100" lvl="1" indent="-342900">
              <a:buFont typeface="Arial" panose="020B0604020202020204" pitchFamily="34" charset="0"/>
              <a:buChar char="•"/>
            </a:pPr>
            <a:r>
              <a:rPr lang="zh-CN" altLang="en-US" sz="1400" b="1" dirty="0"/>
              <a:t>实习生活动：</a:t>
            </a:r>
            <a:r>
              <a:rPr lang="zh-CN" altLang="en-US" sz="1400" dirty="0"/>
              <a:t>前往溪村参与实习生培训，与大咖交流，更加熟悉公司。</a:t>
            </a:r>
            <a:endParaRPr lang="en-US" altLang="zh-CN" sz="1400" dirty="0"/>
          </a:p>
          <a:p>
            <a:pPr lvl="1"/>
            <a:endParaRPr lang="en-US" altLang="zh-CN" sz="1400" dirty="0"/>
          </a:p>
          <a:p>
            <a:pPr marL="800100" lvl="1" indent="-342900">
              <a:buFont typeface="Arial" panose="020B0604020202020204" pitchFamily="34" charset="0"/>
              <a:buChar char="•"/>
            </a:pPr>
            <a:r>
              <a:rPr lang="zh-CN" altLang="en-US" sz="1400" b="1" dirty="0"/>
              <a:t>完成需求：</a:t>
            </a:r>
            <a:r>
              <a:rPr lang="zh-CN" altLang="en-US" sz="1400" dirty="0"/>
              <a:t>在</a:t>
            </a:r>
            <a:r>
              <a:rPr lang="en-US" altLang="zh-CN" sz="1400" dirty="0" err="1"/>
              <a:t>apidesign</a:t>
            </a:r>
            <a:r>
              <a:rPr lang="en-US" altLang="zh-CN" sz="1400" dirty="0"/>
              <a:t>-swagger</a:t>
            </a:r>
            <a:r>
              <a:rPr lang="zh-CN" altLang="en-US" sz="1400" dirty="0"/>
              <a:t>中添加</a:t>
            </a:r>
            <a:r>
              <a:rPr lang="en-US" altLang="zh-CN" sz="1400" dirty="0"/>
              <a:t>2</a:t>
            </a:r>
            <a:r>
              <a:rPr lang="zh-CN" altLang="en-US" sz="1400" dirty="0"/>
              <a:t>个字段，并且在页面修改时自动修改到数据库</a:t>
            </a:r>
            <a:endParaRPr lang="en-US" altLang="zh-CN" sz="1400" dirty="0"/>
          </a:p>
          <a:p>
            <a:pPr marL="800100" lvl="1" indent="-342900">
              <a:buFont typeface="Arial" panose="020B0604020202020204" pitchFamily="34" charset="0"/>
              <a:buChar char="•"/>
            </a:pPr>
            <a:endParaRPr lang="en-US" altLang="zh-CN" sz="1400" dirty="0"/>
          </a:p>
          <a:p>
            <a:pPr marL="800100" lvl="1" indent="-342900">
              <a:buFont typeface="Arial" panose="020B0604020202020204" pitchFamily="34" charset="0"/>
              <a:buChar char="•"/>
            </a:pPr>
            <a:r>
              <a:rPr lang="zh-CN" altLang="en-US" sz="1400" b="1" dirty="0"/>
              <a:t>自我提升</a:t>
            </a:r>
            <a:r>
              <a:rPr lang="zh-CN" altLang="en-US" sz="1400" dirty="0"/>
              <a:t>：学习</a:t>
            </a:r>
            <a:r>
              <a:rPr lang="en-US" altLang="zh-CN" sz="1400" dirty="0"/>
              <a:t>《</a:t>
            </a:r>
            <a:r>
              <a:rPr lang="zh-CN" altLang="en-US" sz="1400" dirty="0"/>
              <a:t>阿里巴巴开发手册</a:t>
            </a:r>
            <a:r>
              <a:rPr lang="en-US" altLang="zh-CN" sz="1400" dirty="0"/>
              <a:t>》 </a:t>
            </a:r>
            <a:r>
              <a:rPr lang="zh-CN" altLang="en-US" sz="1400" dirty="0"/>
              <a:t>，深入消息队列</a:t>
            </a:r>
            <a:r>
              <a:rPr lang="en-US" altLang="zh-CN" sz="1400" dirty="0" err="1"/>
              <a:t>rabbitmq</a:t>
            </a:r>
            <a:r>
              <a:rPr lang="zh-CN" altLang="en-US" sz="1400" dirty="0"/>
              <a:t>和</a:t>
            </a:r>
            <a:r>
              <a:rPr lang="en-US" altLang="zh-CN" sz="1400" dirty="0" err="1"/>
              <a:t>redis</a:t>
            </a:r>
            <a:r>
              <a:rPr lang="zh-CN" altLang="en-US" sz="1400" dirty="0"/>
              <a:t>的原理。</a:t>
            </a:r>
            <a:endParaRPr lang="en-US" altLang="zh-CN" sz="1400" dirty="0"/>
          </a:p>
        </p:txBody>
      </p:sp>
      <p:sp>
        <p:nvSpPr>
          <p:cNvPr id="6" name="矩形 5"/>
          <p:cNvSpPr/>
          <p:nvPr/>
        </p:nvSpPr>
        <p:spPr>
          <a:xfrm>
            <a:off x="358453" y="1398966"/>
            <a:ext cx="1733167" cy="461665"/>
          </a:xfrm>
          <a:prstGeom prst="rect">
            <a:avLst/>
          </a:prstGeom>
        </p:spPr>
        <p:txBody>
          <a:bodyPr wrap="none">
            <a:spAutoFit/>
          </a:bodyPr>
          <a:lstStyle/>
          <a:p>
            <a:r>
              <a:rPr lang="en-US" altLang="zh-CN" sz="2400" b="1" dirty="0"/>
              <a:t>5</a:t>
            </a:r>
            <a:r>
              <a:rPr lang="zh-CN" altLang="en-US" sz="2400" b="1" dirty="0"/>
              <a:t>、</a:t>
            </a:r>
            <a:r>
              <a:rPr lang="en-US" altLang="zh-CN" sz="2400" b="1" dirty="0"/>
              <a:t>6</a:t>
            </a:r>
            <a:r>
              <a:rPr lang="zh-CN" altLang="en-US" sz="2400" b="1" dirty="0"/>
              <a:t>周详情</a:t>
            </a:r>
            <a:endParaRPr lang="zh-CN" altLang="en-US" sz="2400" dirty="0"/>
          </a:p>
        </p:txBody>
      </p:sp>
    </p:spTree>
    <p:extLst>
      <p:ext uri="{BB962C8B-B14F-4D97-AF65-F5344CB8AC3E}">
        <p14:creationId xmlns:p14="http://schemas.microsoft.com/office/powerpoint/2010/main" val="149305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9575" y="4293096"/>
            <a:ext cx="7632700" cy="4194175"/>
          </a:xfrm>
        </p:spPr>
        <p:txBody>
          <a:bodyPr/>
          <a:lstStyle/>
          <a:p>
            <a:r>
              <a:rPr lang="en-US" altLang="zh-CN" dirty="0"/>
              <a:t>1.</a:t>
            </a:r>
            <a:r>
              <a:rPr lang="zh-CN" altLang="en-US" dirty="0"/>
              <a:t>了解需求：</a:t>
            </a:r>
            <a:endParaRPr lang="en-US" altLang="zh-CN" dirty="0"/>
          </a:p>
          <a:p>
            <a:pPr marL="0" indent="0">
              <a:buNone/>
            </a:pPr>
            <a:r>
              <a:rPr lang="en-US" altLang="zh-CN" dirty="0"/>
              <a:t>   </a:t>
            </a:r>
            <a:r>
              <a:rPr lang="zh-CN" altLang="en-US" dirty="0"/>
              <a:t>在</a:t>
            </a:r>
            <a:r>
              <a:rPr lang="en-US" altLang="zh-CN" dirty="0"/>
              <a:t>swagger</a:t>
            </a:r>
            <a:r>
              <a:rPr lang="zh-CN" altLang="en-US" dirty="0"/>
              <a:t>接口编辑界面中新增</a:t>
            </a:r>
            <a:r>
              <a:rPr lang="en-US" altLang="zh-CN" dirty="0"/>
              <a:t>2</a:t>
            </a:r>
            <a:r>
              <a:rPr lang="zh-CN" altLang="en-US" dirty="0"/>
              <a:t>个自定义字段，并且在编辑界面上修改可以直接持久化到数据库中。</a:t>
            </a:r>
          </a:p>
        </p:txBody>
      </p:sp>
      <p:pic>
        <p:nvPicPr>
          <p:cNvPr id="21506" name="Picture 2" descr="C:\Users\z50002892\AppData\Roaming\eSpace_Desktop\UserData\z50002892\imagefiles\7C7D33D5-8C87-4740-8402-A259BB25BC6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260648"/>
            <a:ext cx="8324850" cy="389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251520" y="2492896"/>
            <a:ext cx="763270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en-US" altLang="zh-CN" kern="0" dirty="0"/>
              <a:t>3.</a:t>
            </a:r>
            <a:r>
              <a:rPr lang="zh-CN" altLang="en-US" kern="0" dirty="0"/>
              <a:t>实现：</a:t>
            </a:r>
            <a:endParaRPr lang="en-US" altLang="zh-CN" kern="0" dirty="0"/>
          </a:p>
          <a:p>
            <a:pPr marL="914400" lvl="2" indent="0">
              <a:buNone/>
            </a:pPr>
            <a:r>
              <a:rPr lang="zh-CN" altLang="en-US" sz="2000" kern="0" dirty="0">
                <a:latin typeface="黑体" panose="02010609060101010101" pitchFamily="49" charset="-122"/>
                <a:ea typeface="黑体" panose="02010609060101010101" pitchFamily="49" charset="-122"/>
              </a:rPr>
              <a:t>数据库中增加对应字段</a:t>
            </a:r>
            <a:endParaRPr lang="en-US" altLang="zh-CN" sz="2000" kern="0" dirty="0">
              <a:latin typeface="黑体" panose="02010609060101010101" pitchFamily="49" charset="-122"/>
              <a:ea typeface="黑体" panose="02010609060101010101" pitchFamily="49" charset="-122"/>
            </a:endParaRPr>
          </a:p>
          <a:p>
            <a:pPr marL="0" indent="0">
              <a:buFont typeface="Wingdings" pitchFamily="2" charset="2"/>
              <a:buNone/>
            </a:pPr>
            <a:r>
              <a:rPr lang="en-US" altLang="zh-CN" kern="0" dirty="0">
                <a:latin typeface="黑体" panose="02010609060101010101" pitchFamily="49" charset="-122"/>
              </a:rPr>
              <a:t>	</a:t>
            </a:r>
            <a:r>
              <a:rPr lang="zh-CN" altLang="en-US" kern="0" dirty="0">
                <a:latin typeface="黑体" panose="02010609060101010101" pitchFamily="49" charset="-122"/>
              </a:rPr>
              <a:t>在需求对应的网页上抓包，找到请求调用的接口。</a:t>
            </a:r>
            <a:endParaRPr lang="en-US" altLang="zh-CN" kern="0" dirty="0">
              <a:latin typeface="黑体" panose="02010609060101010101" pitchFamily="49" charset="-122"/>
            </a:endParaRPr>
          </a:p>
          <a:p>
            <a:pPr marL="0" indent="0">
              <a:buFont typeface="Wingdings" pitchFamily="2" charset="2"/>
              <a:buNone/>
            </a:pPr>
            <a:r>
              <a:rPr lang="en-US" altLang="zh-CN" kern="0" dirty="0">
                <a:latin typeface="黑体" panose="02010609060101010101" pitchFamily="49" charset="-122"/>
              </a:rPr>
              <a:t>	</a:t>
            </a:r>
            <a:r>
              <a:rPr lang="zh-CN" altLang="en-US" kern="0" dirty="0">
                <a:latin typeface="黑体" panose="02010609060101010101" pitchFamily="49" charset="-122"/>
              </a:rPr>
              <a:t>在对应的实体类上增加对应字段</a:t>
            </a:r>
            <a:endParaRPr lang="en-US" altLang="zh-CN" kern="0" dirty="0">
              <a:latin typeface="黑体" panose="02010609060101010101" pitchFamily="49" charset="-122"/>
            </a:endParaRPr>
          </a:p>
          <a:p>
            <a:pPr marL="0" indent="0">
              <a:buFont typeface="Wingdings" pitchFamily="2" charset="2"/>
              <a:buNone/>
            </a:pPr>
            <a:r>
              <a:rPr lang="en-US" altLang="zh-CN" kern="0" dirty="0">
                <a:latin typeface="黑体" panose="02010609060101010101" pitchFamily="49" charset="-122"/>
              </a:rPr>
              <a:t>	</a:t>
            </a:r>
            <a:r>
              <a:rPr lang="zh-CN" altLang="en-US" kern="0" dirty="0">
                <a:latin typeface="黑体" panose="02010609060101010101" pitchFamily="49" charset="-122"/>
              </a:rPr>
              <a:t>在展示接口的</a:t>
            </a:r>
            <a:r>
              <a:rPr lang="en-US" altLang="zh-CN" kern="0" dirty="0">
                <a:latin typeface="黑体" panose="02010609060101010101" pitchFamily="49" charset="-122"/>
              </a:rPr>
              <a:t>Service</a:t>
            </a:r>
            <a:r>
              <a:rPr lang="zh-CN" altLang="en-US" kern="0" dirty="0">
                <a:latin typeface="黑体" panose="02010609060101010101" pitchFamily="49" charset="-122"/>
              </a:rPr>
              <a:t>中增加新增字段</a:t>
            </a:r>
            <a:endParaRPr lang="en-US" altLang="zh-CN" kern="0" dirty="0">
              <a:latin typeface="黑体" panose="02010609060101010101" pitchFamily="49" charset="-122"/>
            </a:endParaRPr>
          </a:p>
          <a:p>
            <a:pPr marL="0" indent="0">
              <a:buNone/>
            </a:pPr>
            <a:r>
              <a:rPr lang="en-US" altLang="zh-CN" kern="0" dirty="0">
                <a:latin typeface="黑体" panose="02010609060101010101" pitchFamily="49" charset="-122"/>
              </a:rPr>
              <a:t>	</a:t>
            </a:r>
            <a:r>
              <a:rPr lang="zh-CN" altLang="en-US" kern="0" dirty="0">
                <a:latin typeface="黑体" panose="02010609060101010101" pitchFamily="49" charset="-122"/>
              </a:rPr>
              <a:t>在修改接口的</a:t>
            </a:r>
            <a:r>
              <a:rPr lang="en-US" altLang="zh-CN" kern="0" dirty="0">
                <a:latin typeface="黑体" panose="02010609060101010101" pitchFamily="49" charset="-122"/>
              </a:rPr>
              <a:t>Service</a:t>
            </a:r>
            <a:r>
              <a:rPr lang="zh-CN" altLang="en-US" kern="0" dirty="0">
                <a:latin typeface="黑体" panose="02010609060101010101" pitchFamily="49" charset="-122"/>
              </a:rPr>
              <a:t>中实习修改字段</a:t>
            </a:r>
            <a:endParaRPr lang="en-US" altLang="zh-CN" kern="0" dirty="0">
              <a:latin typeface="黑体" panose="02010609060101010101" pitchFamily="49" charset="-122"/>
            </a:endParaRPr>
          </a:p>
          <a:p>
            <a:pPr marL="0" indent="0">
              <a:buFont typeface="Wingdings" pitchFamily="2" charset="2"/>
              <a:buNone/>
            </a:pPr>
            <a:r>
              <a:rPr lang="en-US" altLang="zh-CN" kern="0" dirty="0">
                <a:latin typeface="黑体" panose="02010609060101010101" pitchFamily="49" charset="-122"/>
              </a:rPr>
              <a:t>	</a:t>
            </a:r>
            <a:r>
              <a:rPr lang="zh-CN" altLang="en-US" kern="0" dirty="0">
                <a:latin typeface="黑体" panose="02010609060101010101" pitchFamily="49" charset="-122"/>
              </a:rPr>
              <a:t>修改</a:t>
            </a:r>
            <a:r>
              <a:rPr lang="en-US" altLang="zh-CN" kern="0" dirty="0" err="1">
                <a:latin typeface="黑体" panose="02010609060101010101" pitchFamily="49" charset="-122"/>
              </a:rPr>
              <a:t>mybatis</a:t>
            </a:r>
            <a:r>
              <a:rPr lang="zh-CN" altLang="en-US" kern="0" dirty="0">
                <a:latin typeface="黑体" panose="02010609060101010101" pitchFamily="49" charset="-122"/>
              </a:rPr>
              <a:t>对应查询和更新</a:t>
            </a:r>
          </a:p>
        </p:txBody>
      </p:sp>
      <p:sp>
        <p:nvSpPr>
          <p:cNvPr id="7" name="内容占位符 2"/>
          <p:cNvSpPr txBox="1">
            <a:spLocks/>
          </p:cNvSpPr>
          <p:nvPr/>
        </p:nvSpPr>
        <p:spPr bwMode="auto">
          <a:xfrm>
            <a:off x="323528" y="260648"/>
            <a:ext cx="7632700" cy="2564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r>
              <a:rPr lang="en-US" altLang="zh-CN" kern="0" dirty="0"/>
              <a:t>2.</a:t>
            </a:r>
            <a:r>
              <a:rPr lang="zh-CN" altLang="en-US" kern="0" dirty="0"/>
              <a:t>整理思路：</a:t>
            </a:r>
            <a:endParaRPr lang="en-US" altLang="zh-CN" kern="0" dirty="0"/>
          </a:p>
          <a:p>
            <a:pPr marL="0" indent="0">
              <a:buFont typeface="Wingdings" pitchFamily="2" charset="2"/>
              <a:buNone/>
            </a:pPr>
            <a:r>
              <a:rPr lang="en-US" altLang="zh-CN" kern="0" dirty="0"/>
              <a:t>	</a:t>
            </a:r>
            <a:r>
              <a:rPr lang="zh-CN" altLang="en-US" kern="0" dirty="0"/>
              <a:t>显示流程：发起请求</a:t>
            </a:r>
            <a:r>
              <a:rPr lang="en-US" altLang="zh-CN" kern="0" dirty="0"/>
              <a:t>-&gt;</a:t>
            </a:r>
            <a:r>
              <a:rPr lang="zh-CN" altLang="en-US" kern="0" dirty="0"/>
              <a:t>查询数据库</a:t>
            </a:r>
            <a:r>
              <a:rPr lang="en-US" altLang="zh-CN" kern="0" dirty="0"/>
              <a:t>-&gt;</a:t>
            </a:r>
            <a:r>
              <a:rPr lang="zh-CN" altLang="en-US" kern="0" dirty="0"/>
              <a:t>得到对象</a:t>
            </a:r>
            <a:r>
              <a:rPr lang="en-US" altLang="zh-CN" kern="0" dirty="0"/>
              <a:t>-&gt;</a:t>
            </a:r>
            <a:r>
              <a:rPr lang="zh-CN" altLang="en-US" kern="0" dirty="0"/>
              <a:t>填充返回对象</a:t>
            </a:r>
            <a:endParaRPr lang="en-US" altLang="zh-CN" kern="0" dirty="0"/>
          </a:p>
          <a:p>
            <a:pPr marL="0" indent="0">
              <a:buFont typeface="Wingdings" pitchFamily="2" charset="2"/>
              <a:buNone/>
            </a:pPr>
            <a:r>
              <a:rPr lang="en-US" altLang="zh-CN" kern="0" dirty="0"/>
              <a:t>	</a:t>
            </a:r>
            <a:r>
              <a:rPr lang="zh-CN" altLang="en-US" kern="0" dirty="0"/>
              <a:t>修改流程：发送请求</a:t>
            </a:r>
            <a:r>
              <a:rPr lang="en-US" altLang="zh-CN" kern="0" dirty="0"/>
              <a:t>(</a:t>
            </a:r>
            <a:r>
              <a:rPr lang="en-US" altLang="zh-CN" kern="0" dirty="0" err="1"/>
              <a:t>json</a:t>
            </a:r>
            <a:r>
              <a:rPr lang="en-US" altLang="zh-CN" kern="0" dirty="0"/>
              <a:t>)-&gt;</a:t>
            </a:r>
            <a:r>
              <a:rPr lang="zh-CN" altLang="en-US" kern="0" dirty="0"/>
              <a:t>填充要修改的表的对应的对象</a:t>
            </a:r>
            <a:r>
              <a:rPr lang="en-US" altLang="zh-CN" kern="0" dirty="0"/>
              <a:t>-&gt;</a:t>
            </a:r>
            <a:r>
              <a:rPr lang="en-US" altLang="zh-CN" kern="0" dirty="0" err="1"/>
              <a:t>mybatis</a:t>
            </a:r>
            <a:r>
              <a:rPr lang="zh-CN" altLang="en-US" kern="0" dirty="0"/>
              <a:t>进行修改操作</a:t>
            </a:r>
            <a:r>
              <a:rPr lang="en-US" altLang="zh-CN" kern="0" dirty="0"/>
              <a:t>-&gt;</a:t>
            </a:r>
            <a:r>
              <a:rPr lang="zh-CN" altLang="en-US" kern="0" dirty="0"/>
              <a:t>修改成功。</a:t>
            </a:r>
            <a:endParaRPr lang="en-US" altLang="zh-CN" kern="0" dirty="0"/>
          </a:p>
          <a:p>
            <a:pPr marL="0" indent="0">
              <a:buFont typeface="Wingdings" pitchFamily="2" charset="2"/>
              <a:buNone/>
            </a:pPr>
            <a:endParaRPr lang="zh-CN" altLang="en-US" kern="0" dirty="0"/>
          </a:p>
        </p:txBody>
      </p:sp>
    </p:spTree>
    <p:extLst>
      <p:ext uri="{BB962C8B-B14F-4D97-AF65-F5344CB8AC3E}">
        <p14:creationId xmlns:p14="http://schemas.microsoft.com/office/powerpoint/2010/main" val="2994265736"/>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5581</TotalTime>
  <Words>533</Words>
  <Application>Microsoft Office PowerPoint</Application>
  <PresentationFormat>全屏显示(4:3)</PresentationFormat>
  <Paragraphs>93</Paragraphs>
  <Slides>12</Slides>
  <Notes>0</Notes>
  <HiddenSlides>0</HiddenSlides>
  <MMClips>0</MMClips>
  <ScaleCrop>false</ScaleCrop>
  <HeadingPairs>
    <vt:vector size="8" baseType="variant">
      <vt:variant>
        <vt:lpstr>已用的字体</vt:lpstr>
      </vt:variant>
      <vt:variant>
        <vt:i4>8</vt:i4>
      </vt:variant>
      <vt:variant>
        <vt:lpstr>主题</vt:lpstr>
      </vt:variant>
      <vt:variant>
        <vt:i4>9</vt:i4>
      </vt:variant>
      <vt:variant>
        <vt:lpstr>嵌入 OLE 服务器</vt:lpstr>
      </vt:variant>
      <vt:variant>
        <vt:i4>1</vt:i4>
      </vt:variant>
      <vt:variant>
        <vt:lpstr>幻灯片标题</vt:lpstr>
      </vt:variant>
      <vt:variant>
        <vt:i4>12</vt:i4>
      </vt:variant>
    </vt:vector>
  </HeadingPairs>
  <TitlesOfParts>
    <vt:vector size="30" baseType="lpstr">
      <vt:lpstr>FrutigerNext LT Bold</vt:lpstr>
      <vt:lpstr>FrutigerNext LT Medium</vt:lpstr>
      <vt:lpstr>FrutigerNext LT Regular</vt:lpstr>
      <vt:lpstr>黑体</vt:lpstr>
      <vt:lpstr>华文细黑</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工作表</vt:lpstr>
      <vt:lpstr>实习生答辩</vt:lpstr>
      <vt:lpstr>目录</vt:lpstr>
      <vt:lpstr>教育背景</vt:lpstr>
      <vt:lpstr>工作情况介绍</vt:lpstr>
      <vt:lpstr>工作情况介绍</vt:lpstr>
      <vt:lpstr>工作情况介绍</vt:lpstr>
      <vt:lpstr>工作情况介绍</vt:lpstr>
      <vt:lpstr>PowerPoint 演示文稿</vt:lpstr>
      <vt:lpstr>PowerPoint 演示文稿</vt:lpstr>
      <vt:lpstr>实习体会</vt:lpstr>
      <vt:lpstr>实习体会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实习生答辩</dc:title>
  <dc:creator>jiwei (A)</dc:creator>
  <cp:lastModifiedBy>admin</cp:lastModifiedBy>
  <cp:revision>96</cp:revision>
  <dcterms:created xsi:type="dcterms:W3CDTF">2011-12-01T07:18:24Z</dcterms:created>
  <dcterms:modified xsi:type="dcterms:W3CDTF">2019-08-06T13:06:47Z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sflag">
    <vt:lpwstr>1340846614</vt:lpwstr>
  </property>
  <property fmtid="{D5CDD505-2E9C-101B-9397-08002B2CF9AE}" pid="7" name="_2015_ms_pID_725343">
    <vt:lpwstr>(3)Nuclmab+8nqoyRXgqxPk66McaPO3N1XQtP4jw0wkwaoDSVMEPxdS4Z7Oy0U7C0uUa6Lfk2Hk
aPgP1KuT53TVZRRTKtozE7gnWx6U9SO8f6xofTcDPWZcA/7j1HirwwyL2Hm/Gy28X9Bb6Rsj
k7GvX36Mmdcm5E3lhGpNSK+XuMg0dNhc5awSWOFdNOlvDWaJKyLqj6n1BNskl4BGLVN46RI6
bDVkCFaD5kOMrwSe6R</vt:lpwstr>
  </property>
  <property fmtid="{D5CDD505-2E9C-101B-9397-08002B2CF9AE}" pid="8" name="_2015_ms_pID_7253431">
    <vt:lpwstr>1MKbkt0xxQJWUCsXM5IkL/3CTd0o1tieb6QqZOcGUo/2LOtgtCpwMs
VgvDuaFkWDdNscoOpSvkRC6XX+D6DyZS7MQS0Mfb5V0hR403zAN0RCZ180KJjnpFnmyh3G5g
o+GwN2zSz3wRyN3ATOudK7V8N+fsQ0TsgQOjcru1+LOUYtIYRUE6p2ZABcMZmHrpTcToN29V
bSZZ1VHzmB7oN14whrEP+a5xNT7piu7ZZIEU</vt:lpwstr>
  </property>
  <property fmtid="{D5CDD505-2E9C-101B-9397-08002B2CF9AE}" pid="9" name="_2015_ms_pID_7253432">
    <vt:lpwstr>fg==</vt:lpwstr>
  </property>
</Properties>
</file>