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D288E-D9E3-4C2A-8786-C6329E38DF3B}" v="1" dt="2025-01-13T09:23:42.577"/>
    <p1510:client id="{B58B3A95-A5EB-42FF-91A8-863B5171656A}" v="10" dt="2025-01-13T09:20:3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0F2-4944-47BB-9812-ACB6F732D564}" type="datetimeFigureOut">
              <a:rPr lang="nl-NL" smtClean="0"/>
              <a:t>13-1-2025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3D42B-8A85-4A14-A481-8A5CB0C14D4D}" type="slidenum">
              <a:rPr lang="nl-NL" smtClean="0"/>
              <a:t>‹nr.›</a:t>
            </a:fld>
            <a:endParaRPr lang="nl-NL"/>
          </a:p>
        </p:txBody>
      </p:sp>
    </p:spTree>
    <p:extLst>
      <p:ext uri="{BB962C8B-B14F-4D97-AF65-F5344CB8AC3E}">
        <p14:creationId xmlns:p14="http://schemas.microsoft.com/office/powerpoint/2010/main" val="369036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a:t>Tom</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2</a:t>
            </a:fld>
            <a:endParaRPr lang="nl-NL"/>
          </a:p>
        </p:txBody>
      </p:sp>
    </p:spTree>
    <p:extLst>
      <p:ext uri="{BB962C8B-B14F-4D97-AF65-F5344CB8AC3E}">
        <p14:creationId xmlns:p14="http://schemas.microsoft.com/office/powerpoint/2010/main" val="35884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Bowe</a:t>
            </a:r>
          </a:p>
          <a:p>
            <a:r>
              <a:rPr lang="nl-NL"/>
              <a:t>Het drielagen model bestaat dus uit drie lagen:</a:t>
            </a:r>
          </a:p>
          <a:p>
            <a:r>
              <a:rPr lang="nl-NL"/>
              <a:t>De Fysieke laag, de </a:t>
            </a:r>
            <a:r>
              <a:rPr lang="nl-NL" err="1"/>
              <a:t>Toepassingenlaag</a:t>
            </a:r>
            <a:r>
              <a:rPr lang="nl-NL"/>
              <a:t> en de Logische laag.</a:t>
            </a:r>
          </a:p>
          <a:p>
            <a:r>
              <a:rPr lang="nl-NL"/>
              <a:t>In deze interactieve presentatie zullen we elke laag zorgvuldig behandelen en tot slot hebben we nog een korte video over het drielagenmodel.</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3</a:t>
            </a:fld>
            <a:endParaRPr lang="nl-NL"/>
          </a:p>
        </p:txBody>
      </p:sp>
    </p:spTree>
    <p:extLst>
      <p:ext uri="{BB962C8B-B14F-4D97-AF65-F5344CB8AC3E}">
        <p14:creationId xmlns:p14="http://schemas.microsoft.com/office/powerpoint/2010/main" val="29924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Bowe</a:t>
            </a:r>
          </a:p>
          <a:p>
            <a:r>
              <a:rPr lang="nl-NL"/>
              <a:t>De fysieke laag van een mobiele telefoon omvat alle tastbare en zichtbare componenten die nodig zijn om de telefoon te laten functioneren. Deze laag bevat:</a:t>
            </a:r>
          </a:p>
          <a:p>
            <a:pPr>
              <a:buFont typeface="Arial" panose="020B0604020202020204" pitchFamily="34" charset="0"/>
              <a:buChar char="•"/>
            </a:pPr>
            <a:r>
              <a:rPr lang="nl-NL" b="1"/>
              <a:t>Processor (CPU)</a:t>
            </a:r>
            <a:r>
              <a:rPr lang="nl-NL"/>
              <a:t>: Voert berekeningen en taken uit, inclusief de verwerking van gegevens.</a:t>
            </a:r>
          </a:p>
          <a:p>
            <a:pPr>
              <a:buFont typeface="Arial" panose="020B0604020202020204" pitchFamily="34" charset="0"/>
              <a:buChar char="•"/>
            </a:pPr>
            <a:r>
              <a:rPr lang="nl-NL" b="1"/>
              <a:t>Geheugen</a:t>
            </a:r>
            <a:r>
              <a:rPr lang="nl-NL"/>
              <a:t>:</a:t>
            </a:r>
          </a:p>
          <a:p>
            <a:pPr marL="742950" lvl="1" indent="-285750">
              <a:buFont typeface="Arial" panose="020B0604020202020204" pitchFamily="34" charset="0"/>
              <a:buChar char="•"/>
            </a:pPr>
            <a:r>
              <a:rPr lang="nl-NL" b="1"/>
              <a:t>Werkgeheugen (RAM)</a:t>
            </a:r>
            <a:r>
              <a:rPr lang="nl-NL"/>
              <a:t>: Tijdelijke opslag voor lopende processen.</a:t>
            </a:r>
          </a:p>
          <a:p>
            <a:pPr marL="742950" lvl="1" indent="-285750">
              <a:buFont typeface="Arial" panose="020B0604020202020204" pitchFamily="34" charset="0"/>
              <a:buChar char="•"/>
            </a:pPr>
            <a:r>
              <a:rPr lang="nl-NL" b="1"/>
              <a:t>Permanent geheugen (ROM/opslag)</a:t>
            </a:r>
            <a:r>
              <a:rPr lang="nl-NL"/>
              <a:t>: Voor het opslaan van het besturingssysteem, apps en gegevens.</a:t>
            </a:r>
          </a:p>
          <a:p>
            <a:pPr>
              <a:buFont typeface="Arial" panose="020B0604020202020204" pitchFamily="34" charset="0"/>
              <a:buChar char="•"/>
            </a:pPr>
            <a:r>
              <a:rPr lang="nl-NL" b="1"/>
              <a:t>Scherm</a:t>
            </a:r>
            <a:r>
              <a:rPr lang="nl-NL"/>
              <a:t>: Geeft visuele output voor de gebruikersinterface.</a:t>
            </a:r>
          </a:p>
          <a:p>
            <a:pPr>
              <a:buFont typeface="Arial" panose="020B0604020202020204" pitchFamily="34" charset="0"/>
              <a:buChar char="•"/>
            </a:pPr>
            <a:r>
              <a:rPr lang="nl-NL" b="1"/>
              <a:t>Batterij</a:t>
            </a:r>
            <a:r>
              <a:rPr lang="nl-NL"/>
              <a:t>: Zorgt voor energievoorziening om alle hardware te laten functioneren.</a:t>
            </a:r>
          </a:p>
          <a:p>
            <a:pPr>
              <a:buFont typeface="Arial" panose="020B0604020202020204" pitchFamily="34" charset="0"/>
              <a:buChar char="•"/>
            </a:pPr>
            <a:r>
              <a:rPr lang="nl-NL" b="1"/>
              <a:t>Camera's</a:t>
            </a:r>
            <a:r>
              <a:rPr lang="nl-NL"/>
              <a:t>: Voor het vastleggen van foto's en video's.</a:t>
            </a:r>
          </a:p>
          <a:p>
            <a:pPr>
              <a:buFont typeface="Arial" panose="020B0604020202020204" pitchFamily="34" charset="0"/>
              <a:buChar char="•"/>
            </a:pPr>
            <a:r>
              <a:rPr lang="nl-NL" b="1"/>
              <a:t>Netwerk- en communicatiecomponenten</a:t>
            </a:r>
            <a:r>
              <a:rPr lang="nl-NL"/>
              <a:t>: Zoals Wi-Fi, Bluetooth, 4G/5G-modules, die zorgen voor verbindingen met andere apparaten en netwerken.</a:t>
            </a:r>
          </a:p>
          <a:p>
            <a:pPr>
              <a:buFont typeface="Arial" panose="020B0604020202020204" pitchFamily="34" charset="0"/>
              <a:buChar char="•"/>
            </a:pPr>
            <a:r>
              <a:rPr lang="nl-NL" b="1"/>
              <a:t>Randapparatuur</a:t>
            </a:r>
            <a:r>
              <a:rPr lang="nl-NL"/>
              <a:t>: Zoals microfoons, luidsprekers en sensoren (bijv. GPS en </a:t>
            </a:r>
            <a:r>
              <a:rPr lang="nl-NL" err="1"/>
              <a:t>accelerometer</a:t>
            </a:r>
            <a:r>
              <a:rPr lang="nl-NL"/>
              <a:t>).</a:t>
            </a:r>
          </a:p>
          <a:p>
            <a:pPr>
              <a:buFont typeface="Arial" panose="020B0604020202020204" pitchFamily="34" charset="0"/>
              <a:buChar char="•"/>
            </a:pPr>
            <a:r>
              <a:rPr lang="nl-NL" b="1"/>
              <a:t>Verbindingen</a:t>
            </a:r>
            <a:r>
              <a:rPr lang="nl-NL"/>
              <a:t>: Kabels, moederbord en interfaces die de hardwarecomponenten met elkaar verbinden.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a:t>De </a:t>
            </a:r>
            <a:r>
              <a:rPr lang="nl-NL" b="1"/>
              <a:t>hardware</a:t>
            </a:r>
            <a:r>
              <a:rPr lang="nl-NL"/>
              <a:t> zorgt ervoor dat de telefoon functioneert en alle benodigde bronnen levert om software en applicaties uit te voeren.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4</a:t>
            </a:fld>
            <a:endParaRPr lang="nl-NL"/>
          </a:p>
        </p:txBody>
      </p:sp>
    </p:spTree>
    <p:extLst>
      <p:ext uri="{BB962C8B-B14F-4D97-AF65-F5344CB8AC3E}">
        <p14:creationId xmlns:p14="http://schemas.microsoft.com/office/powerpoint/2010/main" val="20015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Pascal</a:t>
            </a:r>
          </a:p>
          <a:p>
            <a:r>
              <a:rPr lang="nl-NL"/>
              <a:t>De software laag bestaat uit het </a:t>
            </a:r>
            <a:r>
              <a:rPr lang="nl-NL" b="1"/>
              <a:t>besturingssysteem (OS)</a:t>
            </a:r>
            <a:r>
              <a:rPr lang="nl-NL"/>
              <a:t> en de processen die de hardware en toepassingen met elkaar verbinden. Het besturingssysteem speelt een cruciale rol in het beheren van de </a:t>
            </a:r>
            <a:r>
              <a:rPr lang="nl-NL" err="1"/>
              <a:t>hardwarebronnen</a:t>
            </a:r>
            <a:r>
              <a:rPr lang="nl-NL"/>
              <a:t> van de telefoon en het mogelijk maken van communicatie tussen de fysieke laag en de </a:t>
            </a:r>
            <a:r>
              <a:rPr lang="nl-NL" err="1"/>
              <a:t>toepassingenlaag</a:t>
            </a:r>
            <a:r>
              <a:rPr lang="nl-NL"/>
              <a:t>.</a:t>
            </a:r>
          </a:p>
          <a:p>
            <a:r>
              <a:rPr lang="nl-NL"/>
              <a:t>De meest populaire mobiele besturingssystemen zijn:</a:t>
            </a:r>
          </a:p>
          <a:p>
            <a:pPr>
              <a:buFont typeface="Arial" panose="020B0604020202020204" pitchFamily="34" charset="0"/>
              <a:buChar char="•"/>
            </a:pPr>
            <a:r>
              <a:rPr lang="nl-NL" b="1"/>
              <a:t>Android</a:t>
            </a:r>
            <a:r>
              <a:rPr lang="nl-NL"/>
              <a:t> van Google</a:t>
            </a:r>
          </a:p>
          <a:p>
            <a:pPr>
              <a:buFont typeface="Arial" panose="020B0604020202020204" pitchFamily="34" charset="0"/>
              <a:buChar char="•"/>
            </a:pPr>
            <a:r>
              <a:rPr lang="nl-NL" b="1"/>
              <a:t>iOS</a:t>
            </a:r>
            <a:r>
              <a:rPr lang="nl-NL"/>
              <a:t> van Apple</a:t>
            </a:r>
          </a:p>
          <a:p>
            <a:r>
              <a:rPr lang="nl-NL"/>
              <a:t>Naast het besturingssysteem bevat de software laag ook:</a:t>
            </a:r>
          </a:p>
          <a:p>
            <a:pPr>
              <a:buFont typeface="Arial" panose="020B0604020202020204" pitchFamily="34" charset="0"/>
              <a:buChar char="•"/>
            </a:pPr>
            <a:r>
              <a:rPr lang="nl-NL" b="1"/>
              <a:t>Programmeeromgevingen en compilers</a:t>
            </a:r>
            <a:r>
              <a:rPr lang="nl-NL"/>
              <a:t>: Die ontwikkelaars gebruiken om software en apps te schrijven.</a:t>
            </a:r>
          </a:p>
          <a:p>
            <a:pPr>
              <a:buFont typeface="Arial" panose="020B0604020202020204" pitchFamily="34" charset="0"/>
              <a:buChar char="•"/>
            </a:pPr>
            <a:r>
              <a:rPr lang="nl-NL" b="1"/>
              <a:t>Drivers</a:t>
            </a:r>
            <a:r>
              <a:rPr lang="nl-NL"/>
              <a:t>: Voor de communicatie tussen de hardware en het besturingssysteem.</a:t>
            </a:r>
          </a:p>
          <a:p>
            <a:pPr>
              <a:buFont typeface="Arial" panose="020B0604020202020204" pitchFamily="34" charset="0"/>
              <a:buChar char="•"/>
            </a:pPr>
            <a:r>
              <a:rPr lang="nl-NL" b="1"/>
              <a:t>Beheer van geheugen en processen</a:t>
            </a:r>
            <a:r>
              <a:rPr lang="nl-NL"/>
              <a:t>: Voor efficiënt gebruik van </a:t>
            </a:r>
            <a:r>
              <a:rPr lang="nl-NL" err="1"/>
              <a:t>hardwarebronnen</a:t>
            </a:r>
            <a:r>
              <a:rPr lang="nl-NL"/>
              <a:t>.</a:t>
            </a:r>
          </a:p>
          <a:p>
            <a:pPr>
              <a:buFont typeface="Arial" panose="020B0604020202020204" pitchFamily="34" charset="0"/>
              <a:buChar char="•"/>
            </a:pPr>
            <a:r>
              <a:rPr lang="nl-NL" b="1"/>
              <a:t>Basisfunctionaliteit voor applicaties</a:t>
            </a:r>
            <a:r>
              <a:rPr lang="nl-NL"/>
              <a:t>: Zoals toegang tot de camera, netwerkverbindingen, en gegevensopslag.</a:t>
            </a:r>
          </a:p>
          <a:p>
            <a:r>
              <a:rPr lang="nl-NL"/>
              <a:t>De logische laag zorgt ervoor dat de hardware en software op een efficiënte en gecoördineerde manier samenwerken.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5</a:t>
            </a:fld>
            <a:endParaRPr lang="nl-NL"/>
          </a:p>
        </p:txBody>
      </p:sp>
    </p:spTree>
    <p:extLst>
      <p:ext uri="{BB962C8B-B14F-4D97-AF65-F5344CB8AC3E}">
        <p14:creationId xmlns:p14="http://schemas.microsoft.com/office/powerpoint/2010/main" val="393144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a:t>Tom</a:t>
            </a:r>
          </a:p>
          <a:p>
            <a:pPr marL="0" marR="0" lvl="0" indent="0" algn="l" defTabSz="914400" rtl="0" eaLnBrk="1" fontAlgn="auto" latinLnBrk="0" hangingPunct="1">
              <a:lnSpc>
                <a:spcPct val="100000"/>
              </a:lnSpc>
              <a:spcBef>
                <a:spcPts val="0"/>
              </a:spcBef>
              <a:spcAft>
                <a:spcPts val="0"/>
              </a:spcAft>
              <a:buClrTx/>
              <a:buSzTx/>
              <a:buFontTx/>
              <a:buNone/>
              <a:tabLst/>
              <a:defRPr/>
            </a:pPr>
            <a:r>
              <a:rPr lang="nl-NL"/>
              <a:t>De </a:t>
            </a:r>
            <a:r>
              <a:rPr lang="nl-NL" b="1" err="1"/>
              <a:t>toepassingenlaag</a:t>
            </a:r>
            <a:r>
              <a:rPr lang="nl-NL"/>
              <a:t> is de laag die de gebruiker direct ervaart en waarmee hij of zij interactie heeft. Het vormt de brug tussen de onderliggende logische en fysieke lagen en zorgt ervoor dat de hardware en software samen gebruiksvriendelijk functioneren. De </a:t>
            </a:r>
            <a:r>
              <a:rPr lang="nl-NL" err="1"/>
              <a:t>toepassingenlaag</a:t>
            </a:r>
            <a:r>
              <a:rPr lang="nl-NL"/>
              <a:t> bevat:</a:t>
            </a:r>
          </a:p>
          <a:p>
            <a:pPr>
              <a:buFont typeface="Arial" panose="020B0604020202020204" pitchFamily="34" charset="0"/>
              <a:buChar char="•"/>
            </a:pPr>
            <a:r>
              <a:rPr lang="nl-NL" b="1"/>
              <a:t>Applicaties</a:t>
            </a:r>
            <a:r>
              <a:rPr lang="nl-NL"/>
              <a:t>: Programma's zoals browsers, sociale media-apps, games en andere toepassingen die de gebruiker op de telefoon installeert en gebruikt.</a:t>
            </a:r>
          </a:p>
          <a:p>
            <a:pPr>
              <a:buFont typeface="Arial" panose="020B0604020202020204" pitchFamily="34" charset="0"/>
              <a:buChar char="•"/>
            </a:pPr>
            <a:r>
              <a:rPr lang="nl-NL" b="1"/>
              <a:t>Gebruikersinterface (GUI)</a:t>
            </a:r>
            <a:r>
              <a:rPr lang="nl-NL"/>
              <a:t>: Het touchscreen, iconen, menu's en andere visuele en interactieve elementen waarmee de gebruiker apps bedient.</a:t>
            </a:r>
          </a:p>
          <a:p>
            <a:pPr>
              <a:buFont typeface="Arial" panose="020B0604020202020204" pitchFamily="34" charset="0"/>
              <a:buChar char="•"/>
            </a:pPr>
            <a:r>
              <a:rPr lang="nl-NL" b="1"/>
              <a:t>Gebruikersinteracties</a:t>
            </a:r>
            <a:r>
              <a:rPr lang="nl-NL"/>
              <a:t>: Acties zoals tikken, vegen, knijpen en het gebruik van geluiden en visuele feedback om de gebruiker te begeleiden.</a:t>
            </a:r>
          </a:p>
          <a:p>
            <a:pPr>
              <a:buFont typeface="Arial" panose="020B0604020202020204" pitchFamily="34" charset="0"/>
              <a:buChar char="•"/>
            </a:pPr>
            <a:r>
              <a:rPr lang="nl-NL" b="1"/>
              <a:t>Achterliggende logica</a:t>
            </a:r>
            <a:r>
              <a:rPr lang="nl-NL"/>
              <a:t>: Zoals </a:t>
            </a:r>
            <a:r>
              <a:rPr lang="nl-NL" err="1"/>
              <a:t>API's</a:t>
            </a:r>
            <a:r>
              <a:rPr lang="nl-NL"/>
              <a:t>, databases en andere processen die ervoor zorgen dat de apps efficiënt functioneren en communiceren met de hardware en het besturingssysteem.</a:t>
            </a:r>
          </a:p>
          <a:p>
            <a:r>
              <a:rPr lang="nl-NL"/>
              <a:t>De </a:t>
            </a:r>
            <a:r>
              <a:rPr lang="nl-NL" err="1"/>
              <a:t>toepassingenlaag</a:t>
            </a:r>
            <a:r>
              <a:rPr lang="nl-NL"/>
              <a:t> zorgt ervoor dat de telefoon intuïtief en functioneel is, waarbij de software en hardware samenwerken om een naadloze gebruikservaring te bieden.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6</a:t>
            </a:fld>
            <a:endParaRPr lang="nl-NL"/>
          </a:p>
        </p:txBody>
      </p:sp>
    </p:spTree>
    <p:extLst>
      <p:ext uri="{BB962C8B-B14F-4D97-AF65-F5344CB8AC3E}">
        <p14:creationId xmlns:p14="http://schemas.microsoft.com/office/powerpoint/2010/main" val="274265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FF9CC-C84B-D8AB-A120-AA7AC391F43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FA485FF-89F1-22BB-497B-09FB2F824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FB1760B-56FE-3A17-8501-C5F3C1D749DD}"/>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3E8677AC-B16C-492B-1168-7C1A06CA696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D50CEE2-9E7C-2B4C-6CB7-223258CB2D6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403533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CCBFA-FE75-84B1-067B-5AE86FE7AC0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30745ABD-89E8-E7A5-FA49-9EB9FB3E63D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C92A5D-668D-8D1E-91D7-4134B42C81D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146DED28-8FAC-9D04-4C94-381F41E346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F8115FD-7DF5-4788-AB1F-DE3D4D23637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74739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56098F5-6938-CFF4-BF22-EECBAA70D67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825DA8D-F4A5-39C1-FD2B-FB568115A77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97D9059-DC3F-1177-580F-30F18B4CDDD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3F865781-D86A-6702-7192-02AA7272747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C1C003B-24A8-89C3-2E0E-C9F612F3AE40}"/>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2543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3EA98-A50B-5281-4EBC-293E55E01C4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57AF7E5-E53C-449E-4FDD-9A64D15B305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049215-121B-D6C2-6100-859C0D3F552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BB7FAA47-8ED5-C43A-7337-3DB0934979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95F654F-F66E-8A79-0F05-037A9E6D74CD}"/>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2811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0CAFEF-A6D9-9F05-9D29-6650502279F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6387AB6-F25D-41A2-B4B7-5A003F0F76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EB50424-7D05-5007-6D81-E2585D441D5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EB2FA431-A803-DA36-C2F3-824E087B3F7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F00B529-194C-AA10-DE53-795063A842B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91575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533E3A-8A88-1ED4-4D71-D0625B5D6A1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9ED31B-8C5F-270E-458E-69F63D8DF4F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8007332-5E1F-169E-7D51-AC1F0FD046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A963C33-B009-84AE-D388-197FB55BEE07}"/>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E648A1A3-0DEA-077F-B08C-F87F82FECF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439B551-C2B6-C9FC-1BC0-F1B629A9FE09}"/>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13614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5193D-E363-51B6-67BA-5E2D9463EBC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55DEB7F-C84D-FF81-0A23-D5545DA7A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CB95485-398C-C7D7-DDBC-E70FA777BA1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CCD03CC-7044-E4A9-30FD-454CC7C4B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49BA37A-7330-213A-F688-54B359EC8CE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875C150-E804-3B6A-B381-08D3351D5A16}"/>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8" name="Tijdelijke aanduiding voor voettekst 7">
            <a:extLst>
              <a:ext uri="{FF2B5EF4-FFF2-40B4-BE49-F238E27FC236}">
                <a16:creationId xmlns:a16="http://schemas.microsoft.com/office/drawing/2014/main" id="{0D4A3B7C-D7A2-1F2F-889E-300772BA2C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9DB8DA3-4385-CD29-7F37-3308A2406AF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64051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59321-0132-809E-3CF0-4F32CEFF49F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BEE3C3B-0B40-8306-CE8C-2348B63D359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4" name="Tijdelijke aanduiding voor voettekst 3">
            <a:extLst>
              <a:ext uri="{FF2B5EF4-FFF2-40B4-BE49-F238E27FC236}">
                <a16:creationId xmlns:a16="http://schemas.microsoft.com/office/drawing/2014/main" id="{957505F3-8F70-3072-0BBB-B4A92BAD060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0BDB583-7717-D2DD-AB4E-3093E5C6F322}"/>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9468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0A53941B-A621-9E16-7D96-83854B0130C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3" name="Tijdelijke aanduiding voor voettekst 2">
            <a:extLst>
              <a:ext uri="{FF2B5EF4-FFF2-40B4-BE49-F238E27FC236}">
                <a16:creationId xmlns:a16="http://schemas.microsoft.com/office/drawing/2014/main" id="{84AE247F-CA44-DEBE-69EA-1313DA44546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A6DCBDF-60B4-3994-BF19-CF54E062BB1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55354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BD9B1-E5E8-F9C4-B502-50B5B5ED08A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461A6AD-9BF7-5728-D326-AF66033D1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C45B7B25-4216-CBC7-E0EA-B8BD1E445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FD72795-CEA6-78DD-ADDB-D4D41630F9D8}"/>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BD798C69-F9FA-0F9B-81ED-E5B417CFA41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3FC8FCC-3E54-324D-DA04-B4C4DD0B5FE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59380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0965B-8F87-C779-3E9D-615FAC2D498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2B33E5DB-58C3-A808-5B10-F95CA7CCF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3DCC3E3-0DA1-14E0-370F-DCA4738D1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2379B0B-2541-579F-FE2D-7E4F17A270D8}"/>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A5D21527-FF96-6B2C-A270-128A78F3009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2D9BFE7-6036-EFEC-A16E-61F6C61DEF3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91880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D327F53-0D82-25C3-3E9A-5CAD177AA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036BF0-3EBC-69F1-BDFB-3045B9E90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CA31E6-9DEC-728B-CDD4-8582C1167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69F65370-DFBE-566B-05FB-F736668B9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32C8BCE6-BC38-FE28-50AC-01FD41562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4BFB1E-6F6A-4C7D-9622-7A27573F4A3F}" type="slidenum">
              <a:rPr lang="nl-NL" smtClean="0"/>
              <a:t>‹nr.›</a:t>
            </a:fld>
            <a:endParaRPr lang="nl-NL"/>
          </a:p>
        </p:txBody>
      </p:sp>
    </p:spTree>
    <p:extLst>
      <p:ext uri="{BB962C8B-B14F-4D97-AF65-F5344CB8AC3E}">
        <p14:creationId xmlns:p14="http://schemas.microsoft.com/office/powerpoint/2010/main" val="221366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slide" Target="slide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el 1">
            <a:extLst>
              <a:ext uri="{FF2B5EF4-FFF2-40B4-BE49-F238E27FC236}">
                <a16:creationId xmlns:a16="http://schemas.microsoft.com/office/drawing/2014/main" id="{CA900752-FEFF-37E6-FED3-CEA1A0658FE3}"/>
              </a:ext>
            </a:extLst>
          </p:cNvPr>
          <p:cNvSpPr>
            <a:spLocks noGrp="1"/>
          </p:cNvSpPr>
          <p:nvPr>
            <p:ph type="ctrTitle"/>
          </p:nvPr>
        </p:nvSpPr>
        <p:spPr>
          <a:xfrm>
            <a:off x="3502731" y="1542402"/>
            <a:ext cx="5186842" cy="2387918"/>
          </a:xfrm>
        </p:spPr>
        <p:txBody>
          <a:bodyPr anchor="b">
            <a:normAutofit/>
          </a:bodyPr>
          <a:lstStyle/>
          <a:p>
            <a:r>
              <a:rPr lang="nl-NL" sz="5200">
                <a:solidFill>
                  <a:schemeClr val="tx2"/>
                </a:solidFill>
              </a:rPr>
              <a:t>Presentatie architectuur</a:t>
            </a:r>
          </a:p>
        </p:txBody>
      </p:sp>
      <p:sp>
        <p:nvSpPr>
          <p:cNvPr id="3" name="Ondertitel 2">
            <a:extLst>
              <a:ext uri="{FF2B5EF4-FFF2-40B4-BE49-F238E27FC236}">
                <a16:creationId xmlns:a16="http://schemas.microsoft.com/office/drawing/2014/main" id="{91784FF9-47DB-E331-4EBA-F7FD74F1D2E2}"/>
              </a:ext>
            </a:extLst>
          </p:cNvPr>
          <p:cNvSpPr>
            <a:spLocks noGrp="1"/>
          </p:cNvSpPr>
          <p:nvPr>
            <p:ph type="subTitle" idx="1"/>
          </p:nvPr>
        </p:nvSpPr>
        <p:spPr>
          <a:xfrm>
            <a:off x="3502135" y="4001587"/>
            <a:ext cx="5188034" cy="682079"/>
          </a:xfrm>
        </p:spPr>
        <p:txBody>
          <a:bodyPr vert="horz" lIns="91440" tIns="45720" rIns="91440" bIns="45720" rtlCol="0" anchor="t">
            <a:normAutofit/>
          </a:bodyPr>
          <a:lstStyle/>
          <a:p>
            <a:r>
              <a:rPr lang="nl-NL">
                <a:solidFill>
                  <a:schemeClr val="tx2"/>
                </a:solidFill>
              </a:rPr>
              <a:t>Door Pascal, Tom en </a:t>
            </a:r>
            <a:r>
              <a:rPr lang="nl-NL" err="1">
                <a:solidFill>
                  <a:schemeClr val="tx2"/>
                </a:solidFill>
              </a:rPr>
              <a:t>Bowe</a:t>
            </a:r>
            <a:endParaRPr lang="nl-NL">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881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hoek: afgeronde hoeken 3">
            <a:extLst>
              <a:ext uri="{FF2B5EF4-FFF2-40B4-BE49-F238E27FC236}">
                <a16:creationId xmlns:a16="http://schemas.microsoft.com/office/drawing/2014/main" id="{AB360FC2-35A6-5B37-E529-9CF882ED0B6F}"/>
              </a:ext>
            </a:extLst>
          </p:cNvPr>
          <p:cNvSpPr/>
          <p:nvPr/>
        </p:nvSpPr>
        <p:spPr>
          <a:xfrm>
            <a:off x="367804" y="364506"/>
            <a:ext cx="7016337" cy="1702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5" name="Tekstvak 4">
            <a:extLst>
              <a:ext uri="{FF2B5EF4-FFF2-40B4-BE49-F238E27FC236}">
                <a16:creationId xmlns:a16="http://schemas.microsoft.com/office/drawing/2014/main" id="{22A98604-A31F-0C29-105A-BCA36CE6AE1B}"/>
              </a:ext>
            </a:extLst>
          </p:cNvPr>
          <p:cNvSpPr txBox="1"/>
          <p:nvPr/>
        </p:nvSpPr>
        <p:spPr>
          <a:xfrm>
            <a:off x="554181" y="534390"/>
            <a:ext cx="50025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3000"/>
              <a:t>Wij zijn Tom, Pascal en </a:t>
            </a:r>
            <a:r>
              <a:rPr lang="nl-NL" sz="3000" err="1"/>
              <a:t>Bowe</a:t>
            </a:r>
            <a:r>
              <a:rPr lang="nl-NL" sz="3000"/>
              <a:t>.</a:t>
            </a:r>
          </a:p>
          <a:p>
            <a:pPr algn="l"/>
            <a:r>
              <a:rPr lang="nl-NL" sz="3000"/>
              <a:t>Wij gaan iets uitleggen over het drielagen model.</a:t>
            </a:r>
          </a:p>
        </p:txBody>
      </p:sp>
    </p:spTree>
    <p:extLst>
      <p:ext uri="{BB962C8B-B14F-4D97-AF65-F5344CB8AC3E}">
        <p14:creationId xmlns:p14="http://schemas.microsoft.com/office/powerpoint/2010/main" val="36123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C02FE-80CC-68F4-3CC9-C3587C604683}"/>
              </a:ext>
            </a:extLst>
          </p:cNvPr>
          <p:cNvSpPr>
            <a:spLocks noGrp="1"/>
          </p:cNvSpPr>
          <p:nvPr>
            <p:ph type="title"/>
          </p:nvPr>
        </p:nvSpPr>
        <p:spPr>
          <a:xfrm>
            <a:off x="838200" y="355229"/>
            <a:ext cx="10515600" cy="1325563"/>
          </a:xfrm>
        </p:spPr>
        <p:txBody>
          <a:bodyPr/>
          <a:lstStyle/>
          <a:p>
            <a:r>
              <a:rPr lang="nl-NL"/>
              <a:t>Drie lagen model</a:t>
            </a:r>
          </a:p>
        </p:txBody>
      </p:sp>
      <p:sp>
        <p:nvSpPr>
          <p:cNvPr id="6" name="Tekstvak 5">
            <a:extLst>
              <a:ext uri="{FF2B5EF4-FFF2-40B4-BE49-F238E27FC236}">
                <a16:creationId xmlns:a16="http://schemas.microsoft.com/office/drawing/2014/main" id="{B6BD6D94-FCBC-DBCF-218C-96CC5DA8B2DC}"/>
              </a:ext>
            </a:extLst>
          </p:cNvPr>
          <p:cNvSpPr txBox="1"/>
          <p:nvPr/>
        </p:nvSpPr>
        <p:spPr>
          <a:xfrm>
            <a:off x="1516605" y="4734110"/>
            <a:ext cx="2689410" cy="1477328"/>
          </a:xfrm>
          <a:prstGeom prst="rect">
            <a:avLst/>
          </a:prstGeom>
          <a:noFill/>
        </p:spPr>
        <p:txBody>
          <a:bodyPr wrap="square" rtlCol="0">
            <a:spAutoFit/>
          </a:bodyPr>
          <a:lstStyle/>
          <a:p>
            <a:r>
              <a:rPr lang="nl-NL" sz="4500"/>
              <a:t>Fysieke laag</a:t>
            </a:r>
          </a:p>
        </p:txBody>
      </p:sp>
      <p:sp>
        <p:nvSpPr>
          <p:cNvPr id="7" name="Rechthoek 6">
            <a:hlinkClick r:id="rId3" action="ppaction://hlinksldjump"/>
            <a:extLst>
              <a:ext uri="{FF2B5EF4-FFF2-40B4-BE49-F238E27FC236}">
                <a16:creationId xmlns:a16="http://schemas.microsoft.com/office/drawing/2014/main" id="{47064DE3-A608-9D87-54F1-D2AE89EC1FA7}"/>
              </a:ext>
            </a:extLst>
          </p:cNvPr>
          <p:cNvSpPr/>
          <p:nvPr/>
        </p:nvSpPr>
        <p:spPr>
          <a:xfrm>
            <a:off x="1516605" y="4647258"/>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C94024C7-8D8A-EEEC-887D-02A427D3BE0C}"/>
              </a:ext>
            </a:extLst>
          </p:cNvPr>
          <p:cNvSpPr txBox="1"/>
          <p:nvPr/>
        </p:nvSpPr>
        <p:spPr>
          <a:xfrm>
            <a:off x="1552691" y="2955756"/>
            <a:ext cx="2689410" cy="1477328"/>
          </a:xfrm>
          <a:prstGeom prst="rect">
            <a:avLst/>
          </a:prstGeom>
          <a:noFill/>
        </p:spPr>
        <p:txBody>
          <a:bodyPr wrap="square" rtlCol="0">
            <a:spAutoFit/>
          </a:bodyPr>
          <a:lstStyle/>
          <a:p>
            <a:r>
              <a:rPr lang="nl-NL" sz="4500"/>
              <a:t>Logische laag</a:t>
            </a:r>
          </a:p>
        </p:txBody>
      </p:sp>
      <p:sp>
        <p:nvSpPr>
          <p:cNvPr id="9" name="Rechthoek 8">
            <a:hlinkClick r:id="rId4" action="ppaction://hlinksldjump"/>
            <a:extLst>
              <a:ext uri="{FF2B5EF4-FFF2-40B4-BE49-F238E27FC236}">
                <a16:creationId xmlns:a16="http://schemas.microsoft.com/office/drawing/2014/main" id="{BD127497-408C-1844-DDB1-572D9D6CBF53}"/>
              </a:ext>
            </a:extLst>
          </p:cNvPr>
          <p:cNvSpPr/>
          <p:nvPr/>
        </p:nvSpPr>
        <p:spPr>
          <a:xfrm>
            <a:off x="1516605" y="3002457"/>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kstvak 11">
            <a:extLst>
              <a:ext uri="{FF2B5EF4-FFF2-40B4-BE49-F238E27FC236}">
                <a16:creationId xmlns:a16="http://schemas.microsoft.com/office/drawing/2014/main" id="{11304C67-8C00-4F96-4FF9-269E1ECF1023}"/>
              </a:ext>
            </a:extLst>
          </p:cNvPr>
          <p:cNvSpPr txBox="1"/>
          <p:nvPr/>
        </p:nvSpPr>
        <p:spPr>
          <a:xfrm>
            <a:off x="1534646" y="1446782"/>
            <a:ext cx="2945458" cy="1415772"/>
          </a:xfrm>
          <a:prstGeom prst="rect">
            <a:avLst/>
          </a:prstGeom>
          <a:noFill/>
        </p:spPr>
        <p:txBody>
          <a:bodyPr wrap="square" rtlCol="0">
            <a:spAutoFit/>
          </a:bodyPr>
          <a:lstStyle/>
          <a:p>
            <a:r>
              <a:rPr lang="nl-NL" sz="4300" err="1"/>
              <a:t>Toepassingenlaag</a:t>
            </a:r>
            <a:endParaRPr lang="nl-NL" sz="4300" b="1"/>
          </a:p>
        </p:txBody>
      </p:sp>
      <p:sp>
        <p:nvSpPr>
          <p:cNvPr id="11" name="Rechthoek 10">
            <a:hlinkClick r:id="rId5" action="ppaction://hlinksldjump"/>
            <a:extLst>
              <a:ext uri="{FF2B5EF4-FFF2-40B4-BE49-F238E27FC236}">
                <a16:creationId xmlns:a16="http://schemas.microsoft.com/office/drawing/2014/main" id="{88C634AB-2178-72F0-4820-B63FF22F3802}"/>
              </a:ext>
            </a:extLst>
          </p:cNvPr>
          <p:cNvSpPr/>
          <p:nvPr/>
        </p:nvSpPr>
        <p:spPr>
          <a:xfrm>
            <a:off x="1534646" y="1385226"/>
            <a:ext cx="2945457"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a:extLst>
              <a:ext uri="{FF2B5EF4-FFF2-40B4-BE49-F238E27FC236}">
                <a16:creationId xmlns:a16="http://schemas.microsoft.com/office/drawing/2014/main" id="{1C1751B7-C026-3DF2-D228-052A5FD70D74}"/>
              </a:ext>
            </a:extLst>
          </p:cNvPr>
          <p:cNvSpPr txBox="1"/>
          <p:nvPr/>
        </p:nvSpPr>
        <p:spPr>
          <a:xfrm>
            <a:off x="9432624" y="5487108"/>
            <a:ext cx="2689410" cy="1015663"/>
          </a:xfrm>
          <a:prstGeom prst="rect">
            <a:avLst/>
          </a:prstGeom>
          <a:noFill/>
        </p:spPr>
        <p:txBody>
          <a:bodyPr wrap="square" rtlCol="0">
            <a:spAutoFit/>
          </a:bodyPr>
          <a:lstStyle/>
          <a:p>
            <a:r>
              <a:rPr lang="nl-NL" sz="6000"/>
              <a:t>Filmpje</a:t>
            </a:r>
          </a:p>
        </p:txBody>
      </p:sp>
      <p:sp>
        <p:nvSpPr>
          <p:cNvPr id="14" name="Rechthoek 13">
            <a:hlinkClick r:id="rId6" action="ppaction://hlinksldjump"/>
            <a:extLst>
              <a:ext uri="{FF2B5EF4-FFF2-40B4-BE49-F238E27FC236}">
                <a16:creationId xmlns:a16="http://schemas.microsoft.com/office/drawing/2014/main" id="{676474EF-186A-DC01-FAFF-45BE262ED454}"/>
              </a:ext>
            </a:extLst>
          </p:cNvPr>
          <p:cNvSpPr/>
          <p:nvPr/>
        </p:nvSpPr>
        <p:spPr>
          <a:xfrm>
            <a:off x="9432624" y="5264990"/>
            <a:ext cx="2689410"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Afbeelding met tekst, schermopname, Lettertype, lijn&#10;&#10;Automatisch gegenereerde beschrijving">
            <a:extLst>
              <a:ext uri="{FF2B5EF4-FFF2-40B4-BE49-F238E27FC236}">
                <a16:creationId xmlns:a16="http://schemas.microsoft.com/office/drawing/2014/main" id="{9CF302BD-603A-E84B-C29F-B1A4A08AE856}"/>
              </a:ext>
            </a:extLst>
          </p:cNvPr>
          <p:cNvPicPr>
            <a:picLocks noChangeAspect="1"/>
          </p:cNvPicPr>
          <p:nvPr/>
        </p:nvPicPr>
        <p:blipFill>
          <a:blip r:embed="rId7">
            <a:extLst>
              <a:ext uri="{28A0092B-C50C-407E-A947-70E740481C1C}">
                <a14:useLocalDpi xmlns:a14="http://schemas.microsoft.com/office/drawing/2010/main" val="0"/>
              </a:ext>
            </a:extLst>
          </a:blip>
          <a:srcRect l="23094" r="24104"/>
          <a:stretch/>
        </p:blipFill>
        <p:spPr>
          <a:xfrm>
            <a:off x="4498147" y="1431727"/>
            <a:ext cx="4797187" cy="4368872"/>
          </a:xfrm>
          <a:prstGeom prst="rect">
            <a:avLst/>
          </a:prstGeom>
        </p:spPr>
      </p:pic>
    </p:spTree>
    <p:extLst>
      <p:ext uri="{BB962C8B-B14F-4D97-AF65-F5344CB8AC3E}">
        <p14:creationId xmlns:p14="http://schemas.microsoft.com/office/powerpoint/2010/main" val="129210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36AE-B02A-CCE7-2A01-B06C8336508B}"/>
              </a:ext>
            </a:extLst>
          </p:cNvPr>
          <p:cNvSpPr>
            <a:spLocks noGrp="1"/>
          </p:cNvSpPr>
          <p:nvPr>
            <p:ph type="title"/>
          </p:nvPr>
        </p:nvSpPr>
        <p:spPr/>
        <p:txBody>
          <a:bodyPr/>
          <a:lstStyle/>
          <a:p>
            <a:r>
              <a:rPr lang="nl-NL"/>
              <a:t>Fysieke/hardware laag</a:t>
            </a:r>
          </a:p>
        </p:txBody>
      </p:sp>
      <p:sp>
        <p:nvSpPr>
          <p:cNvPr id="3" name="Tijdelijke aanduiding voor inhoud 2">
            <a:extLst>
              <a:ext uri="{FF2B5EF4-FFF2-40B4-BE49-F238E27FC236}">
                <a16:creationId xmlns:a16="http://schemas.microsoft.com/office/drawing/2014/main" id="{E86446BA-7BB9-A573-5548-639B13C0A7C1}"/>
              </a:ext>
            </a:extLst>
          </p:cNvPr>
          <p:cNvSpPr>
            <a:spLocks noGrp="1"/>
          </p:cNvSpPr>
          <p:nvPr>
            <p:ph idx="1"/>
          </p:nvPr>
        </p:nvSpPr>
        <p:spPr>
          <a:xfrm>
            <a:off x="838200" y="1253331"/>
            <a:ext cx="10515600" cy="4351338"/>
          </a:xfrm>
        </p:spPr>
        <p:txBody>
          <a:bodyPr>
            <a:normAutofit fontScale="85000" lnSpcReduction="20000"/>
          </a:bodyPr>
          <a:lstStyle/>
          <a:p>
            <a:r>
              <a:rPr lang="nl-NL"/>
              <a:t>Dit is de </a:t>
            </a:r>
            <a:r>
              <a:rPr lang="nl-NL" b="1"/>
              <a:t>fysieke laag </a:t>
            </a:r>
            <a:r>
              <a:rPr lang="nl-NL"/>
              <a:t>van de telefoon en omvat alle componenten die je kunt aanraken en zien. Het omvat:</a:t>
            </a:r>
          </a:p>
          <a:p>
            <a:pPr>
              <a:buFont typeface="Arial" panose="020B0604020202020204" pitchFamily="34" charset="0"/>
              <a:buChar char="•"/>
            </a:pPr>
            <a:r>
              <a:rPr lang="nl-NL" b="1"/>
              <a:t>De processor (CPU)</a:t>
            </a:r>
          </a:p>
          <a:p>
            <a:pPr>
              <a:buFont typeface="Arial" panose="020B0604020202020204" pitchFamily="34" charset="0"/>
              <a:buChar char="•"/>
            </a:pPr>
            <a:r>
              <a:rPr lang="nl-NL" b="1"/>
              <a:t>Geheugen (RAM en opslag)</a:t>
            </a:r>
          </a:p>
          <a:p>
            <a:pPr>
              <a:buFont typeface="Arial" panose="020B0604020202020204" pitchFamily="34" charset="0"/>
              <a:buChar char="•"/>
            </a:pPr>
            <a:r>
              <a:rPr lang="nl-NL" b="1"/>
              <a:t>Scherm</a:t>
            </a:r>
          </a:p>
          <a:p>
            <a:pPr>
              <a:buFont typeface="Arial" panose="020B0604020202020204" pitchFamily="34" charset="0"/>
              <a:buChar char="•"/>
            </a:pPr>
            <a:r>
              <a:rPr lang="nl-NL" b="1"/>
              <a:t>Batterij</a:t>
            </a:r>
          </a:p>
          <a:p>
            <a:pPr>
              <a:buFont typeface="Arial" panose="020B0604020202020204" pitchFamily="34" charset="0"/>
              <a:buChar char="•"/>
            </a:pPr>
            <a:r>
              <a:rPr lang="nl-NL" b="1"/>
              <a:t>Camera’s</a:t>
            </a:r>
          </a:p>
          <a:p>
            <a:pPr>
              <a:buFont typeface="Arial" panose="020B0604020202020204" pitchFamily="34" charset="0"/>
              <a:buChar char="•"/>
            </a:pPr>
            <a:r>
              <a:rPr lang="nl-NL" b="1"/>
              <a:t>Netwerk- en communicatiecomponenten (bijv. Wi-Fi, Bluetooth, 4G/5G)</a:t>
            </a:r>
          </a:p>
          <a:p>
            <a:pPr>
              <a:buFont typeface="Arial" panose="020B0604020202020204" pitchFamily="34" charset="0"/>
              <a:buChar char="•"/>
            </a:pPr>
            <a:r>
              <a:rPr lang="nl-NL" b="1"/>
              <a:t>Randapparatuur</a:t>
            </a:r>
          </a:p>
          <a:p>
            <a:pPr>
              <a:buFont typeface="Arial" panose="020B0604020202020204" pitchFamily="34" charset="0"/>
              <a:buChar char="•"/>
            </a:pPr>
            <a:r>
              <a:rPr lang="nl-NL" b="1"/>
              <a:t>Verbindingen</a:t>
            </a:r>
          </a:p>
          <a:p>
            <a:pPr marL="0" indent="0">
              <a:buNone/>
            </a:pPr>
            <a:r>
              <a:rPr lang="nl-NL"/>
              <a:t>De </a:t>
            </a:r>
            <a:r>
              <a:rPr lang="nl-NL" b="1"/>
              <a:t>hardware</a:t>
            </a:r>
            <a:r>
              <a:rPr lang="nl-NL"/>
              <a:t> zorgt ervoor dat de telefoon functioneert en alle benodigde bronnen levert om software en applicaties uit te voeren.</a:t>
            </a:r>
          </a:p>
          <a:p>
            <a:endParaRPr lang="nl-NL"/>
          </a:p>
        </p:txBody>
      </p:sp>
      <p:sp>
        <p:nvSpPr>
          <p:cNvPr id="5" name="Tekstvak 4">
            <a:extLst>
              <a:ext uri="{FF2B5EF4-FFF2-40B4-BE49-F238E27FC236}">
                <a16:creationId xmlns:a16="http://schemas.microsoft.com/office/drawing/2014/main" id="{8EFE2BBA-6839-E657-3712-4DB442BE0FEC}"/>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4CA484F8-EEAA-BBD2-37BB-5664E7EFDE6E}"/>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0691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E4D77-0038-1A52-BCCC-6AD12C14C81F}"/>
              </a:ext>
            </a:extLst>
          </p:cNvPr>
          <p:cNvSpPr>
            <a:spLocks noGrp="1"/>
          </p:cNvSpPr>
          <p:nvPr>
            <p:ph type="title"/>
          </p:nvPr>
        </p:nvSpPr>
        <p:spPr/>
        <p:txBody>
          <a:bodyPr/>
          <a:lstStyle/>
          <a:p>
            <a:r>
              <a:rPr lang="nl-NL"/>
              <a:t>Logische/software laag</a:t>
            </a:r>
          </a:p>
        </p:txBody>
      </p:sp>
      <p:sp>
        <p:nvSpPr>
          <p:cNvPr id="3" name="Tijdelijke aanduiding voor inhoud 2">
            <a:extLst>
              <a:ext uri="{FF2B5EF4-FFF2-40B4-BE49-F238E27FC236}">
                <a16:creationId xmlns:a16="http://schemas.microsoft.com/office/drawing/2014/main" id="{4ABCA1D2-57D3-1F9F-3480-39370F0C4B43}"/>
              </a:ext>
            </a:extLst>
          </p:cNvPr>
          <p:cNvSpPr>
            <a:spLocks noGrp="1"/>
          </p:cNvSpPr>
          <p:nvPr>
            <p:ph idx="1"/>
          </p:nvPr>
        </p:nvSpPr>
        <p:spPr>
          <a:xfrm>
            <a:off x="838200" y="1253331"/>
            <a:ext cx="10515600" cy="4351338"/>
          </a:xfrm>
        </p:spPr>
        <p:txBody>
          <a:bodyPr/>
          <a:lstStyle/>
          <a:p>
            <a:pPr>
              <a:buFont typeface="Arial" panose="020B0604020202020204" pitchFamily="34" charset="0"/>
              <a:buChar char="•"/>
            </a:pPr>
            <a:r>
              <a:rPr lang="nl-NL" b="1"/>
              <a:t>Besturingssysteem</a:t>
            </a:r>
          </a:p>
          <a:p>
            <a:pPr lvl="1"/>
            <a:r>
              <a:rPr lang="nl-NL" b="1"/>
              <a:t>Android</a:t>
            </a:r>
            <a:r>
              <a:rPr lang="nl-NL"/>
              <a:t> van Google</a:t>
            </a:r>
          </a:p>
          <a:p>
            <a:pPr lvl="1"/>
            <a:r>
              <a:rPr lang="nl-NL" b="1"/>
              <a:t>iOS</a:t>
            </a:r>
            <a:r>
              <a:rPr lang="nl-NL"/>
              <a:t> van Apple</a:t>
            </a:r>
          </a:p>
          <a:p>
            <a:r>
              <a:rPr lang="nl-NL" b="1"/>
              <a:t>Programmeeromgevingen en compilers</a:t>
            </a:r>
          </a:p>
          <a:p>
            <a:r>
              <a:rPr lang="nl-NL" b="1"/>
              <a:t>Drivers</a:t>
            </a:r>
          </a:p>
          <a:p>
            <a:r>
              <a:rPr lang="nl-NL" b="1"/>
              <a:t>Beheer van geheugen en processen</a:t>
            </a:r>
          </a:p>
          <a:p>
            <a:r>
              <a:rPr lang="nl-NL" b="1"/>
              <a:t>Basisfunctionaliteit voor applicaties</a:t>
            </a:r>
          </a:p>
        </p:txBody>
      </p:sp>
      <p:sp>
        <p:nvSpPr>
          <p:cNvPr id="5" name="Tekstvak 4">
            <a:extLst>
              <a:ext uri="{FF2B5EF4-FFF2-40B4-BE49-F238E27FC236}">
                <a16:creationId xmlns:a16="http://schemas.microsoft.com/office/drawing/2014/main" id="{737791A8-9CFE-778A-EFD0-1AD5139C22B0}"/>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848A3CA2-F8BC-3970-AE96-8B5472517280}"/>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9312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313CF-D9B6-A381-9711-C6E7CDD8FFDC}"/>
              </a:ext>
            </a:extLst>
          </p:cNvPr>
          <p:cNvSpPr>
            <a:spLocks noGrp="1"/>
          </p:cNvSpPr>
          <p:nvPr>
            <p:ph type="title"/>
          </p:nvPr>
        </p:nvSpPr>
        <p:spPr/>
        <p:txBody>
          <a:bodyPr/>
          <a:lstStyle/>
          <a:p>
            <a:r>
              <a:rPr lang="nl-NL"/>
              <a:t>Toepassingen/software laag</a:t>
            </a:r>
          </a:p>
        </p:txBody>
      </p:sp>
      <p:sp>
        <p:nvSpPr>
          <p:cNvPr id="3" name="Tijdelijke aanduiding voor inhoud 2">
            <a:extLst>
              <a:ext uri="{FF2B5EF4-FFF2-40B4-BE49-F238E27FC236}">
                <a16:creationId xmlns:a16="http://schemas.microsoft.com/office/drawing/2014/main" id="{F1BC7270-CB59-3809-0CB6-4F2634A480D1}"/>
              </a:ext>
            </a:extLst>
          </p:cNvPr>
          <p:cNvSpPr>
            <a:spLocks noGrp="1"/>
          </p:cNvSpPr>
          <p:nvPr>
            <p:ph idx="1"/>
          </p:nvPr>
        </p:nvSpPr>
        <p:spPr>
          <a:xfrm>
            <a:off x="838200" y="1253331"/>
            <a:ext cx="10515600" cy="4351338"/>
          </a:xfrm>
        </p:spPr>
        <p:txBody>
          <a:bodyPr>
            <a:normAutofit/>
          </a:bodyPr>
          <a:lstStyle/>
          <a:p>
            <a:pPr>
              <a:buFont typeface="Arial" panose="020B0604020202020204" pitchFamily="34" charset="0"/>
              <a:buChar char="•"/>
            </a:pPr>
            <a:r>
              <a:rPr lang="nl-NL" b="1"/>
              <a:t>Applicaties</a:t>
            </a:r>
          </a:p>
          <a:p>
            <a:pPr>
              <a:buFont typeface="Arial" panose="020B0604020202020204" pitchFamily="34" charset="0"/>
              <a:buChar char="•"/>
            </a:pPr>
            <a:r>
              <a:rPr lang="nl-NL" b="1"/>
              <a:t>Gebruikersinterface (GUI)</a:t>
            </a:r>
          </a:p>
          <a:p>
            <a:pPr>
              <a:buFont typeface="Arial" panose="020B0604020202020204" pitchFamily="34" charset="0"/>
              <a:buChar char="•"/>
            </a:pPr>
            <a:r>
              <a:rPr lang="nl-NL" b="1"/>
              <a:t>Gebruikersinteracties</a:t>
            </a:r>
          </a:p>
          <a:p>
            <a:pPr>
              <a:buFont typeface="Arial" panose="020B0604020202020204" pitchFamily="34" charset="0"/>
              <a:buChar char="•"/>
            </a:pPr>
            <a:r>
              <a:rPr lang="nl-NL" b="1"/>
              <a:t>Achterliggende logica</a:t>
            </a:r>
          </a:p>
          <a:p>
            <a:pPr marL="0" indent="0">
              <a:buNone/>
            </a:pPr>
            <a:r>
              <a:rPr lang="nl-NL"/>
              <a:t>De </a:t>
            </a:r>
            <a:r>
              <a:rPr lang="nl-NL" b="1" err="1"/>
              <a:t>toepassingenlaag</a:t>
            </a:r>
            <a:r>
              <a:rPr lang="nl-NL"/>
              <a:t> zorgt ervoor dat de telefoon intuïtief en functioneel is, waarbij de software en hardware samenwerken om een naadloze gebruikservaring te bieden.</a:t>
            </a:r>
          </a:p>
          <a:p>
            <a:pPr>
              <a:buFont typeface="Arial" panose="020B0604020202020204" pitchFamily="34" charset="0"/>
              <a:buChar char="•"/>
            </a:pPr>
            <a:endParaRPr lang="nl-NL" b="1"/>
          </a:p>
        </p:txBody>
      </p:sp>
      <p:sp>
        <p:nvSpPr>
          <p:cNvPr id="5" name="Tekstvak 4">
            <a:extLst>
              <a:ext uri="{FF2B5EF4-FFF2-40B4-BE49-F238E27FC236}">
                <a16:creationId xmlns:a16="http://schemas.microsoft.com/office/drawing/2014/main" id="{C6784B81-2B4B-C9EA-8920-654BD5E44333}"/>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C78B734C-D4D4-012F-6B9C-76D3DEF7240D}"/>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3651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0989F-05F6-85B6-5DD6-B66C4C6980F2}"/>
              </a:ext>
            </a:extLst>
          </p:cNvPr>
          <p:cNvSpPr>
            <a:spLocks noGrp="1"/>
          </p:cNvSpPr>
          <p:nvPr>
            <p:ph type="title"/>
          </p:nvPr>
        </p:nvSpPr>
        <p:spPr/>
        <p:txBody>
          <a:bodyPr/>
          <a:lstStyle/>
          <a:p>
            <a:r>
              <a:rPr lang="nl-NL"/>
              <a:t>Filmpje</a:t>
            </a:r>
          </a:p>
        </p:txBody>
      </p:sp>
      <p:pic>
        <p:nvPicPr>
          <p:cNvPr id="4" name="filmpje3lagenmodel">
            <a:hlinkClick r:id="" action="ppaction://media"/>
            <a:extLst>
              <a:ext uri="{FF2B5EF4-FFF2-40B4-BE49-F238E27FC236}">
                <a16:creationId xmlns:a16="http://schemas.microsoft.com/office/drawing/2014/main" id="{F2C4DB88-3ABA-DD2A-F80B-1FA327297A7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35200" y="1825625"/>
            <a:ext cx="7723188" cy="4351338"/>
          </a:xfrm>
        </p:spPr>
      </p:pic>
      <p:sp>
        <p:nvSpPr>
          <p:cNvPr id="7" name="Tekstvak 6">
            <a:extLst>
              <a:ext uri="{FF2B5EF4-FFF2-40B4-BE49-F238E27FC236}">
                <a16:creationId xmlns:a16="http://schemas.microsoft.com/office/drawing/2014/main" id="{2A7BF8EC-49CB-1F24-99B3-DC93FA027882}"/>
              </a:ext>
            </a:extLst>
          </p:cNvPr>
          <p:cNvSpPr txBox="1"/>
          <p:nvPr/>
        </p:nvSpPr>
        <p:spPr>
          <a:xfrm>
            <a:off x="8463181" y="443130"/>
            <a:ext cx="2559735" cy="1169551"/>
          </a:xfrm>
          <a:prstGeom prst="rect">
            <a:avLst/>
          </a:prstGeom>
          <a:noFill/>
        </p:spPr>
        <p:txBody>
          <a:bodyPr wrap="square" rtlCol="0">
            <a:spAutoFit/>
          </a:bodyPr>
          <a:lstStyle/>
          <a:p>
            <a:r>
              <a:rPr lang="nl-NL" sz="7000"/>
              <a:t>Home</a:t>
            </a:r>
          </a:p>
        </p:txBody>
      </p:sp>
      <p:sp>
        <p:nvSpPr>
          <p:cNvPr id="6" name="Rechthoek 5">
            <a:hlinkClick r:id="rId5" action="ppaction://hlinksldjump"/>
            <a:extLst>
              <a:ext uri="{FF2B5EF4-FFF2-40B4-BE49-F238E27FC236}">
                <a16:creationId xmlns:a16="http://schemas.microsoft.com/office/drawing/2014/main" id="{694EE836-96E1-7E02-16CE-E86D6FDCFD01}"/>
              </a:ext>
            </a:extLst>
          </p:cNvPr>
          <p:cNvSpPr/>
          <p:nvPr/>
        </p:nvSpPr>
        <p:spPr>
          <a:xfrm>
            <a:off x="8132298" y="51729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605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4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Breedbeeld</PresentationFormat>
  <Paragraphs>80</Paragraphs>
  <Slides>7</Slides>
  <Notes>5</Notes>
  <HiddenSlides>0</HiddenSlides>
  <MMClips>1</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Aptos</vt:lpstr>
      <vt:lpstr>Aptos Display</vt:lpstr>
      <vt:lpstr>Arial</vt:lpstr>
      <vt:lpstr>Kantoorthema</vt:lpstr>
      <vt:lpstr>Presentatie architectuur</vt:lpstr>
      <vt:lpstr>PowerPoint-presentatie</vt:lpstr>
      <vt:lpstr>Drie lagen model</vt:lpstr>
      <vt:lpstr>Fysieke/hardware laag</vt:lpstr>
      <vt:lpstr>Logische/software laag</vt:lpstr>
      <vt:lpstr>Toepassingen/software laag</vt:lpstr>
      <vt:lpstr>Filmpje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Pascal Smits</dc:creator>
  <cp:lastModifiedBy>Tom Roijakkers</cp:lastModifiedBy>
  <cp:revision>2</cp:revision>
  <dcterms:created xsi:type="dcterms:W3CDTF">2024-12-17T10:15:48Z</dcterms:created>
  <dcterms:modified xsi:type="dcterms:W3CDTF">2025-01-13T09:23:42Z</dcterms:modified>
</cp:coreProperties>
</file>