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294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1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80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05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69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969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66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1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6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88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3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4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2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0FD0-3DE8-4155-9314-7469A58B3BD8}" type="datetimeFigureOut">
              <a:rPr lang="bg-BG" smtClean="0"/>
              <a:t>8.4.2025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297171-9126-4E9E-BBCD-F25744B794D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64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2AC-26FF-AC57-631F-02DD1A91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18" y="1994112"/>
            <a:ext cx="5676963" cy="1046629"/>
          </a:xfrm>
        </p:spPr>
        <p:txBody>
          <a:bodyPr/>
          <a:lstStyle/>
          <a:p>
            <a:r>
              <a:rPr lang="bg-BG" b="1" dirty="0"/>
              <a:t>Въведение в </a:t>
            </a:r>
            <a:r>
              <a:rPr lang="en-US" b="1" dirty="0"/>
              <a:t>C#</a:t>
            </a:r>
            <a:endParaRPr lang="bg-B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3896-9CAC-0E89-9F4F-F2815C91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028" y="3781542"/>
            <a:ext cx="2439196" cy="844821"/>
          </a:xfrm>
        </p:spPr>
        <p:txBody>
          <a:bodyPr>
            <a:normAutofit/>
          </a:bodyPr>
          <a:lstStyle/>
          <a:p>
            <a:pPr algn="ctr"/>
            <a:r>
              <a:rPr lang="bg-BG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Упражнение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bg-BG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 №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1.</a:t>
            </a:r>
          </a:p>
          <a:p>
            <a:pPr algn="ctr"/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09.04.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1D7F3-5560-958C-CE03-779AA1CE3347}"/>
              </a:ext>
            </a:extLst>
          </p:cNvPr>
          <p:cNvSpPr txBox="1"/>
          <p:nvPr/>
        </p:nvSpPr>
        <p:spPr>
          <a:xfrm>
            <a:off x="3649979" y="3244334"/>
            <a:ext cx="48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Обектно-ориентирано програмиране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49E7-0658-C4CD-113E-31FA0AFB0642}"/>
              </a:ext>
            </a:extLst>
          </p:cNvPr>
          <p:cNvSpPr txBox="1"/>
          <p:nvPr/>
        </p:nvSpPr>
        <p:spPr>
          <a:xfrm>
            <a:off x="4979454" y="4626363"/>
            <a:ext cx="261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Златомила Минчева</a:t>
            </a:r>
          </a:p>
        </p:txBody>
      </p:sp>
    </p:spTree>
    <p:extLst>
      <p:ext uri="{BB962C8B-B14F-4D97-AF65-F5344CB8AC3E}">
        <p14:creationId xmlns:p14="http://schemas.microsoft.com/office/powerpoint/2010/main" val="149165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1203-2DB7-2106-2019-DC4233DD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758952"/>
            <a:ext cx="10335768" cy="6099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Циклите в C# </a:t>
            </a:r>
            <a:r>
              <a:rPr lang="ru-RU" sz="1600" dirty="0">
                <a:latin typeface="+mj-lt"/>
              </a:rPr>
              <a:t>са структури за контрол на потока, които повтарят блок от инструкции докато дадено условие е изпълнено. Те са основни инструменти за програмистите, които позволяват кодът да извършва повторни действия без необходимостта от неговото многократно копиране.</a:t>
            </a:r>
          </a:p>
          <a:p>
            <a:r>
              <a:rPr lang="ru-RU" sz="1600" b="1" dirty="0">
                <a:latin typeface="+mj-lt"/>
              </a:rPr>
              <a:t>for 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Идеален за случаи, когато знаете предварително колко пъти трябва да се изпълни даден блок код. Той се състои от три части: инициализация, условие за продължение и итератор.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for (int i = 0; i &lt; 10; i++) {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Console.WriteLine("Стойността на i е: " + i);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}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sz="1200" dirty="0">
                <a:latin typeface="+mj-lt"/>
              </a:rPr>
              <a:t>В този пример, i е инициализирана на 0, цикълът продължава докато i е по-малко от 10, и i се увеличава с 1 на всяка итерация.</a:t>
            </a:r>
            <a:endParaRPr lang="ru-RU" dirty="0">
              <a:latin typeface="+mj-lt"/>
            </a:endParaRPr>
          </a:p>
          <a:p>
            <a:r>
              <a:rPr lang="ru-RU" sz="1600" b="1" dirty="0">
                <a:latin typeface="+mj-lt"/>
              </a:rPr>
              <a:t>foreach 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Специално предназначен за обхождане на елементите в колекция или масив. Той е много удобен, когато искате да изпълните операция за всеки елемент в колекцията.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string[] colors = { "червено", "зелено", "синьо" };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foreach (string color in colors) {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Console.WriteLine(color);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ru-RU" sz="1200" dirty="0">
                <a:latin typeface="+mj-lt"/>
              </a:rPr>
              <a:t>В този пример, цикълът обхожда всички елементи в масива colors и извежда всеки цвят на конзолата.</a:t>
            </a:r>
          </a:p>
          <a:p>
            <a:pPr marL="0" indent="0">
              <a:buNone/>
            </a:pP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93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4021-9F11-3C87-97D8-F41410A5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60" y="740664"/>
            <a:ext cx="9768840" cy="6199632"/>
          </a:xfrm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chemeClr val="tx1"/>
                </a:solidFill>
                <a:latin typeface="+mj-lt"/>
              </a:rPr>
              <a:t>while 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Изпълнява блок от код, докато дадено условие е истина. Той е полезен, когато не знаете предварително колко пъти ще трябва да се изпълни цикълът.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int i = 0;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while (i &lt; 5) {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Console.WriteLine("Стойността на i е: " + i);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i++;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ru-RU" sz="1200" dirty="0">
                <a:latin typeface="+mj-lt"/>
              </a:rPr>
              <a:t>Тук, блокът код ще се изпълни, докато i е по-малко от 5.</a:t>
            </a:r>
            <a:endParaRPr lang="ru-RU" sz="1600" dirty="0">
              <a:latin typeface="+mj-lt"/>
            </a:endParaRPr>
          </a:p>
          <a:p>
            <a:r>
              <a:rPr lang="ru-RU" sz="1600" b="1" dirty="0">
                <a:latin typeface="+mj-lt"/>
              </a:rPr>
              <a:t>do-while </a:t>
            </a:r>
          </a:p>
          <a:p>
            <a:pPr marL="0" indent="0">
              <a:buNone/>
            </a:pPr>
            <a:r>
              <a:rPr lang="ru-RU" sz="1600" dirty="0">
                <a:latin typeface="+mj-lt"/>
              </a:rPr>
              <a:t>Подобен на while цикъла, с тази разлика, че условието се проверява след изпълнението на блока код, което гарантира, че блокът код ще се изпълни поне веднъж.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int i = 0;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do {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Console.WriteLine("Стойността на i е: " + i);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    i++;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} while (i &lt; 5);</a:t>
            </a:r>
          </a:p>
          <a:p>
            <a:pPr marL="0" indent="0">
              <a:buNone/>
            </a:pPr>
            <a:r>
              <a:rPr lang="ru-RU" sz="1200" dirty="0">
                <a:latin typeface="+mj-lt"/>
              </a:rPr>
              <a:t>В този пример, както и в предишния, блокът код ще се изпълни пет пъти, но първото изпълнение е гарантирано преди проверката на условието.</a:t>
            </a:r>
          </a:p>
          <a:p>
            <a:endParaRPr lang="bg-BG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23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8B17-527C-D058-3EB3-6FC04277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740664"/>
            <a:ext cx="9787128" cy="6117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Методите</a:t>
            </a:r>
            <a:r>
              <a:rPr lang="ru-RU" sz="2400" dirty="0">
                <a:latin typeface="+mj-lt"/>
              </a:rPr>
              <a:t> </a:t>
            </a:r>
            <a:r>
              <a:rPr lang="ru-RU" dirty="0">
                <a:latin typeface="+mj-lt"/>
              </a:rPr>
              <a:t>в C# са блокове от код, които изпълняват определена задача. Те позволяват на програмистите да организират своя код по логичен и управляем начин, като избягват повторението на код.</a:t>
            </a:r>
          </a:p>
          <a:p>
            <a:r>
              <a:rPr lang="ru-RU" b="1" dirty="0">
                <a:latin typeface="+mj-lt"/>
              </a:rPr>
              <a:t>Дефиниране на </a:t>
            </a:r>
            <a:r>
              <a:rPr lang="bg-BG" b="1" dirty="0">
                <a:latin typeface="+mj-lt"/>
              </a:rPr>
              <a:t>м</a:t>
            </a:r>
            <a:r>
              <a:rPr lang="ru-RU" b="1" dirty="0">
                <a:latin typeface="+mj-lt"/>
              </a:rPr>
              <a:t>етод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Методът се дефинира с модификатор за достъп, върнат тип, име на метода и списък с параметри.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public int Multiply(int a, int b) {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    return a * b;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latin typeface="+mj-lt"/>
              </a:rPr>
              <a:t>Тук дефинираме метод Multiply, който приема два параметъра от тип int и връща техния произведение.</a:t>
            </a:r>
          </a:p>
          <a:p>
            <a:r>
              <a:rPr lang="ru-RU" b="1" dirty="0">
                <a:latin typeface="+mj-lt"/>
              </a:rPr>
              <a:t>Извикване на метод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За да използвате метод, трябва да го извикате, като посочите името му и предадете необходимите аргументи (ако има такива).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int result = Multiply(2, 3);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Console.WriteLine("Резултатът е: " + result);</a:t>
            </a:r>
          </a:p>
          <a:p>
            <a:r>
              <a:rPr lang="ru-RU" b="1" dirty="0">
                <a:latin typeface="+mj-lt"/>
              </a:rPr>
              <a:t>Параметри и връщане на стойности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Методите могат да приемат параметри, които да използват в своята логика, и да връщат стойности. Те могат също така да бъдат дефинирани без върнат тип (void), което означава, че не връщат стойност.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public void SayHello(string name) {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    Console.WriteLine("Здравей, " + name + "!");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}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59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B846-9123-8656-73E4-2450D35A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016" y="758952"/>
            <a:ext cx="9777984" cy="6099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Масивите</a:t>
            </a:r>
            <a:r>
              <a:rPr lang="ru-RU" dirty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са основна структура от данни в C#, която позволява съхранението на множество стойности от един и същ тип в една единствена променлива. Това означава, че вместо да имате отделни променливи за всеки елемент, можете да групирате свързани данни заедно под едно име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b="1" dirty="0">
                <a:latin typeface="+mj-lt"/>
              </a:rPr>
              <a:t>Основи на масивите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Декларация : За да създадете масив, трябва да укажете типа на данните, които ще съхранява, последван от квадратни скоби. </a:t>
            </a:r>
          </a:p>
          <a:p>
            <a:pPr marL="0" indent="0">
              <a:buNone/>
            </a:pPr>
            <a:r>
              <a:rPr lang="ru-RU" sz="1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int[] myArray;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Инициализация : Масивите трябва да бъдат инициализирани преди употреба. Това става чрез задаването на броя на елементите в масива. </a:t>
            </a:r>
          </a:p>
          <a:p>
            <a:pPr marL="0" indent="0">
              <a:buNone/>
            </a:pPr>
            <a:r>
              <a:rPr lang="ru-RU" sz="1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myArray = new int[5];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Задаване на стойности: Веднъж инициализиран, може да зададете стойности на елементите на масива. </a:t>
            </a:r>
          </a:p>
          <a:p>
            <a:pPr marL="0" indent="0">
              <a:buNone/>
            </a:pPr>
            <a:r>
              <a:rPr lang="ru-RU" sz="1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myArray[0] = 10;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Достъп до елементите: За да получите или зададете стойност на конкретен елемент, използвате индекса на елемента, посочен в квадратни скоби. 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 firstElement = myArray[0];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Дължина на масива: Свойството Length връща броя на елементите в масива.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 length = myArray.Length;</a:t>
            </a:r>
          </a:p>
          <a:p>
            <a:r>
              <a:rPr lang="ru-RU" b="1" dirty="0">
                <a:latin typeface="+mj-lt"/>
              </a:rPr>
              <a:t>Работа с масиви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Итериране: Често масивите се обхождат с цикли за да се прочетат или модифицират техните елементи.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Многомерни масиви: C# поддържа многомерни масиви, като например двумерни масиви, декларирани като int[,] matrix;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Масиви от Обекти: Масивите могат да съхраняват не само примитивни типове данни, но и обекти. </a:t>
            </a:r>
          </a:p>
          <a:p>
            <a:pPr marL="0" indent="0">
              <a:buNone/>
            </a:pPr>
            <a:r>
              <a:rPr lang="ru-RU" sz="17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Person[] people = new Person[5];</a:t>
            </a:r>
            <a:endParaRPr lang="bg-BG" sz="17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207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06-C9E4-A4D5-B51F-EF0CB75B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046" y="2031318"/>
            <a:ext cx="1875314" cy="146880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DEMO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4311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559-BB17-87D7-F381-636B17E9A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120" y="721360"/>
            <a:ext cx="9580880" cy="6136640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Задача 1: </a:t>
            </a:r>
            <a:r>
              <a:rPr lang="ru-RU" sz="1600" i="0" dirty="0">
                <a:solidFill>
                  <a:srgbClr val="0D0D0D"/>
                </a:solidFill>
                <a:effectLst/>
                <a:latin typeface="+mj-lt"/>
              </a:rPr>
              <a:t>Сума на </a:t>
            </a:r>
            <a:r>
              <a:rPr lang="bg-BG" sz="1600" dirty="0">
                <a:solidFill>
                  <a:srgbClr val="0D0D0D"/>
                </a:solidFill>
                <a:latin typeface="+mj-lt"/>
              </a:rPr>
              <a:t>чи</a:t>
            </a:r>
            <a:r>
              <a:rPr lang="ru-RU" sz="1600" i="0" dirty="0">
                <a:solidFill>
                  <a:srgbClr val="0D0D0D"/>
                </a:solidFill>
                <a:effectLst/>
                <a:latin typeface="+mj-lt"/>
              </a:rPr>
              <a:t>сла(</a:t>
            </a:r>
            <a:r>
              <a:rPr lang="en-US" sz="1400" dirty="0" err="1"/>
              <a:t>SumFrom1ToN</a:t>
            </a:r>
            <a:r>
              <a:rPr lang="bg-BG" dirty="0"/>
              <a:t>)</a:t>
            </a:r>
            <a:endParaRPr lang="ru-RU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	Напишете програма на C#, която изчислява сумата на всички цели числа от 1 до N, където N е цяло число въведено от потребителя.</a:t>
            </a:r>
          </a:p>
          <a:p>
            <a:pPr marL="0" indent="0" algn="l">
              <a:buNone/>
            </a:pPr>
            <a:r>
              <a:rPr lang="ru-RU" sz="140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400" i="0" u="sng" dirty="0">
                <a:solidFill>
                  <a:srgbClr val="0D0D0D"/>
                </a:solidFill>
                <a:effectLst/>
                <a:latin typeface="+mj-lt"/>
              </a:rPr>
              <a:t>Примерен вход и изход: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Вход: 5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Изход: 15 (1 + 2 + 3 + 4 + 5 = 15)</a:t>
            </a:r>
          </a:p>
          <a:p>
            <a:r>
              <a:rPr lang="ru-RU" b="1" dirty="0">
                <a:latin typeface="+mj-lt"/>
              </a:rPr>
              <a:t>Задача 2: </a:t>
            </a:r>
            <a:r>
              <a:rPr lang="ru-RU" sz="1600" dirty="0">
                <a:latin typeface="+mj-lt"/>
              </a:rPr>
              <a:t>Проверка за просто число</a:t>
            </a:r>
            <a:r>
              <a:rPr lang="en-US" sz="16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PrimeChecker</a:t>
            </a:r>
            <a:r>
              <a:rPr lang="en-US" sz="1600" dirty="0">
                <a:latin typeface="+mj-lt"/>
              </a:rPr>
              <a:t>)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</a:t>
            </a:r>
            <a:r>
              <a:rPr lang="ru-RU" sz="1600" dirty="0">
                <a:latin typeface="+mj-lt"/>
              </a:rPr>
              <a:t>Създайте метод IsPrime, който приема едно цяло число и връща true, ако числото е просто, и false в противен случай. Просто число е такова, което се дели само на 1 и на себе си.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	</a:t>
            </a:r>
            <a:r>
              <a:rPr lang="ru-RU" sz="1400" u="sng" dirty="0">
                <a:latin typeface="+mj-lt"/>
              </a:rPr>
              <a:t>Примерен вход и изход: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Вход: 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/4</a:t>
            </a:r>
            <a:endParaRPr lang="ru-RU" sz="1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Изход: true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/false</a:t>
            </a:r>
          </a:p>
          <a:p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Задача 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3</a:t>
            </a:r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: </a:t>
            </a:r>
            <a:r>
              <a:rPr lang="ru-RU" sz="1600" i="0" dirty="0">
                <a:solidFill>
                  <a:srgbClr val="0D0D0D"/>
                </a:solidFill>
                <a:effectLst/>
                <a:latin typeface="+mj-lt"/>
              </a:rPr>
              <a:t>Средно </a:t>
            </a:r>
            <a:r>
              <a:rPr lang="en-US" sz="1600" i="0" dirty="0">
                <a:solidFill>
                  <a:srgbClr val="0D0D0D"/>
                </a:solidFill>
                <a:effectLst/>
                <a:latin typeface="+mj-lt"/>
              </a:rPr>
              <a:t>a</a:t>
            </a:r>
            <a:r>
              <a:rPr lang="ru-RU" sz="1600" i="0" dirty="0">
                <a:solidFill>
                  <a:srgbClr val="0D0D0D"/>
                </a:solidFill>
                <a:effectLst/>
                <a:latin typeface="+mj-lt"/>
              </a:rPr>
              <a:t>ритметично(</a:t>
            </a:r>
            <a:r>
              <a:rPr lang="en-US" sz="1400" dirty="0" err="1"/>
              <a:t>AverageUntilEnd</a:t>
            </a:r>
            <a:r>
              <a:rPr lang="bg-BG" sz="1400" dirty="0"/>
              <a:t>)</a:t>
            </a:r>
            <a:endParaRPr lang="ru-RU" sz="1400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Напишете програма, която чете от конзолата поредица от числа (завършваща със специален маркер, например "end") и изчислява и отпечатва тяхното средно аритметично.</a:t>
            </a:r>
          </a:p>
          <a:p>
            <a:pPr marL="0" indent="0" algn="l">
              <a:buNone/>
            </a:pPr>
            <a:r>
              <a:rPr lang="en-US" sz="140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400" i="0" u="sng" dirty="0">
                <a:solidFill>
                  <a:srgbClr val="0D0D0D"/>
                </a:solidFill>
                <a:effectLst/>
                <a:latin typeface="+mj-lt"/>
              </a:rPr>
              <a:t>Примерен вход и изход: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Вход: 1 2 3 4 end</a:t>
            </a:r>
          </a:p>
          <a:p>
            <a:pPr marL="0" indent="0" algn="l">
              <a:buNone/>
            </a:pPr>
            <a:r>
              <a:rPr lang="ru-RU" sz="1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Изход: 2.5</a:t>
            </a:r>
          </a:p>
          <a:p>
            <a:pPr marL="0" indent="0">
              <a:buNone/>
            </a:pP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5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D882-D738-A607-6380-D92749B17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147" y="711200"/>
            <a:ext cx="9849853" cy="6146800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</a:rPr>
              <a:t>1.</a:t>
            </a:r>
            <a:r>
              <a:rPr lang="en-US" dirty="0"/>
              <a:t> </a:t>
            </a:r>
            <a:r>
              <a:rPr lang="en-US" dirty="0" err="1"/>
              <a:t>LeapYearChecker</a:t>
            </a:r>
            <a:r>
              <a:rPr lang="bg-BG" dirty="0"/>
              <a:t>: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Създайте програма, в която се въвежда година (цяло положително число) и се извежда съобщение дали тя е високосна или не.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От въвеждането на григорианския календар: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-година, деляща се на числото 4 без остатък, е високосна;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-ако годината обаче също се дели без остатък на 100, то тя не е високосна;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-но ако годината също се дели без остатък и на 400, то тя пак ще е високосна.</a:t>
            </a:r>
          </a:p>
          <a:p>
            <a:r>
              <a:rPr lang="ru-RU" b="1" dirty="0">
                <a:latin typeface="+mj-lt"/>
              </a:rPr>
              <a:t>2.</a:t>
            </a:r>
            <a:r>
              <a:rPr lang="en-US" dirty="0"/>
              <a:t> </a:t>
            </a:r>
            <a:r>
              <a:rPr lang="en-US" dirty="0" err="1"/>
              <a:t>ListPrimesUpToN</a:t>
            </a:r>
            <a:r>
              <a:rPr lang="bg-BG" dirty="0"/>
              <a:t>: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Създайте програма, в която се въвежда цяло положително число и се извеждат всички прости числа, по-малки или равни на него.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-В математиката просто число се нарича всяко естествено число, по-голямо от 1, което има точно два естествени делителя – 1 и самото себе си.</a:t>
            </a:r>
          </a:p>
          <a:p>
            <a:r>
              <a:rPr lang="ru-RU" b="1" dirty="0">
                <a:latin typeface="+mj-lt"/>
              </a:rPr>
              <a:t>3.</a:t>
            </a:r>
            <a:r>
              <a:rPr lang="en-US" dirty="0"/>
              <a:t> </a:t>
            </a:r>
            <a:r>
              <a:rPr lang="en-US" dirty="0" err="1"/>
              <a:t>DaysInMonthCalculator</a:t>
            </a:r>
            <a:r>
              <a:rPr lang="bg-BG" dirty="0"/>
              <a:t>: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Да се определи колко дни има даден месец от дадена година.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Ако годината е високосна февруари месец = 29 дни, ако не е 28.</a:t>
            </a:r>
          </a:p>
          <a:p>
            <a:r>
              <a:rPr lang="ru-RU" b="1" dirty="0">
                <a:latin typeface="+mj-lt"/>
              </a:rPr>
              <a:t>4. </a:t>
            </a:r>
            <a:r>
              <a:rPr lang="en-US" dirty="0" err="1"/>
              <a:t>ArrayEqualityChecker</a:t>
            </a:r>
            <a:r>
              <a:rPr lang="bg-BG" dirty="0"/>
              <a:t>: </a:t>
            </a:r>
            <a:r>
              <a:rPr lang="ru-RU" dirty="0">
                <a:latin typeface="+mj-lt"/>
              </a:rPr>
              <a:t>Да се напише програма, която чете два масива от конзолата и проверява дали са еднакви 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Упътване: Два масива са еднакви, когато имат еднаква дължина и стойностите на елементите в тях съответно съвпадат.</a:t>
            </a:r>
            <a:endParaRPr lang="bg-BG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197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B3F1-53B5-4148-E149-D4AE8860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40664"/>
            <a:ext cx="9602788" cy="6117336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1. </a:t>
            </a:r>
            <a:r>
              <a:rPr lang="en-US" sz="2000" dirty="0" err="1"/>
              <a:t>TotalPriceCalculator</a:t>
            </a:r>
            <a:r>
              <a:rPr lang="bg-BG" sz="2000" dirty="0"/>
              <a:t>: 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Въведете от конзолата масив с цени на стоки, които може да са дробни числа. Изчислете и изведете общата стойност на стоките.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Въведете следните числа:</a:t>
            </a:r>
            <a:b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ru-RU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{180.09, 277.08, 1.1, 1000.1, 1.1}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и проверете дали тяхната сума е равна на 1459.47.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/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2.</a:t>
            </a:r>
            <a:r>
              <a:rPr lang="en-US" sz="2000" dirty="0"/>
              <a:t> </a:t>
            </a:r>
            <a:r>
              <a:rPr lang="en-US" sz="2000" dirty="0" err="1"/>
              <a:t>CurrencyPriceComparer</a:t>
            </a:r>
            <a:r>
              <a:rPr lang="bg-BG" sz="2000" dirty="0"/>
              <a:t>:</a:t>
            </a: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 Въведете от конзолата 2 масива с еднаква големина. Първия масив представлява цени на стоки в Европа в евро (при курс 1.95 лева за 1 евро). Втория масив представлява цени на същите стоки в САЩ в долари (при курс 1.80 лева за 1 долар).</a:t>
            </a:r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 Сравнете двата масива дали цените на стоките са еднакви в лева.</a:t>
            </a:r>
            <a:b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ru-RU" sz="2000" b="0" i="0" dirty="0">
                <a:solidFill>
                  <a:srgbClr val="222222"/>
                </a:solidFill>
                <a:effectLst/>
                <a:latin typeface="+mj-lt"/>
              </a:rPr>
              <a:t>		</a:t>
            </a:r>
            <a:r>
              <a:rPr lang="ru-RU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euroArr = {3, 6, 9, 12, 15, 18}</a:t>
            </a:r>
          </a:p>
          <a:p>
            <a:pPr marL="0" indent="0" algn="l">
              <a:buNone/>
            </a:pPr>
            <a:r>
              <a:rPr lang="ru-RU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		usdArr = {3.25, 6.5, 9.75, 13, 16.25, 19.5}</a:t>
            </a:r>
          </a:p>
          <a:p>
            <a:endParaRPr lang="bg-B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4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3C33-1E42-1CFB-FE16-81E94C8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277523" cy="692626"/>
          </a:xfrm>
        </p:spPr>
        <p:txBody>
          <a:bodyPr/>
          <a:lstStyle/>
          <a:p>
            <a:r>
              <a:rPr lang="en-US" b="1" i="0" dirty="0">
                <a:effectLst/>
              </a:rPr>
              <a:t>Visual Studio</a:t>
            </a:r>
            <a:r>
              <a:rPr lang="en-US" b="0" i="0" dirty="0">
                <a:effectLst/>
              </a:rPr>
              <a:t> 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77EC-DAF1-2AAB-4F5F-BE7308A3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16736"/>
            <a:ext cx="9599075" cy="544068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latin typeface="+mj-lt"/>
              </a:rPr>
              <a:t>M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ощна интегрирана среда за разработка (IDE) от Microsoft, предназначена за програмисти и разработчици, които искат да създават софтуерни приложения за Windows, Android, iOS, както и за уеб и облак. Тя е предпочитан избор за разработка на C# и .NET приложения поради своята интеграция, гъвкавост и широка функционалност.</a:t>
            </a:r>
            <a:endParaRPr lang="en-US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l"/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Защо Visual Studio?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Поддръжка на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м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ножество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е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зици: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Visual Studio поддържа различни езици за програмиране включително C#, VB.NET, C++, JavaScript, Python и много други, което позволява на разработчиците да използват една и съща среда за различни проекти.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Интегрирани инструменти за разработка: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Включва разнообразие от инструменти за диагностика, дебъгване, тестване, управление на версии и работа с бази данни, което улеснява целия процес на разработка.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Поддръжка на .NET платформата: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Предоставя най-добрата възможна интеграция с .NET платформата, включително последните версии на .NET Core и .NET Framework.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Обширен набор от библиотеки и фреймуърки: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Улеснява достъпа до огромно количество библиотеки и фреймуърки, което позволява на разработчиците да създават по-бързо и лесно мощни приложения.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Visual Studio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m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arketplace: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Предлага достъп до хиляди разширения и допълнения, които могат да персонализират и подобрят разработческия процес.</a:t>
            </a:r>
          </a:p>
          <a:p>
            <a:endParaRPr lang="bg-BG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6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3011-D598-7CA9-6A19-16BC3A9D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752243" cy="729202"/>
          </a:xfrm>
        </p:spPr>
        <p:txBody>
          <a:bodyPr>
            <a:noAutofit/>
          </a:bodyPr>
          <a:lstStyle/>
          <a:p>
            <a:r>
              <a:rPr lang="bg-BG" b="1" i="0" dirty="0">
                <a:effectLst/>
              </a:rPr>
              <a:t>Инсталация на </a:t>
            </a:r>
            <a:r>
              <a:rPr lang="en-US" b="1" i="0" dirty="0">
                <a:effectLst/>
              </a:rPr>
              <a:t>Visual Studio</a:t>
            </a:r>
            <a:br>
              <a:rPr lang="en-US" sz="2800" b="1" i="0" dirty="0">
                <a:effectLst/>
              </a:rPr>
            </a:br>
            <a:endParaRPr lang="bg-BG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9C1C-0E75-4850-3983-7E26DA17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3312"/>
            <a:ext cx="9602788" cy="3777622"/>
          </a:xfrm>
        </p:spPr>
        <p:txBody>
          <a:bodyPr/>
          <a:lstStyle/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Посещение на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o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фициалния </a:t>
            </a:r>
            <a:r>
              <a:rPr lang="bg-BG" sz="1600" b="1" i="0" dirty="0">
                <a:solidFill>
                  <a:srgbClr val="0D0D0D"/>
                </a:solidFill>
                <a:effectLst/>
                <a:latin typeface="+mj-lt"/>
              </a:rPr>
              <a:t>у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ебсайт: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Отидете на </a:t>
            </a:r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официалния уебсайт на Visual Studio</a:t>
            </a:r>
            <a:r>
              <a:rPr lang="ru-RU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и изберете версията, която искате да инсталирате. Community версията е безплатна за индивидуални разработчици, студенти, отворен код и малки екипи.</a:t>
            </a:r>
          </a:p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Изтегляне: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Свалете инсталатора на предпочитаната от вас версия.</a:t>
            </a:r>
          </a:p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Инсталация: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Стартирайте инсталатора и следвайте стъпките. По време на инсталацията ще имате възможност да изберете допълнителни компоненти и работни натоварвания, които отговарят на вашите разработчески нужди.</a:t>
            </a:r>
          </a:p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Персонализация: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След инсталацията, можете да персонализирате средата по ваш вкус, като настроите теми, клавиатурни преки пътища, разширения и др.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90D00-12B4-EBF5-AC52-E6A970AB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2" y="4065958"/>
            <a:ext cx="5669280" cy="2631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088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31E9-8845-3826-87DE-06E9453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733955" cy="729202"/>
          </a:xfrm>
        </p:spPr>
        <p:txBody>
          <a:bodyPr/>
          <a:lstStyle/>
          <a:p>
            <a:r>
              <a:rPr lang="bg-BG" b="1" i="0" dirty="0">
                <a:effectLst/>
              </a:rPr>
              <a:t>Първи Стъпки в </a:t>
            </a:r>
            <a:r>
              <a:rPr lang="en-US" b="1" i="0" dirty="0">
                <a:effectLst/>
              </a:rPr>
              <a:t>Visual Studio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EF1C-0B32-D2E6-94FD-63F763E2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53312"/>
            <a:ext cx="9602788" cy="3777622"/>
          </a:xfrm>
        </p:spPr>
        <p:txBody>
          <a:bodyPr>
            <a:normAutofit/>
          </a:bodyPr>
          <a:lstStyle/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Създаване на </a:t>
            </a:r>
            <a:r>
              <a:rPr lang="bg-BG" sz="1600" b="1" i="0" dirty="0">
                <a:solidFill>
                  <a:srgbClr val="0D0D0D"/>
                </a:solidFill>
                <a:effectLst/>
                <a:latin typeface="+mj-lt"/>
              </a:rPr>
              <a:t>н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ов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п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роект: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Изберете "File" &gt; "New" &gt; "Project". Появява се магьосник за създаване на проект, където можете да изберете типа проект, който искате да разработите.</a:t>
            </a:r>
          </a:p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Разбиране на интерфейса: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Основният интерфейс на Visual Studio включва Solution Explorer (за навигация между файловете на проекта), Code Editor (за редактиране на код), и Properties Window (за преглед и редактиране на свойствата на избраните елементи).</a:t>
            </a:r>
          </a:p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Използване на основните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ф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ункции: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Експериментирайте с дебъгване на кода, добавянето на зависимости чрез NuGet Package Manager и управлението на версии с Git.</a:t>
            </a:r>
          </a:p>
          <a:p>
            <a:endParaRPr lang="bg-BG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D620-D842-4388-4C76-9B752AC6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98" y="4419556"/>
            <a:ext cx="3516686" cy="21702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E3F6C-8A17-9502-36D6-08850E8C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56" y="4420337"/>
            <a:ext cx="4237437" cy="2169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321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B5A-0CD8-80AA-3A3D-D7498118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003203" cy="65605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</a:rPr>
              <a:t>Git </a:t>
            </a:r>
            <a:r>
              <a:rPr lang="bg-BG" b="1" i="0" dirty="0">
                <a:effectLst/>
              </a:rPr>
              <a:t>и </a:t>
            </a:r>
            <a:r>
              <a:rPr lang="en-US" b="1" i="0" dirty="0">
                <a:effectLst/>
              </a:rPr>
              <a:t>GitHub</a:t>
            </a:r>
            <a:br>
              <a:rPr lang="en-US" b="1" i="0" dirty="0">
                <a:effectLst/>
              </a:rPr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4917-7A88-11CD-A7B6-C7B0C114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280160"/>
            <a:ext cx="9599076" cy="5577840"/>
          </a:xfrm>
        </p:spPr>
        <p:txBody>
          <a:bodyPr>
            <a:noAutofit/>
          </a:bodyPr>
          <a:lstStyle/>
          <a:p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Git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 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GitHub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играят централна роля в съвременната разработка на софтуер, като предлагат ефективни инструменти за контрол на версиите и сътрудничество. 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Git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е система за контрол на версии, която позволява на разработчиците да следят и управляват промените в кода по време на разработката на проекти. 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GitHub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, от друга страна, е уеб-базирана платформа за хостинг на Git репозитории, която улеснява сътрудничеството между разработчиците.</a:t>
            </a:r>
            <a:endParaRPr lang="en-US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l"/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Защо Git и GitHub?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Ефективен контрол на версиите: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Git позволява на разработчиците да запазват различни версии на своя код, което улеснява връщането към предишни състояния при необходимост.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Подобряване на сътрудничеството: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GitHub предоставя платформа, където екипи могат да работят заедно върху код, да обсъждат промени и да споделят идеи, независимо от тяхното местоположение.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Обратна връзка и код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р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евю: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GitHub улеснява процеса на преглед на кода, като позволява на разработчиците да коментират и предлагат промени преди те да бъдат интегрирани в основния проект.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Интеграция с други </a:t>
            </a:r>
            <a:r>
              <a:rPr lang="ru-RU" sz="1600" b="1" dirty="0">
                <a:solidFill>
                  <a:srgbClr val="0D0D0D"/>
                </a:solidFill>
                <a:latin typeface="+mj-lt"/>
              </a:rPr>
              <a:t>и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нструменти: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 Git, и GitHub предлагат богат набор от интеграции с други разработчески инструменти, което подобрява ефективността и автоматизацията на работни процеси.</a:t>
            </a:r>
          </a:p>
          <a:p>
            <a:endParaRPr lang="bg-BG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016E-9FFA-7E71-770B-0EFE26C0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503075" cy="720058"/>
          </a:xfrm>
        </p:spPr>
        <p:txBody>
          <a:bodyPr/>
          <a:lstStyle/>
          <a:p>
            <a:r>
              <a:rPr lang="bg-BG" b="1" i="0" dirty="0">
                <a:effectLst/>
              </a:rPr>
              <a:t>Основи на </a:t>
            </a:r>
            <a:r>
              <a:rPr lang="en-US" b="1" i="0" dirty="0">
                <a:effectLst/>
              </a:rPr>
              <a:t>Git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98BB-5A47-BE98-FCB0-485DE249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44168"/>
            <a:ext cx="9599075" cy="5513832"/>
          </a:xfrm>
        </p:spPr>
        <p:txBody>
          <a:bodyPr>
            <a:norm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Инсталиране и конфигурация:</a:t>
            </a:r>
            <a:endParaRPr lang="ru-RU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Инсталиране: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Изтеглете Git от </a:t>
            </a:r>
            <a:r>
              <a:rPr lang="ru-RU" sz="1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официалния уебсайт</a:t>
            </a:r>
            <a:r>
              <a:rPr lang="ru-RU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и следвайте инструкциите за инсталация за вашата операционна система.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Конфигурация: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Конфигурирайте вашето потребителско име и имейл адрес с командите:</a:t>
            </a:r>
            <a:endParaRPr lang="en-US" sz="1600" dirty="0">
              <a:solidFill>
                <a:srgbClr val="0D0D0D"/>
              </a:solidFill>
              <a:latin typeface="+mj-lt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0D0D0D"/>
              </a:solidFill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Основни Команди:</a:t>
            </a:r>
            <a:endParaRPr kumimoji="0" lang="bg-BG" altLang="bg-BG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bg-BG" sz="1600" b="1" dirty="0">
                <a:solidFill>
                  <a:srgbClr val="0D0D0D"/>
                </a:solidFill>
                <a:latin typeface="+mj-lt"/>
              </a:rPr>
              <a:t>	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init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Инициализира нов Git репозиторий в текущата директория.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bg-BG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kumimoji="0" lang="bg-BG" altLang="bg-BG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clone [URL]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Клонира съществуващ репозиторий от URL адрес.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add [файл/директория]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Добавя файлове/директории към следващия commit.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commit -m "съобщение"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Създава commit с файловете, добавени с 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add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, и прилага съобщение.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push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Качва локалните commit-и в отдалечения репозиторий.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kumimoji="0" lang="bg-BG" altLang="bg-BG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git pull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j-lt"/>
              </a:rPr>
              <a:t>: Изтегля актуализации от отдалечения репозиторий и обновява локалния репозиторий.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1FC30-BB1B-B651-985B-CA38E0D5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64" y="2681510"/>
            <a:ext cx="4238887" cy="484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975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4CB3-60F1-3A21-2489-0497BD86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073051" cy="747490"/>
          </a:xfrm>
        </p:spPr>
        <p:txBody>
          <a:bodyPr/>
          <a:lstStyle/>
          <a:p>
            <a:r>
              <a:rPr lang="bg-BG" b="1" i="0" dirty="0">
                <a:effectLst/>
              </a:rPr>
              <a:t>Работа с </a:t>
            </a:r>
            <a:r>
              <a:rPr lang="en-US" b="1" i="0" dirty="0">
                <a:effectLst/>
              </a:rPr>
              <a:t>GitHub</a:t>
            </a:r>
            <a:endParaRPr lang="bg-B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4F10-2A8D-62D6-12FE-B6AAF83F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71600"/>
            <a:ext cx="9599075" cy="5312664"/>
          </a:xfrm>
        </p:spPr>
        <p:txBody>
          <a:bodyPr>
            <a:norm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Създаване на акаунт и репозиторий:</a:t>
            </a:r>
            <a:endParaRPr lang="ru-RU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Регистрирайте се на </a:t>
            </a:r>
            <a:r>
              <a:rPr lang="ru-RU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 влезте в своя акаунт.</a:t>
            </a:r>
            <a:endParaRPr lang="en-US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endParaRPr lang="ru-RU" sz="1600" b="0" i="0" dirty="0">
              <a:solidFill>
                <a:srgbClr val="0D0D0D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</a:p>
          <a:p>
            <a:pPr marL="0" indent="0" algn="l">
              <a:buNone/>
            </a:pPr>
            <a:endParaRPr lang="en-US" sz="1600" dirty="0">
              <a:solidFill>
                <a:srgbClr val="0D0D0D"/>
              </a:solidFill>
              <a:latin typeface="+mj-lt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0D0D0D"/>
              </a:solidFill>
              <a:latin typeface="+mj-lt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0D0D0D"/>
              </a:solidFill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Използвайте бутона "New repository" за създаване на нов репозиторий. Въведете име, описание и изберете дали да бъде публичен или частен.</a:t>
            </a:r>
          </a:p>
          <a:p>
            <a:pPr marL="0" indent="0">
              <a:buNone/>
            </a:pPr>
            <a:endParaRPr lang="bg-BG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D7778-3A0A-EF21-AD49-712CFAD9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27" y="2119090"/>
            <a:ext cx="3788764" cy="18619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95665-2390-3436-2DDC-FA7A8452A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27" y="4652082"/>
            <a:ext cx="3788764" cy="18493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653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A5CE-1372-79CC-3811-A0C0D0E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036475" cy="692626"/>
          </a:xfrm>
        </p:spPr>
        <p:txBody>
          <a:bodyPr/>
          <a:lstStyle/>
          <a:p>
            <a:r>
              <a:rPr lang="bg-BG" b="1" i="0" dirty="0">
                <a:effectLst/>
              </a:rPr>
              <a:t>Въведение в </a:t>
            </a:r>
            <a:r>
              <a:rPr lang="en-US" b="1" i="0" dirty="0">
                <a:effectLst/>
              </a:rPr>
              <a:t>C#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8F61-7147-3C34-F5DE-3F546A7C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16736"/>
            <a:ext cx="9687468" cy="5541264"/>
          </a:xfrm>
        </p:spPr>
        <p:txBody>
          <a:bodyPr>
            <a:normAutofit/>
          </a:bodyPr>
          <a:lstStyle/>
          <a:p>
            <a:pPr algn="l"/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C#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е съвременен, обектно-ориентиран програмен език, разработен от Microsoft, като част от .NET платформата. Той е предназначен за разработване на широк спектър от приложения, включително уеб, мобилни, десктоп и облачни базирани решения. C# се характеризира със своята сигурност, удобство за използване и мощни функционалности, като управление на паметта, събитийна обработка и обектно-ориентирано програмиране.</a:t>
            </a:r>
          </a:p>
          <a:p>
            <a:pPr algn="l"/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Защо C#?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Мултипарадигмен: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Поддържа императивно, декларативно, функционално, обектно-ориентирано и компонентно ориентирано програмиране.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b="1" i="0" dirty="0">
                <a:solidFill>
                  <a:srgbClr val="0D0D0D"/>
                </a:solidFill>
                <a:effectLst/>
                <a:latin typeface="+mj-lt"/>
              </a:rPr>
              <a:t>Типобезопасност:</a:t>
            </a:r>
            <a:r>
              <a:rPr lang="ru-RU" b="0" i="0" dirty="0">
                <a:solidFill>
                  <a:srgbClr val="0D0D0D"/>
                </a:solidFill>
                <a:effectLst/>
                <a:latin typeface="+mj-lt"/>
              </a:rPr>
              <a:t> Предотвратява много грешки в програмата, като гарантира, че работата с типовете данни е ясно дефинирана.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Автоматично управление на паметта: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Използва събирач на боклук (garbage collector), което намалява рисковете от memory leaks и други проблеми свързани с управлението на паметта.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Мощна стандартна библиотека: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.NET Framework и .NET Core предлагат обширен набор от библиотеки и API-та за разработка на всякакви видове приложения.</a:t>
            </a: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+mj-lt"/>
              </a:rPr>
              <a:t>	</a:t>
            </a:r>
            <a:r>
              <a:rPr lang="ru-RU" sz="1600" b="1" i="0" dirty="0">
                <a:solidFill>
                  <a:srgbClr val="0D0D0D"/>
                </a:solidFill>
                <a:effectLst/>
                <a:latin typeface="+mj-lt"/>
              </a:rPr>
              <a:t>Крос-платформеност:</a:t>
            </a:r>
            <a:r>
              <a:rPr lang="ru-RU" sz="1600" b="0" i="0" dirty="0">
                <a:solidFill>
                  <a:srgbClr val="0D0D0D"/>
                </a:solidFill>
                <a:effectLst/>
                <a:latin typeface="+mj-lt"/>
              </a:rPr>
              <a:t> С въвеждането на .NET Core, C# програми могат да се изпълняват на различни платформи, включително Windows, macOS и Linux.</a:t>
            </a:r>
          </a:p>
          <a:p>
            <a:pPr marL="0" indent="0">
              <a:buNone/>
            </a:pPr>
            <a:endParaRPr lang="bg-BG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27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212E-0C11-7B31-4B90-15514C26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328" y="704088"/>
            <a:ext cx="4681728" cy="6153912"/>
          </a:xfrm>
        </p:spPr>
        <p:txBody>
          <a:bodyPr>
            <a:normAutofit lnSpcReduction="10000"/>
          </a:bodyPr>
          <a:lstStyle/>
          <a:p>
            <a:r>
              <a:rPr lang="ru-RU" sz="1600" b="1" dirty="0">
                <a:latin typeface="+mj-lt"/>
              </a:rPr>
              <a:t>Променливи: </a:t>
            </a:r>
            <a:r>
              <a:rPr lang="ru-RU" sz="1600" dirty="0">
                <a:latin typeface="+mj-lt"/>
              </a:rPr>
              <a:t>В програмирането, променливите са именувани области от паметта, които съхраняват данни, които могат да бъдат променяни по време на изпълнение на програмата. В C#, всеки променлива има определен тип, който определя размера и вида на данните, които тя може да съхранява, както и операциите, които могат да се извършват с нея.</a:t>
            </a:r>
          </a:p>
          <a:p>
            <a:r>
              <a:rPr lang="ru-RU" sz="1600" b="1" dirty="0">
                <a:latin typeface="+mj-lt"/>
              </a:rPr>
              <a:t>Основни типове данни: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int: </a:t>
            </a:r>
            <a:r>
              <a:rPr lang="ru-RU" sz="1600" dirty="0">
                <a:latin typeface="+mj-lt"/>
              </a:rPr>
              <a:t>Представлява цели числа. Пример: int age = 30;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double:</a:t>
            </a:r>
            <a:r>
              <a:rPr lang="ru-RU" sz="1600" dirty="0">
                <a:latin typeface="+mj-lt"/>
              </a:rPr>
              <a:t> Използва се за числа с плаваща запетая с двойна точност. Пример: double temperature = 36.6;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char:</a:t>
            </a:r>
            <a:r>
              <a:rPr lang="ru-RU" sz="1600" dirty="0">
                <a:latin typeface="+mj-lt"/>
              </a:rPr>
              <a:t> Съхранява един символ. Пример: char letter = 'A’;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string:</a:t>
            </a:r>
            <a:r>
              <a:rPr lang="ru-RU" sz="1600" dirty="0">
                <a:latin typeface="+mj-lt"/>
              </a:rPr>
              <a:t> Използва се за текст. Пример: string name = "John";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	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bool: </a:t>
            </a:r>
            <a:r>
              <a:rPr lang="ru-RU" sz="1600" dirty="0">
                <a:latin typeface="+mj-lt"/>
              </a:rPr>
              <a:t>Представлява булеви стойности - true или false. Пример: bool isOnline = true;</a:t>
            </a:r>
          </a:p>
          <a:p>
            <a:pPr marL="0" indent="0">
              <a:buNone/>
            </a:pPr>
            <a:endParaRPr lang="ru-RU" sz="1600" dirty="0">
              <a:latin typeface="+mj-lt"/>
            </a:endParaRPr>
          </a:p>
          <a:p>
            <a:pPr marL="0" indent="0">
              <a:buNone/>
            </a:pPr>
            <a:endParaRPr lang="bg-BG" sz="16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7B1027-C75F-F922-A73F-AE05B0C28466}"/>
              </a:ext>
            </a:extLst>
          </p:cNvPr>
          <p:cNvSpPr txBox="1">
            <a:spLocks/>
          </p:cNvSpPr>
          <p:nvPr/>
        </p:nvSpPr>
        <p:spPr>
          <a:xfrm>
            <a:off x="7306056" y="704088"/>
            <a:ext cx="4885944" cy="615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latin typeface="+mj-lt"/>
              </a:rPr>
              <a:t>Условни изрази:</a:t>
            </a:r>
          </a:p>
          <a:p>
            <a:r>
              <a:rPr lang="en-US" sz="1400" b="1" dirty="0">
                <a:latin typeface="+mj-lt"/>
              </a:rPr>
              <a:t>if </a:t>
            </a:r>
            <a:r>
              <a:rPr lang="ru-RU" sz="1400" b="1" dirty="0">
                <a:latin typeface="+mj-lt"/>
              </a:rPr>
              <a:t>и </a:t>
            </a:r>
            <a:r>
              <a:rPr lang="en-US" sz="1400" b="1" dirty="0">
                <a:latin typeface="+mj-lt"/>
              </a:rPr>
              <a:t>else </a:t>
            </a:r>
            <a:r>
              <a:rPr lang="ru-RU" sz="1400" dirty="0">
                <a:latin typeface="+mj-lt"/>
              </a:rPr>
              <a:t>позволяват изпълнението на различни блокове код, базирано на определено условие. 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	Пример: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if (age &gt; 18) {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</a:t>
            </a:r>
            <a:r>
              <a:rPr lang="en-US" sz="1400" dirty="0" err="1">
                <a:latin typeface="+mj-lt"/>
              </a:rPr>
              <a:t>Console.WriteLine</a:t>
            </a:r>
            <a:r>
              <a:rPr lang="en-US" sz="1400" dirty="0">
                <a:latin typeface="+mj-lt"/>
              </a:rPr>
              <a:t>("You are an adult.");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</a:t>
            </a:r>
            <a:r>
              <a:rPr lang="en-US" sz="1400" dirty="0" err="1">
                <a:latin typeface="+mj-lt"/>
              </a:rPr>
              <a:t>Console.WriteLine</a:t>
            </a:r>
            <a:r>
              <a:rPr lang="en-US" sz="1400" dirty="0">
                <a:latin typeface="+mj-lt"/>
              </a:rPr>
              <a:t>("You are a minor.");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}</a:t>
            </a:r>
          </a:p>
          <a:p>
            <a:r>
              <a:rPr lang="en-US" sz="1400" b="1" dirty="0">
                <a:latin typeface="+mj-lt"/>
              </a:rPr>
              <a:t>switch </a:t>
            </a:r>
            <a:r>
              <a:rPr lang="ru-RU" sz="1400" dirty="0">
                <a:latin typeface="+mj-lt"/>
              </a:rPr>
              <a:t>предоставя по-удобен начин за проверка на множество условия. </a:t>
            </a:r>
          </a:p>
          <a:p>
            <a:pPr marL="0" indent="0">
              <a:buNone/>
            </a:pPr>
            <a:r>
              <a:rPr lang="ru-RU" sz="1400" dirty="0">
                <a:latin typeface="+mj-lt"/>
              </a:rPr>
              <a:t>	Пример: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switch (</a:t>
            </a:r>
            <a:r>
              <a:rPr lang="en-US" sz="1400" dirty="0" err="1">
                <a:latin typeface="+mj-lt"/>
              </a:rPr>
              <a:t>dayOfWeek</a:t>
            </a:r>
            <a:r>
              <a:rPr lang="en-US" sz="1400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case "Monday":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Console.WriteLine</a:t>
            </a:r>
            <a:r>
              <a:rPr lang="en-US" sz="1400" dirty="0">
                <a:latin typeface="+mj-lt"/>
              </a:rPr>
              <a:t>("It's Monday.");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break;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case "Friday":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Console.WriteLine</a:t>
            </a:r>
            <a:r>
              <a:rPr lang="en-US" sz="1400" dirty="0">
                <a:latin typeface="+mj-lt"/>
              </a:rPr>
              <a:t>("It's Friday.");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break;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default: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</a:t>
            </a:r>
            <a:r>
              <a:rPr lang="en-US" sz="1400" dirty="0" err="1">
                <a:latin typeface="+mj-lt"/>
              </a:rPr>
              <a:t>Console.WriteLine</a:t>
            </a:r>
            <a:r>
              <a:rPr lang="en-US" sz="1400" dirty="0">
                <a:latin typeface="+mj-lt"/>
              </a:rPr>
              <a:t>("It's another day.");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  break;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}</a:t>
            </a:r>
            <a:endParaRPr lang="bg-BG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83653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8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962399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2681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Въведение в C#</vt:lpstr>
      <vt:lpstr>Visual Studio </vt:lpstr>
      <vt:lpstr>Инсталация на Visual Studio </vt:lpstr>
      <vt:lpstr>Първи Стъпки в Visual Studio</vt:lpstr>
      <vt:lpstr>Git и GitHub </vt:lpstr>
      <vt:lpstr>Основи на Git</vt:lpstr>
      <vt:lpstr>Работа с GitHub</vt:lpstr>
      <vt:lpstr>Въведение в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C#</dc:title>
  <dc:creator>zlatomillaa@outlook.com</dc:creator>
  <cp:lastModifiedBy>zlatomillaa@outlook.com</cp:lastModifiedBy>
  <cp:revision>21</cp:revision>
  <dcterms:created xsi:type="dcterms:W3CDTF">2024-04-08T05:20:44Z</dcterms:created>
  <dcterms:modified xsi:type="dcterms:W3CDTF">2025-04-08T10:47:11Z</dcterms:modified>
</cp:coreProperties>
</file>