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Li" initials="AL" lastIdx="1" clrIdx="0">
    <p:extLst>
      <p:ext uri="{19B8F6BF-5375-455C-9EA6-DF929625EA0E}">
        <p15:presenceInfo xmlns:p15="http://schemas.microsoft.com/office/powerpoint/2012/main" userId="S::zerox123@ubc365.onmicrosoft.com::2e2bb9ec-2ffe-4131-b6d5-2b8b61a666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34"/>
    <p:restoredTop sz="95588"/>
  </p:normalViewPr>
  <p:slideViewPr>
    <p:cSldViewPr snapToGrid="0" snapToObjects="1" showGuides="1">
      <p:cViewPr varScale="1">
        <p:scale>
          <a:sx n="67" d="100"/>
          <a:sy n="67" d="100"/>
        </p:scale>
        <p:origin x="176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6T00:05:11.035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July 25,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July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July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July 25,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July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July 25,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July 25,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July 25,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8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July 25,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July 25,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July 25,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July 25,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33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28206-5B44-431B-AC4F-F5623072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61CD9-792F-40B5-800E-A2C19BA83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EF408A-EA6D-4426-AA3C-8E5FBF562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7958" y="0"/>
            <a:ext cx="6824042" cy="6858000"/>
          </a:xfrm>
          <a:custGeom>
            <a:avLst/>
            <a:gdLst>
              <a:gd name="connsiteX0" fmla="*/ 1867233 w 6824042"/>
              <a:gd name="connsiteY0" fmla="*/ 0 h 6858000"/>
              <a:gd name="connsiteX1" fmla="*/ 5459257 w 6824042"/>
              <a:gd name="connsiteY1" fmla="*/ 0 h 6858000"/>
              <a:gd name="connsiteX2" fmla="*/ 5612482 w 6824042"/>
              <a:gd name="connsiteY2" fmla="*/ 69660 h 6858000"/>
              <a:gd name="connsiteX3" fmla="*/ 6505064 w 6824042"/>
              <a:gd name="connsiteY3" fmla="*/ 716540 h 6858000"/>
              <a:gd name="connsiteX4" fmla="*/ 6800287 w 6824042"/>
              <a:gd name="connsiteY4" fmla="*/ 1174346 h 6858000"/>
              <a:gd name="connsiteX5" fmla="*/ 6824042 w 6824042"/>
              <a:gd name="connsiteY5" fmla="*/ 1217021 h 6858000"/>
              <a:gd name="connsiteX6" fmla="*/ 6824042 w 6824042"/>
              <a:gd name="connsiteY6" fmla="*/ 5287937 h 6858000"/>
              <a:gd name="connsiteX7" fmla="*/ 6822818 w 6824042"/>
              <a:gd name="connsiteY7" fmla="*/ 5290151 h 6858000"/>
              <a:gd name="connsiteX8" fmla="*/ 6674663 w 6824042"/>
              <a:gd name="connsiteY8" fmla="*/ 5523208 h 6858000"/>
              <a:gd name="connsiteX9" fmla="*/ 5070316 w 6824042"/>
              <a:gd name="connsiteY9" fmla="*/ 6701530 h 6858000"/>
              <a:gd name="connsiteX10" fmla="*/ 4867077 w 6824042"/>
              <a:gd name="connsiteY10" fmla="*/ 6791320 h 6858000"/>
              <a:gd name="connsiteX11" fmla="*/ 4707141 w 6824042"/>
              <a:gd name="connsiteY11" fmla="*/ 6858000 h 6858000"/>
              <a:gd name="connsiteX12" fmla="*/ 2866633 w 6824042"/>
              <a:gd name="connsiteY12" fmla="*/ 6858000 h 6858000"/>
              <a:gd name="connsiteX13" fmla="*/ 2733070 w 6824042"/>
              <a:gd name="connsiteY13" fmla="*/ 6813004 h 6858000"/>
              <a:gd name="connsiteX14" fmla="*/ 838418 w 6824042"/>
              <a:gd name="connsiteY14" fmla="*/ 5737823 h 6858000"/>
              <a:gd name="connsiteX15" fmla="*/ 9288 w 6824042"/>
              <a:gd name="connsiteY15" fmla="*/ 3587942 h 6858000"/>
              <a:gd name="connsiteX16" fmla="*/ 423663 w 6824042"/>
              <a:gd name="connsiteY16" fmla="*/ 1514812 h 6858000"/>
              <a:gd name="connsiteX17" fmla="*/ 1219538 w 6824042"/>
              <a:gd name="connsiteY17" fmla="*/ 461634 h 6858000"/>
              <a:gd name="connsiteX18" fmla="*/ 1685459 w 6824042"/>
              <a:gd name="connsiteY18" fmla="*/ 1159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824042" h="6858000">
                <a:moveTo>
                  <a:pt x="1867233" y="0"/>
                </a:moveTo>
                <a:lnTo>
                  <a:pt x="5459257" y="0"/>
                </a:lnTo>
                <a:lnTo>
                  <a:pt x="5612482" y="69660"/>
                </a:lnTo>
                <a:cubicBezTo>
                  <a:pt x="5936881" y="232843"/>
                  <a:pt x="6236426" y="447902"/>
                  <a:pt x="6505064" y="716540"/>
                </a:cubicBezTo>
                <a:cubicBezTo>
                  <a:pt x="6543455" y="754931"/>
                  <a:pt x="6659817" y="928315"/>
                  <a:pt x="6800287" y="1174346"/>
                </a:cubicBezTo>
                <a:lnTo>
                  <a:pt x="6824042" y="1217021"/>
                </a:lnTo>
                <a:lnTo>
                  <a:pt x="6824042" y="5287937"/>
                </a:lnTo>
                <a:lnTo>
                  <a:pt x="6822818" y="5290151"/>
                </a:lnTo>
                <a:cubicBezTo>
                  <a:pt x="6774083" y="5372380"/>
                  <a:pt x="6724488" y="5450315"/>
                  <a:pt x="6674663" y="5523208"/>
                </a:cubicBezTo>
                <a:cubicBezTo>
                  <a:pt x="6566752" y="5692281"/>
                  <a:pt x="5623182" y="6455528"/>
                  <a:pt x="5070316" y="6701530"/>
                </a:cubicBezTo>
                <a:cubicBezTo>
                  <a:pt x="5001275" y="6732213"/>
                  <a:pt x="4933755" y="6762363"/>
                  <a:pt x="4867077" y="6791320"/>
                </a:cubicBezTo>
                <a:lnTo>
                  <a:pt x="4707141" y="6858000"/>
                </a:lnTo>
                <a:lnTo>
                  <a:pt x="2866633" y="6858000"/>
                </a:lnTo>
                <a:lnTo>
                  <a:pt x="2733070" y="6813004"/>
                </a:lnTo>
                <a:cubicBezTo>
                  <a:pt x="2037395" y="6569450"/>
                  <a:pt x="1196208" y="6164593"/>
                  <a:pt x="838418" y="5737823"/>
                </a:cubicBezTo>
                <a:cubicBezTo>
                  <a:pt x="362418" y="5169851"/>
                  <a:pt x="9618" y="4448098"/>
                  <a:pt x="9288" y="3587942"/>
                </a:cubicBezTo>
                <a:cubicBezTo>
                  <a:pt x="-36697" y="2651117"/>
                  <a:pt x="86021" y="2036995"/>
                  <a:pt x="423663" y="1514812"/>
                </a:cubicBezTo>
                <a:cubicBezTo>
                  <a:pt x="688952" y="1164107"/>
                  <a:pt x="879378" y="737469"/>
                  <a:pt x="1219538" y="461634"/>
                </a:cubicBezTo>
                <a:cubicBezTo>
                  <a:pt x="1347098" y="358197"/>
                  <a:pt x="1505776" y="236097"/>
                  <a:pt x="1685459" y="11590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FA20-D0B0-9042-A468-6D13FE010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090246"/>
            <a:ext cx="5015638" cy="2434154"/>
          </a:xfrm>
        </p:spPr>
        <p:txBody>
          <a:bodyPr>
            <a:normAutofit fontScale="90000"/>
          </a:bodyPr>
          <a:lstStyle/>
          <a:p>
            <a:r>
              <a:rPr lang="en-US" dirty="0"/>
              <a:t>IBM </a:t>
            </a:r>
            <a:br>
              <a:rPr lang="en-US" dirty="0"/>
            </a:br>
            <a:r>
              <a:rPr lang="en-US" dirty="0" err="1"/>
              <a:t>Cousera</a:t>
            </a:r>
            <a:r>
              <a:rPr lang="en-US" dirty="0"/>
              <a:t>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377-06D3-2243-B737-4CD7F865B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en-US" dirty="0"/>
              <a:t>Alex Li</a:t>
            </a:r>
          </a:p>
        </p:txBody>
      </p:sp>
    </p:spTree>
    <p:extLst>
      <p:ext uri="{BB962C8B-B14F-4D97-AF65-F5344CB8AC3E}">
        <p14:creationId xmlns:p14="http://schemas.microsoft.com/office/powerpoint/2010/main" val="21070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BA06-4592-E344-973F-73CECE64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143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and Discussion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98FAA-7760-724B-8801-F77812BD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6" y="2419350"/>
            <a:ext cx="8864149" cy="277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74A2AE-4F80-BA47-988D-1E997FFACEC8}"/>
              </a:ext>
            </a:extLst>
          </p:cNvPr>
          <p:cNvSpPr txBox="1"/>
          <p:nvPr/>
        </p:nvSpPr>
        <p:spPr>
          <a:xfrm>
            <a:off x="1016225" y="13335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total of 6 clusters in total organized based on common venues and the population of the neighborhood. </a:t>
            </a:r>
          </a:p>
        </p:txBody>
      </p:sp>
    </p:spTree>
    <p:extLst>
      <p:ext uri="{BB962C8B-B14F-4D97-AF65-F5344CB8AC3E}">
        <p14:creationId xmlns:p14="http://schemas.microsoft.com/office/powerpoint/2010/main" val="396934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146-5D97-684A-8F11-574C6E84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55600"/>
            <a:ext cx="10728322" cy="828600"/>
          </a:xfrm>
        </p:spPr>
        <p:txBody>
          <a:bodyPr>
            <a:normAutofit/>
          </a:bodyPr>
          <a:lstStyle/>
          <a:p>
            <a:r>
              <a:rPr lang="en-US" sz="4000" dirty="0"/>
              <a:t>Results and Discussion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6B7F1-453C-8846-AC60-90A2850933AA}"/>
              </a:ext>
            </a:extLst>
          </p:cNvPr>
          <p:cNvSpPr txBox="1"/>
          <p:nvPr/>
        </p:nvSpPr>
        <p:spPr>
          <a:xfrm>
            <a:off x="567600" y="5575300"/>
            <a:ext cx="89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has cluster labels and geo coordinates of the neighborhoods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93808-83B8-0843-AEB1-0F7604FD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411250"/>
            <a:ext cx="735965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AD3-084D-084B-BEF1-F0F92176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79C7-9AC8-2145-9D13-0584DCFF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95400"/>
            <a:ext cx="10728325" cy="4473575"/>
          </a:xfrm>
        </p:spPr>
        <p:txBody>
          <a:bodyPr/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Location and competition are two of the important factors before starting a business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project analysis clusters neighborhood based on population and types of businesses.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analysis allow investors to understand the types of business in an area and potential customers (population) as well as potential competitions.</a:t>
            </a:r>
          </a:p>
        </p:txBody>
      </p:sp>
    </p:spTree>
    <p:extLst>
      <p:ext uri="{BB962C8B-B14F-4D97-AF65-F5344CB8AC3E}">
        <p14:creationId xmlns:p14="http://schemas.microsoft.com/office/powerpoint/2010/main" val="1841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DE09-A486-AC4A-B06D-EAEBB3BB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10728322" cy="6098123"/>
          </a:xfrm>
        </p:spPr>
        <p:txBody>
          <a:bodyPr>
            <a:normAutofit/>
          </a:bodyPr>
          <a:lstStyle/>
          <a:p>
            <a:r>
              <a:rPr lang="en-US" dirty="0"/>
              <a:t>Overview: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1- Introduction</a:t>
            </a:r>
            <a:br>
              <a:rPr lang="en-US" dirty="0"/>
            </a:br>
            <a:r>
              <a:rPr lang="en-US" dirty="0"/>
              <a:t>	2- Data Collection</a:t>
            </a:r>
            <a:br>
              <a:rPr lang="en-US" dirty="0"/>
            </a:br>
            <a:r>
              <a:rPr lang="en-US" dirty="0"/>
              <a:t>	3-Methodology</a:t>
            </a:r>
            <a:br>
              <a:rPr lang="en-US" dirty="0"/>
            </a:br>
            <a:r>
              <a:rPr lang="en-US" dirty="0"/>
              <a:t>	4-Result</a:t>
            </a:r>
            <a:br>
              <a:rPr lang="en-US" dirty="0"/>
            </a:br>
            <a:r>
              <a:rPr lang="en-US" dirty="0"/>
              <a:t>	5-Conclusion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8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70B8-301A-0A48-BCD0-7BB7D2C4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2" y="1113857"/>
            <a:ext cx="5015638" cy="92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spc="-100" dirty="0"/>
              <a:t>Introduction</a:t>
            </a:r>
            <a:endParaRPr lang="en-US" sz="5600" spc="-1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Picture 6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651921E6-3AB3-E948-9604-302769B9B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1" r="24543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B1884-D6BB-5843-A242-26028C72AD90}"/>
              </a:ext>
            </a:extLst>
          </p:cNvPr>
          <p:cNvSpPr txBox="1"/>
          <p:nvPr/>
        </p:nvSpPr>
        <p:spPr>
          <a:xfrm>
            <a:off x="524809" y="2387066"/>
            <a:ext cx="526347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Vancouver is a vibrant city with a constant increase in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also ranked as one of the best cities to do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Vancouver is the fastest growing economy in Canada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1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DECB-0069-E549-B63B-230EBD89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33350"/>
          </a:xfrm>
        </p:spPr>
        <p:txBody>
          <a:bodyPr>
            <a:normAutofit/>
          </a:bodyPr>
          <a:lstStyle/>
          <a:p>
            <a:r>
              <a:rPr lang="en-US" sz="3600" dirty="0"/>
              <a:t>Business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E048-FF60-E54B-B459-62D16C9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2550"/>
            <a:ext cx="10728325" cy="4416425"/>
          </a:xfrm>
        </p:spPr>
        <p:txBody>
          <a:bodyPr/>
          <a:lstStyle/>
          <a:p>
            <a:endParaRPr lang="en-US" dirty="0"/>
          </a:p>
          <a:p>
            <a:pPr marL="285750" indent="-285750" defTabSz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project tackles a hypothetical data analysis problem to determines the best neighborhood to open a business, whether it is a coffee shop or a restaurant. Vancouver has over 21 neighborhoods and each neighborhood has restaurants, coffee shops and bakeries.  The project will perform basic 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68442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FAEE-5D16-6446-BE2F-102E0A5A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47650"/>
          </a:xfrm>
        </p:spPr>
        <p:txBody>
          <a:bodyPr>
            <a:normAutofit/>
          </a:bodyPr>
          <a:lstStyle/>
          <a:p>
            <a:r>
              <a:rPr lang="en-US" sz="3600" dirty="0"/>
              <a:t>Data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2785-F074-1540-9B6A-E2388861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815312"/>
            <a:ext cx="6507163" cy="3804438"/>
          </a:xfrm>
        </p:spPr>
        <p:txBody>
          <a:bodyPr/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List of neighborhoods from Wikipedia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API Foursquare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Vancouver population from 2016  from website of City of Vancouver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Python Libraries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GitHub Vancouver </a:t>
            </a:r>
            <a:r>
              <a:rPr lang="en-US" dirty="0" err="1">
                <a:solidFill>
                  <a:schemeClr val="tx1"/>
                </a:solidFill>
              </a:rPr>
              <a:t>Geojson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769A7-1AC7-BC40-B07A-B594635F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0" y="62712"/>
            <a:ext cx="34417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95C61-DB77-1A4F-ACF9-0BCB7C30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50" y="3851200"/>
            <a:ext cx="4102100" cy="238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33766-FC77-9740-B3D7-8911535ED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4908550"/>
            <a:ext cx="2768600" cy="1422400"/>
          </a:xfrm>
          <a:prstGeom prst="rect">
            <a:avLst/>
          </a:prstGeom>
        </p:spPr>
      </p:pic>
      <p:pic>
        <p:nvPicPr>
          <p:cNvPr id="8" name="Picture 7" descr="A picture containing computer, light&#10;&#10;Description automatically generated">
            <a:extLst>
              <a:ext uri="{FF2B5EF4-FFF2-40B4-BE49-F238E27FC236}">
                <a16:creationId xmlns:a16="http://schemas.microsoft.com/office/drawing/2014/main" id="{AFA7B279-6BE2-4446-8513-F9321C613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0" y="4545812"/>
            <a:ext cx="3387803" cy="19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011D53-716C-024D-992B-29652457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117" y="56464"/>
            <a:ext cx="6911974" cy="805412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pPr algn="ctr"/>
            <a:r>
              <a:rPr lang="en-US" sz="5600" spc="-100" dirty="0"/>
              <a:t>Methodology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46A58-F6D9-EF47-9C0B-F55800BCA98E}"/>
              </a:ext>
            </a:extLst>
          </p:cNvPr>
          <p:cNvSpPr txBox="1"/>
          <p:nvPr/>
        </p:nvSpPr>
        <p:spPr>
          <a:xfrm>
            <a:off x="2117225" y="1401114"/>
            <a:ext cx="7807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Exploratory Data Analysis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Cluster Group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 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Folium Map with Clustering and Geo Coordinates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6B63-6158-D543-A4F0-48179C3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57150"/>
          </a:xfrm>
        </p:spPr>
        <p:txBody>
          <a:bodyPr/>
          <a:lstStyle/>
          <a:p>
            <a:r>
              <a:rPr lang="en-US" dirty="0"/>
              <a:t>Exploratory Data Analysis: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A645E-72E0-4449-8A25-782BCCE82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432233"/>
            <a:ext cx="6103937" cy="3612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A292-AC1E-1E46-B013-6D6C31EBADDD}"/>
              </a:ext>
            </a:extLst>
          </p:cNvPr>
          <p:cNvSpPr txBox="1"/>
          <p:nvPr/>
        </p:nvSpPr>
        <p:spPr>
          <a:xfrm>
            <a:off x="567600" y="5592469"/>
            <a:ext cx="89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and Geo Coordinates Data are extracted and grouped into a Table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3742-84E6-AC44-933E-A99FEC3B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Folium Map of Vancouver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0E9F0-44D1-7343-9013-62EB8DCD7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1397834"/>
            <a:ext cx="6932456" cy="4062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6E2F8-5443-9742-9DCB-D2AB63D88971}"/>
              </a:ext>
            </a:extLst>
          </p:cNvPr>
          <p:cNvSpPr txBox="1"/>
          <p:nvPr/>
        </p:nvSpPr>
        <p:spPr>
          <a:xfrm>
            <a:off x="2019300" y="5943600"/>
            <a:ext cx="821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Folium Map of Vancouver with geo coordinates and Geo Json of Vancouver</a:t>
            </a:r>
          </a:p>
        </p:txBody>
      </p:sp>
    </p:spTree>
    <p:extLst>
      <p:ext uri="{BB962C8B-B14F-4D97-AF65-F5344CB8AC3E}">
        <p14:creationId xmlns:p14="http://schemas.microsoft.com/office/powerpoint/2010/main" val="399876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D0D75-1382-4CB8-BFB1-972F6DF5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5424FD-F6A1-4096-9DD4-44118549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CB4EB-BE4F-BD44-B071-78A46C79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K Means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DBAE2-6F14-3B4F-BDE9-4B81421E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36" y="1982335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K Means Clustering requires tuning</a:t>
            </a:r>
          </a:p>
          <a:p>
            <a:endParaRPr lang="en-US" dirty="0"/>
          </a:p>
          <a:p>
            <a:r>
              <a:rPr lang="en-US" dirty="0"/>
              <a:t>One group encoding is used along with clustering algorithm on the venue categories and population of each neighborhood to determine the best number of clusters .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7E55FD5-B961-45FE-A940-4A462DE8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233764 w 6858000"/>
              <a:gd name="connsiteY5" fmla="*/ 19600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lnTo>
                  <a:pt x="2233764" y="19600"/>
                </a:lnTo>
                <a:cubicBezTo>
                  <a:pt x="2933352" y="33230"/>
                  <a:pt x="5032814" y="16325"/>
                  <a:pt x="6643031" y="15010"/>
                </a:cubicBezTo>
                <a:lnTo>
                  <a:pt x="6858000" y="1453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B5C17-7416-9445-962E-755A304C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58" y="720001"/>
            <a:ext cx="3991571" cy="2524669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1C7D7-E558-EE46-86BD-4A22A040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23" y="3429000"/>
            <a:ext cx="4703827" cy="2524668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519391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321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Sagona Book</vt:lpstr>
      <vt:lpstr>The Hand Extrablack</vt:lpstr>
      <vt:lpstr>BlobVTI</vt:lpstr>
      <vt:lpstr>IBM  Cousera Capstone</vt:lpstr>
      <vt:lpstr>Overview:    1- Introduction  2- Data Collection  3-Methodology  4-Result  5-Conclusion    </vt:lpstr>
      <vt:lpstr>Introduction</vt:lpstr>
      <vt:lpstr>Business Problem:</vt:lpstr>
      <vt:lpstr>Data Resources</vt:lpstr>
      <vt:lpstr>Methodology</vt:lpstr>
      <vt:lpstr>Exploratory Data Analysis:</vt:lpstr>
      <vt:lpstr>Folium Map of Vancouver</vt:lpstr>
      <vt:lpstr>K Means Clustering</vt:lpstr>
      <vt:lpstr>Results and Discussion </vt:lpstr>
      <vt:lpstr>Results and 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 Cousera Capstone</dc:title>
  <dc:creator>Alex Li</dc:creator>
  <cp:lastModifiedBy>Alex Li</cp:lastModifiedBy>
  <cp:revision>6</cp:revision>
  <dcterms:created xsi:type="dcterms:W3CDTF">2020-07-26T07:10:42Z</dcterms:created>
  <dcterms:modified xsi:type="dcterms:W3CDTF">2020-07-26T08:20:56Z</dcterms:modified>
</cp:coreProperties>
</file>