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7" r:id="rId1"/>
  </p:sldMasterIdLst>
  <p:sldIdLst>
    <p:sldId id="256" r:id="rId2"/>
    <p:sldId id="257" r:id="rId3"/>
    <p:sldId id="258" r:id="rId4"/>
    <p:sldId id="260" r:id="rId5"/>
    <p:sldId id="259" r:id="rId6"/>
    <p:sldId id="265" r:id="rId7"/>
    <p:sldId id="264" r:id="rId8"/>
  </p:sldIdLst>
  <p:sldSz cx="9144000" cy="6858000" type="screen4x3"/>
  <p:notesSz cx="6858000" cy="9144000"/>
  <p:defaultTextStyle>
    <a:defPPr>
      <a:defRPr lang="en-Q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5"/>
    <p:restoredTop sz="94650"/>
  </p:normalViewPr>
  <p:slideViewPr>
    <p:cSldViewPr snapToGrid="0" snapToObjects="1">
      <p:cViewPr>
        <p:scale>
          <a:sx n="118" d="100"/>
          <a:sy n="118" d="100"/>
        </p:scale>
        <p:origin x="1696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25345E-CB91-41EC-8543-4EB629EE1315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341EE3F-CF50-4B7A-8139-7B975F61B5CF}">
      <dgm:prSet/>
      <dgm:spPr/>
      <dgm:t>
        <a:bodyPr/>
        <a:lstStyle/>
        <a:p>
          <a:r>
            <a:rPr lang="en-US"/>
            <a:t>• Develop an ML system to predict customer churn</a:t>
          </a:r>
        </a:p>
      </dgm:t>
    </dgm:pt>
    <dgm:pt modelId="{59C16CA3-D8C0-4E59-8FCB-DDE39D515396}" type="parTrans" cxnId="{FC0E784D-A679-4EF9-8793-C36F4E053CF4}">
      <dgm:prSet/>
      <dgm:spPr/>
      <dgm:t>
        <a:bodyPr/>
        <a:lstStyle/>
        <a:p>
          <a:endParaRPr lang="en-US"/>
        </a:p>
      </dgm:t>
    </dgm:pt>
    <dgm:pt modelId="{A44EC8B1-CAD6-48C1-B94A-065E0A499924}" type="sibTrans" cxnId="{FC0E784D-A679-4EF9-8793-C36F4E053CF4}">
      <dgm:prSet/>
      <dgm:spPr/>
      <dgm:t>
        <a:bodyPr/>
        <a:lstStyle/>
        <a:p>
          <a:endParaRPr lang="en-US"/>
        </a:p>
      </dgm:t>
    </dgm:pt>
    <dgm:pt modelId="{72E344BE-CCA3-4F69-8444-994B5D6B37E9}">
      <dgm:prSet/>
      <dgm:spPr/>
      <dgm:t>
        <a:bodyPr/>
        <a:lstStyle/>
        <a:p>
          <a:r>
            <a:rPr lang="en-US"/>
            <a:t>• Include training, deployment, and monitoring</a:t>
          </a:r>
        </a:p>
      </dgm:t>
    </dgm:pt>
    <dgm:pt modelId="{CAB87C72-9609-408E-869F-BD07862A5941}" type="parTrans" cxnId="{7BC1ED80-3B88-4061-B58A-3C26C596C0AC}">
      <dgm:prSet/>
      <dgm:spPr/>
      <dgm:t>
        <a:bodyPr/>
        <a:lstStyle/>
        <a:p>
          <a:endParaRPr lang="en-US"/>
        </a:p>
      </dgm:t>
    </dgm:pt>
    <dgm:pt modelId="{FC69AF9A-EE1A-4781-BE5F-3D621E94CCDE}" type="sibTrans" cxnId="{7BC1ED80-3B88-4061-B58A-3C26C596C0AC}">
      <dgm:prSet/>
      <dgm:spPr/>
      <dgm:t>
        <a:bodyPr/>
        <a:lstStyle/>
        <a:p>
          <a:endParaRPr lang="en-US"/>
        </a:p>
      </dgm:t>
    </dgm:pt>
    <dgm:pt modelId="{DA81A6B6-E54B-423C-A07E-F25989296915}">
      <dgm:prSet/>
      <dgm:spPr/>
      <dgm:t>
        <a:bodyPr/>
        <a:lstStyle/>
        <a:p>
          <a:r>
            <a:rPr lang="en-US"/>
            <a:t>• Ensure reliability, interpretability, and automation</a:t>
          </a:r>
        </a:p>
      </dgm:t>
    </dgm:pt>
    <dgm:pt modelId="{9BAFEE21-95CF-4924-8D3B-86D93B7A3F6F}" type="parTrans" cxnId="{18D1A6A5-E8A1-4BC9-83E8-ECA1DB734525}">
      <dgm:prSet/>
      <dgm:spPr/>
      <dgm:t>
        <a:bodyPr/>
        <a:lstStyle/>
        <a:p>
          <a:endParaRPr lang="en-US"/>
        </a:p>
      </dgm:t>
    </dgm:pt>
    <dgm:pt modelId="{2EAB9C37-32EF-42C0-880E-E0A8C3087B86}" type="sibTrans" cxnId="{18D1A6A5-E8A1-4BC9-83E8-ECA1DB734525}">
      <dgm:prSet/>
      <dgm:spPr/>
      <dgm:t>
        <a:bodyPr/>
        <a:lstStyle/>
        <a:p>
          <a:endParaRPr lang="en-US"/>
        </a:p>
      </dgm:t>
    </dgm:pt>
    <dgm:pt modelId="{F93889E7-765E-4670-B49B-90D61F925846}">
      <dgm:prSet/>
      <dgm:spPr/>
      <dgm:t>
        <a:bodyPr/>
        <a:lstStyle/>
        <a:p>
          <a:r>
            <a:rPr lang="en-US"/>
            <a:t>This system addresses customer churn in the telecom industry.</a:t>
          </a:r>
        </a:p>
      </dgm:t>
    </dgm:pt>
    <dgm:pt modelId="{E4A51A44-7F76-443B-906E-1AF542CE7A97}" type="parTrans" cxnId="{84BAE11F-7F33-4EC7-8EBA-D26DCFD54292}">
      <dgm:prSet/>
      <dgm:spPr/>
      <dgm:t>
        <a:bodyPr/>
        <a:lstStyle/>
        <a:p>
          <a:endParaRPr lang="en-US"/>
        </a:p>
      </dgm:t>
    </dgm:pt>
    <dgm:pt modelId="{AC6103A0-2BC5-45D8-AE0E-0846FC6A8A60}" type="sibTrans" cxnId="{84BAE11F-7F33-4EC7-8EBA-D26DCFD54292}">
      <dgm:prSet/>
      <dgm:spPr/>
      <dgm:t>
        <a:bodyPr/>
        <a:lstStyle/>
        <a:p>
          <a:endParaRPr lang="en-US"/>
        </a:p>
      </dgm:t>
    </dgm:pt>
    <dgm:pt modelId="{1A13AB7F-07FD-3D45-BFE6-DA6E3A8E0E4B}" type="pres">
      <dgm:prSet presAssocID="{B325345E-CB91-41EC-8543-4EB629EE1315}" presName="vert0" presStyleCnt="0">
        <dgm:presLayoutVars>
          <dgm:dir/>
          <dgm:animOne val="branch"/>
          <dgm:animLvl val="lvl"/>
        </dgm:presLayoutVars>
      </dgm:prSet>
      <dgm:spPr/>
    </dgm:pt>
    <dgm:pt modelId="{1963B4B5-C00A-954D-A650-88677EAFF3EE}" type="pres">
      <dgm:prSet presAssocID="{7341EE3F-CF50-4B7A-8139-7B975F61B5CF}" presName="thickLine" presStyleLbl="alignNode1" presStyleIdx="0" presStyleCnt="4"/>
      <dgm:spPr/>
    </dgm:pt>
    <dgm:pt modelId="{984E4335-DCFE-334D-9B8C-D3A4EF721EBB}" type="pres">
      <dgm:prSet presAssocID="{7341EE3F-CF50-4B7A-8139-7B975F61B5CF}" presName="horz1" presStyleCnt="0"/>
      <dgm:spPr/>
    </dgm:pt>
    <dgm:pt modelId="{6D8C61D4-24AA-354F-A3D3-D5B4786102A1}" type="pres">
      <dgm:prSet presAssocID="{7341EE3F-CF50-4B7A-8139-7B975F61B5CF}" presName="tx1" presStyleLbl="revTx" presStyleIdx="0" presStyleCnt="4"/>
      <dgm:spPr/>
    </dgm:pt>
    <dgm:pt modelId="{3DBA0774-9A73-BB49-99E1-7D816ABC47D7}" type="pres">
      <dgm:prSet presAssocID="{7341EE3F-CF50-4B7A-8139-7B975F61B5CF}" presName="vert1" presStyleCnt="0"/>
      <dgm:spPr/>
    </dgm:pt>
    <dgm:pt modelId="{BEEF6954-7F6E-BB49-923F-242F39DAB7E5}" type="pres">
      <dgm:prSet presAssocID="{72E344BE-CCA3-4F69-8444-994B5D6B37E9}" presName="thickLine" presStyleLbl="alignNode1" presStyleIdx="1" presStyleCnt="4"/>
      <dgm:spPr/>
    </dgm:pt>
    <dgm:pt modelId="{8285ED95-4A19-564C-B6DC-A501402E0AD8}" type="pres">
      <dgm:prSet presAssocID="{72E344BE-CCA3-4F69-8444-994B5D6B37E9}" presName="horz1" presStyleCnt="0"/>
      <dgm:spPr/>
    </dgm:pt>
    <dgm:pt modelId="{F87FDEC5-8A7D-C345-A023-1E9862A54BC6}" type="pres">
      <dgm:prSet presAssocID="{72E344BE-CCA3-4F69-8444-994B5D6B37E9}" presName="tx1" presStyleLbl="revTx" presStyleIdx="1" presStyleCnt="4"/>
      <dgm:spPr/>
    </dgm:pt>
    <dgm:pt modelId="{8778E20A-69A5-E349-9CE1-A894893C974D}" type="pres">
      <dgm:prSet presAssocID="{72E344BE-CCA3-4F69-8444-994B5D6B37E9}" presName="vert1" presStyleCnt="0"/>
      <dgm:spPr/>
    </dgm:pt>
    <dgm:pt modelId="{E0554449-49EA-D34A-AE24-374FA415D36A}" type="pres">
      <dgm:prSet presAssocID="{DA81A6B6-E54B-423C-A07E-F25989296915}" presName="thickLine" presStyleLbl="alignNode1" presStyleIdx="2" presStyleCnt="4"/>
      <dgm:spPr/>
    </dgm:pt>
    <dgm:pt modelId="{61D4612C-5DFD-8B4A-BF46-C963ABFA8845}" type="pres">
      <dgm:prSet presAssocID="{DA81A6B6-E54B-423C-A07E-F25989296915}" presName="horz1" presStyleCnt="0"/>
      <dgm:spPr/>
    </dgm:pt>
    <dgm:pt modelId="{872E7984-CED1-444F-8121-5706990D13D9}" type="pres">
      <dgm:prSet presAssocID="{DA81A6B6-E54B-423C-A07E-F25989296915}" presName="tx1" presStyleLbl="revTx" presStyleIdx="2" presStyleCnt="4"/>
      <dgm:spPr/>
    </dgm:pt>
    <dgm:pt modelId="{35B0C44D-6D11-9949-BC7C-AAD4C063C44F}" type="pres">
      <dgm:prSet presAssocID="{DA81A6B6-E54B-423C-A07E-F25989296915}" presName="vert1" presStyleCnt="0"/>
      <dgm:spPr/>
    </dgm:pt>
    <dgm:pt modelId="{2FA575CC-DAF5-2843-87A1-76187F5ACFD0}" type="pres">
      <dgm:prSet presAssocID="{F93889E7-765E-4670-B49B-90D61F925846}" presName="thickLine" presStyleLbl="alignNode1" presStyleIdx="3" presStyleCnt="4"/>
      <dgm:spPr/>
    </dgm:pt>
    <dgm:pt modelId="{3C79BA94-8968-4C40-9C51-14AF99B20DCD}" type="pres">
      <dgm:prSet presAssocID="{F93889E7-765E-4670-B49B-90D61F925846}" presName="horz1" presStyleCnt="0"/>
      <dgm:spPr/>
    </dgm:pt>
    <dgm:pt modelId="{489635E6-7D93-624D-BF91-9FE31551A0AF}" type="pres">
      <dgm:prSet presAssocID="{F93889E7-765E-4670-B49B-90D61F925846}" presName="tx1" presStyleLbl="revTx" presStyleIdx="3" presStyleCnt="4"/>
      <dgm:spPr/>
    </dgm:pt>
    <dgm:pt modelId="{7E254AD1-B81C-ED40-9505-1D0D60EA0165}" type="pres">
      <dgm:prSet presAssocID="{F93889E7-765E-4670-B49B-90D61F925846}" presName="vert1" presStyleCnt="0"/>
      <dgm:spPr/>
    </dgm:pt>
  </dgm:ptLst>
  <dgm:cxnLst>
    <dgm:cxn modelId="{84BAE11F-7F33-4EC7-8EBA-D26DCFD54292}" srcId="{B325345E-CB91-41EC-8543-4EB629EE1315}" destId="{F93889E7-765E-4670-B49B-90D61F925846}" srcOrd="3" destOrd="0" parTransId="{E4A51A44-7F76-443B-906E-1AF542CE7A97}" sibTransId="{AC6103A0-2BC5-45D8-AE0E-0846FC6A8A60}"/>
    <dgm:cxn modelId="{0B319332-57C7-AD4D-9C05-15BD9213DEC1}" type="presOf" srcId="{DA81A6B6-E54B-423C-A07E-F25989296915}" destId="{872E7984-CED1-444F-8121-5706990D13D9}" srcOrd="0" destOrd="0" presId="urn:microsoft.com/office/officeart/2008/layout/LinedList"/>
    <dgm:cxn modelId="{FC0E784D-A679-4EF9-8793-C36F4E053CF4}" srcId="{B325345E-CB91-41EC-8543-4EB629EE1315}" destId="{7341EE3F-CF50-4B7A-8139-7B975F61B5CF}" srcOrd="0" destOrd="0" parTransId="{59C16CA3-D8C0-4E59-8FCB-DDE39D515396}" sibTransId="{A44EC8B1-CAD6-48C1-B94A-065E0A499924}"/>
    <dgm:cxn modelId="{220FD762-07D3-FE4C-9572-D04A212654D7}" type="presOf" srcId="{B325345E-CB91-41EC-8543-4EB629EE1315}" destId="{1A13AB7F-07FD-3D45-BFE6-DA6E3A8E0E4B}" srcOrd="0" destOrd="0" presId="urn:microsoft.com/office/officeart/2008/layout/LinedList"/>
    <dgm:cxn modelId="{7BC1ED80-3B88-4061-B58A-3C26C596C0AC}" srcId="{B325345E-CB91-41EC-8543-4EB629EE1315}" destId="{72E344BE-CCA3-4F69-8444-994B5D6B37E9}" srcOrd="1" destOrd="0" parTransId="{CAB87C72-9609-408E-869F-BD07862A5941}" sibTransId="{FC69AF9A-EE1A-4781-BE5F-3D621E94CCDE}"/>
    <dgm:cxn modelId="{F99E1B94-F2C2-C54C-BFFD-DE7F069B65CA}" type="presOf" srcId="{72E344BE-CCA3-4F69-8444-994B5D6B37E9}" destId="{F87FDEC5-8A7D-C345-A023-1E9862A54BC6}" srcOrd="0" destOrd="0" presId="urn:microsoft.com/office/officeart/2008/layout/LinedList"/>
    <dgm:cxn modelId="{18D1A6A5-E8A1-4BC9-83E8-ECA1DB734525}" srcId="{B325345E-CB91-41EC-8543-4EB629EE1315}" destId="{DA81A6B6-E54B-423C-A07E-F25989296915}" srcOrd="2" destOrd="0" parTransId="{9BAFEE21-95CF-4924-8D3B-86D93B7A3F6F}" sibTransId="{2EAB9C37-32EF-42C0-880E-E0A8C3087B86}"/>
    <dgm:cxn modelId="{092924C8-A120-6E4B-A745-9F212E5B1C0B}" type="presOf" srcId="{7341EE3F-CF50-4B7A-8139-7B975F61B5CF}" destId="{6D8C61D4-24AA-354F-A3D3-D5B4786102A1}" srcOrd="0" destOrd="0" presId="urn:microsoft.com/office/officeart/2008/layout/LinedList"/>
    <dgm:cxn modelId="{BBD516CF-9400-6643-A9ED-1994985C500F}" type="presOf" srcId="{F93889E7-765E-4670-B49B-90D61F925846}" destId="{489635E6-7D93-624D-BF91-9FE31551A0AF}" srcOrd="0" destOrd="0" presId="urn:microsoft.com/office/officeart/2008/layout/LinedList"/>
    <dgm:cxn modelId="{EEA7D988-44B8-5242-B630-C2D92A825EDA}" type="presParOf" srcId="{1A13AB7F-07FD-3D45-BFE6-DA6E3A8E0E4B}" destId="{1963B4B5-C00A-954D-A650-88677EAFF3EE}" srcOrd="0" destOrd="0" presId="urn:microsoft.com/office/officeart/2008/layout/LinedList"/>
    <dgm:cxn modelId="{98C0048D-8D8B-B443-A9BE-D2C0DFB668E9}" type="presParOf" srcId="{1A13AB7F-07FD-3D45-BFE6-DA6E3A8E0E4B}" destId="{984E4335-DCFE-334D-9B8C-D3A4EF721EBB}" srcOrd="1" destOrd="0" presId="urn:microsoft.com/office/officeart/2008/layout/LinedList"/>
    <dgm:cxn modelId="{6CFDCD12-1AFD-3547-8AC6-E4E2DE638319}" type="presParOf" srcId="{984E4335-DCFE-334D-9B8C-D3A4EF721EBB}" destId="{6D8C61D4-24AA-354F-A3D3-D5B4786102A1}" srcOrd="0" destOrd="0" presId="urn:microsoft.com/office/officeart/2008/layout/LinedList"/>
    <dgm:cxn modelId="{9003F704-3406-B743-8475-89275B1A499F}" type="presParOf" srcId="{984E4335-DCFE-334D-9B8C-D3A4EF721EBB}" destId="{3DBA0774-9A73-BB49-99E1-7D816ABC47D7}" srcOrd="1" destOrd="0" presId="urn:microsoft.com/office/officeart/2008/layout/LinedList"/>
    <dgm:cxn modelId="{D1B434DC-5E3B-1545-A046-C520EF1CCDF9}" type="presParOf" srcId="{1A13AB7F-07FD-3D45-BFE6-DA6E3A8E0E4B}" destId="{BEEF6954-7F6E-BB49-923F-242F39DAB7E5}" srcOrd="2" destOrd="0" presId="urn:microsoft.com/office/officeart/2008/layout/LinedList"/>
    <dgm:cxn modelId="{C967402F-40E4-2542-BE77-28F6AECBE4E9}" type="presParOf" srcId="{1A13AB7F-07FD-3D45-BFE6-DA6E3A8E0E4B}" destId="{8285ED95-4A19-564C-B6DC-A501402E0AD8}" srcOrd="3" destOrd="0" presId="urn:microsoft.com/office/officeart/2008/layout/LinedList"/>
    <dgm:cxn modelId="{41D689DA-13DB-4547-AE8D-9E4D07E1726A}" type="presParOf" srcId="{8285ED95-4A19-564C-B6DC-A501402E0AD8}" destId="{F87FDEC5-8A7D-C345-A023-1E9862A54BC6}" srcOrd="0" destOrd="0" presId="urn:microsoft.com/office/officeart/2008/layout/LinedList"/>
    <dgm:cxn modelId="{9F7B05A6-C131-7940-BBB6-02B21BB7FC1C}" type="presParOf" srcId="{8285ED95-4A19-564C-B6DC-A501402E0AD8}" destId="{8778E20A-69A5-E349-9CE1-A894893C974D}" srcOrd="1" destOrd="0" presId="urn:microsoft.com/office/officeart/2008/layout/LinedList"/>
    <dgm:cxn modelId="{48CB55BA-8FD8-7948-A425-AC292A717ACE}" type="presParOf" srcId="{1A13AB7F-07FD-3D45-BFE6-DA6E3A8E0E4B}" destId="{E0554449-49EA-D34A-AE24-374FA415D36A}" srcOrd="4" destOrd="0" presId="urn:microsoft.com/office/officeart/2008/layout/LinedList"/>
    <dgm:cxn modelId="{75E95DA4-0276-6445-9D92-690604358738}" type="presParOf" srcId="{1A13AB7F-07FD-3D45-BFE6-DA6E3A8E0E4B}" destId="{61D4612C-5DFD-8B4A-BF46-C963ABFA8845}" srcOrd="5" destOrd="0" presId="urn:microsoft.com/office/officeart/2008/layout/LinedList"/>
    <dgm:cxn modelId="{5783E7E8-295E-6C42-B545-5B271705881F}" type="presParOf" srcId="{61D4612C-5DFD-8B4A-BF46-C963ABFA8845}" destId="{872E7984-CED1-444F-8121-5706990D13D9}" srcOrd="0" destOrd="0" presId="urn:microsoft.com/office/officeart/2008/layout/LinedList"/>
    <dgm:cxn modelId="{78C98476-645A-6649-BA5A-2F7C9A6F9BFC}" type="presParOf" srcId="{61D4612C-5DFD-8B4A-BF46-C963ABFA8845}" destId="{35B0C44D-6D11-9949-BC7C-AAD4C063C44F}" srcOrd="1" destOrd="0" presId="urn:microsoft.com/office/officeart/2008/layout/LinedList"/>
    <dgm:cxn modelId="{CB5BC83E-D089-B347-BC91-A5DBD86BD965}" type="presParOf" srcId="{1A13AB7F-07FD-3D45-BFE6-DA6E3A8E0E4B}" destId="{2FA575CC-DAF5-2843-87A1-76187F5ACFD0}" srcOrd="6" destOrd="0" presId="urn:microsoft.com/office/officeart/2008/layout/LinedList"/>
    <dgm:cxn modelId="{6B731E80-9DC2-8F46-A733-D95BBCE31DAC}" type="presParOf" srcId="{1A13AB7F-07FD-3D45-BFE6-DA6E3A8E0E4B}" destId="{3C79BA94-8968-4C40-9C51-14AF99B20DCD}" srcOrd="7" destOrd="0" presId="urn:microsoft.com/office/officeart/2008/layout/LinedList"/>
    <dgm:cxn modelId="{985148AC-213A-E342-ABD2-0ED975F98AAE}" type="presParOf" srcId="{3C79BA94-8968-4C40-9C51-14AF99B20DCD}" destId="{489635E6-7D93-624D-BF91-9FE31551A0AF}" srcOrd="0" destOrd="0" presId="urn:microsoft.com/office/officeart/2008/layout/LinedList"/>
    <dgm:cxn modelId="{57835D92-7653-5D45-84F5-B1405ADEC9AB}" type="presParOf" srcId="{3C79BA94-8968-4C40-9C51-14AF99B20DCD}" destId="{7E254AD1-B81C-ED40-9505-1D0D60EA016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D21A92-85F1-4195-BEB3-CA7E1DD3DB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363BB7E-C667-4557-B2CD-AD04194735C7}">
      <dgm:prSet/>
      <dgm:spPr/>
      <dgm:t>
        <a:bodyPr/>
        <a:lstStyle/>
        <a:p>
          <a:r>
            <a:rPr lang="en-US"/>
            <a:t>• XGBoost selected for robustness and top metrics as it has highest performance (AUC 0.84) </a:t>
          </a:r>
          <a:br>
            <a:rPr lang="en-US"/>
          </a:br>
          <a:r>
            <a:rPr lang="en-US"/>
            <a:t>System includes training, API deployment, and real-time monitoring.</a:t>
          </a:r>
        </a:p>
      </dgm:t>
    </dgm:pt>
    <dgm:pt modelId="{E2760FB0-B639-401A-86FC-7177BAECF060}" type="parTrans" cxnId="{7F09A56C-B78F-4E3A-B03A-993E1DF0B5AD}">
      <dgm:prSet/>
      <dgm:spPr/>
      <dgm:t>
        <a:bodyPr/>
        <a:lstStyle/>
        <a:p>
          <a:endParaRPr lang="en-US"/>
        </a:p>
      </dgm:t>
    </dgm:pt>
    <dgm:pt modelId="{C23BAB8E-1E54-413D-AF4E-2D72C7DD1E86}" type="sibTrans" cxnId="{7F09A56C-B78F-4E3A-B03A-993E1DF0B5AD}">
      <dgm:prSet/>
      <dgm:spPr/>
      <dgm:t>
        <a:bodyPr/>
        <a:lstStyle/>
        <a:p>
          <a:endParaRPr lang="en-US"/>
        </a:p>
      </dgm:t>
    </dgm:pt>
    <dgm:pt modelId="{DFEC8C78-236A-4E98-A51F-6E1C4A29D00F}">
      <dgm:prSet/>
      <dgm:spPr/>
      <dgm:t>
        <a:bodyPr/>
        <a:lstStyle/>
        <a:p>
          <a:r>
            <a:rPr lang="en-US"/>
            <a:t>Enables:</a:t>
          </a:r>
          <a:br>
            <a:rPr lang="en-US"/>
          </a:br>
          <a:r>
            <a:rPr lang="en-US"/>
            <a:t>  - Early churn detection</a:t>
          </a:r>
          <a:br>
            <a:rPr lang="en-US"/>
          </a:br>
          <a:r>
            <a:rPr lang="en-US"/>
            <a:t>  - Data-driven retention strategies</a:t>
          </a:r>
          <a:br>
            <a:rPr lang="en-US"/>
          </a:br>
          <a:r>
            <a:rPr lang="en-US"/>
            <a:t>  - Scalable deployment</a:t>
          </a:r>
          <a:br>
            <a:rPr lang="en-US"/>
          </a:br>
          <a:r>
            <a:rPr lang="en-US"/>
            <a:t>  - Real-time insights</a:t>
          </a:r>
        </a:p>
      </dgm:t>
    </dgm:pt>
    <dgm:pt modelId="{C8282309-7692-44C4-8513-942E2D3B5C6D}" type="parTrans" cxnId="{AAFF47B9-97DC-493B-9C43-403E227CEEFE}">
      <dgm:prSet/>
      <dgm:spPr/>
      <dgm:t>
        <a:bodyPr/>
        <a:lstStyle/>
        <a:p>
          <a:endParaRPr lang="en-US"/>
        </a:p>
      </dgm:t>
    </dgm:pt>
    <dgm:pt modelId="{A8BBBDC5-A9DB-43A2-9231-426930A7B40A}" type="sibTrans" cxnId="{AAFF47B9-97DC-493B-9C43-403E227CEEFE}">
      <dgm:prSet/>
      <dgm:spPr/>
      <dgm:t>
        <a:bodyPr/>
        <a:lstStyle/>
        <a:p>
          <a:endParaRPr lang="en-US"/>
        </a:p>
      </dgm:t>
    </dgm:pt>
    <dgm:pt modelId="{880013C4-0FEE-459D-83FF-F0593DCD8B6B}">
      <dgm:prSet/>
      <dgm:spPr/>
      <dgm:t>
        <a:bodyPr/>
        <a:lstStyle/>
        <a:p>
          <a:r>
            <a:rPr lang="en-US" dirty="0"/>
            <a:t>-</a:t>
          </a:r>
        </a:p>
        <a:p>
          <a:r>
            <a:rPr lang="en-US" dirty="0"/>
            <a:t>Flask-based REST API</a:t>
          </a:r>
          <a:br>
            <a:rPr lang="en-US" dirty="0"/>
          </a:br>
          <a:r>
            <a:rPr lang="en-US" dirty="0"/>
            <a:t>- Endpoints:</a:t>
          </a:r>
          <a:br>
            <a:rPr lang="en-US" dirty="0"/>
          </a:br>
          <a:r>
            <a:rPr lang="en-US" dirty="0"/>
            <a:t>  - /health: System health check</a:t>
          </a:r>
          <a:br>
            <a:rPr lang="en-US" dirty="0"/>
          </a:br>
          <a:r>
            <a:rPr lang="en-US" dirty="0"/>
            <a:t>  - /metadata: Model information</a:t>
          </a:r>
          <a:br>
            <a:rPr lang="en-US" dirty="0"/>
          </a:br>
          <a:r>
            <a:rPr lang="en-US" dirty="0"/>
            <a:t>  - /predict: Churn predictions</a:t>
          </a:r>
          <a:br>
            <a:rPr lang="en-US" dirty="0"/>
          </a:br>
          <a:br>
            <a:rPr lang="en-US" dirty="0"/>
          </a:br>
          <a:endParaRPr lang="en-US" dirty="0"/>
        </a:p>
      </dgm:t>
    </dgm:pt>
    <dgm:pt modelId="{D2040CBE-850D-471E-BFD0-3421748EA3AF}" type="parTrans" cxnId="{9A9EBC48-638E-48A6-B115-820E3B710B63}">
      <dgm:prSet/>
      <dgm:spPr/>
      <dgm:t>
        <a:bodyPr/>
        <a:lstStyle/>
        <a:p>
          <a:endParaRPr lang="en-US"/>
        </a:p>
      </dgm:t>
    </dgm:pt>
    <dgm:pt modelId="{B35CC70E-7AD0-49E3-AD6D-C953ED1CDDC9}" type="sibTrans" cxnId="{9A9EBC48-638E-48A6-B115-820E3B710B63}">
      <dgm:prSet/>
      <dgm:spPr/>
      <dgm:t>
        <a:bodyPr/>
        <a:lstStyle/>
        <a:p>
          <a:endParaRPr lang="en-US"/>
        </a:p>
      </dgm:t>
    </dgm:pt>
    <dgm:pt modelId="{65E501C1-4BE0-485F-8801-42E4F8D56B8D}" type="pres">
      <dgm:prSet presAssocID="{CCD21A92-85F1-4195-BEB3-CA7E1DD3DB12}" presName="root" presStyleCnt="0">
        <dgm:presLayoutVars>
          <dgm:dir/>
          <dgm:resizeHandles val="exact"/>
        </dgm:presLayoutVars>
      </dgm:prSet>
      <dgm:spPr/>
    </dgm:pt>
    <dgm:pt modelId="{8A256960-027E-4C3F-87BB-C503005A0BAE}" type="pres">
      <dgm:prSet presAssocID="{1363BB7E-C667-4557-B2CD-AD04194735C7}" presName="compNode" presStyleCnt="0"/>
      <dgm:spPr/>
    </dgm:pt>
    <dgm:pt modelId="{D0F17D6B-638D-4190-BB4A-BCFAF34AB268}" type="pres">
      <dgm:prSet presAssocID="{1363BB7E-C667-4557-B2CD-AD04194735C7}" presName="bgRect" presStyleLbl="bgShp" presStyleIdx="0" presStyleCnt="3"/>
      <dgm:spPr/>
    </dgm:pt>
    <dgm:pt modelId="{587AEF71-08EF-491B-952E-62FF9DB66826}" type="pres">
      <dgm:prSet presAssocID="{1363BB7E-C667-4557-B2CD-AD04194735C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9C270A61-EB61-4A60-8B64-7B47C56D8E38}" type="pres">
      <dgm:prSet presAssocID="{1363BB7E-C667-4557-B2CD-AD04194735C7}" presName="spaceRect" presStyleCnt="0"/>
      <dgm:spPr/>
    </dgm:pt>
    <dgm:pt modelId="{5C8A4486-ABBB-457B-AE7E-9C77D62CE6B0}" type="pres">
      <dgm:prSet presAssocID="{1363BB7E-C667-4557-B2CD-AD04194735C7}" presName="parTx" presStyleLbl="revTx" presStyleIdx="0" presStyleCnt="3">
        <dgm:presLayoutVars>
          <dgm:chMax val="0"/>
          <dgm:chPref val="0"/>
        </dgm:presLayoutVars>
      </dgm:prSet>
      <dgm:spPr/>
    </dgm:pt>
    <dgm:pt modelId="{E6050EF8-2839-4CB5-80F4-EDA0E5801A05}" type="pres">
      <dgm:prSet presAssocID="{C23BAB8E-1E54-413D-AF4E-2D72C7DD1E86}" presName="sibTrans" presStyleCnt="0"/>
      <dgm:spPr/>
    </dgm:pt>
    <dgm:pt modelId="{B52CA9DC-56A3-44F5-A862-E5D098910533}" type="pres">
      <dgm:prSet presAssocID="{DFEC8C78-236A-4E98-A51F-6E1C4A29D00F}" presName="compNode" presStyleCnt="0"/>
      <dgm:spPr/>
    </dgm:pt>
    <dgm:pt modelId="{C4113A75-D9DE-4966-AEAD-289541AFE989}" type="pres">
      <dgm:prSet presAssocID="{DFEC8C78-236A-4E98-A51F-6E1C4A29D00F}" presName="bgRect" presStyleLbl="bgShp" presStyleIdx="1" presStyleCnt="3"/>
      <dgm:spPr/>
    </dgm:pt>
    <dgm:pt modelId="{3310E7BC-BE1E-47DF-BC26-8356DA4922CA}" type="pres">
      <dgm:prSet presAssocID="{DFEC8C78-236A-4E98-A51F-6E1C4A29D00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98627CF5-5471-41B3-8003-DDE15B8D5388}" type="pres">
      <dgm:prSet presAssocID="{DFEC8C78-236A-4E98-A51F-6E1C4A29D00F}" presName="spaceRect" presStyleCnt="0"/>
      <dgm:spPr/>
    </dgm:pt>
    <dgm:pt modelId="{985AEE1B-06B6-4F38-851E-6243BC7489CE}" type="pres">
      <dgm:prSet presAssocID="{DFEC8C78-236A-4E98-A51F-6E1C4A29D00F}" presName="parTx" presStyleLbl="revTx" presStyleIdx="1" presStyleCnt="3">
        <dgm:presLayoutVars>
          <dgm:chMax val="0"/>
          <dgm:chPref val="0"/>
        </dgm:presLayoutVars>
      </dgm:prSet>
      <dgm:spPr/>
    </dgm:pt>
    <dgm:pt modelId="{453E86AA-E213-49A5-A672-97FFAB7F50D6}" type="pres">
      <dgm:prSet presAssocID="{A8BBBDC5-A9DB-43A2-9231-426930A7B40A}" presName="sibTrans" presStyleCnt="0"/>
      <dgm:spPr/>
    </dgm:pt>
    <dgm:pt modelId="{4E811B1B-22DE-4CD1-82EC-FCA6141FA746}" type="pres">
      <dgm:prSet presAssocID="{880013C4-0FEE-459D-83FF-F0593DCD8B6B}" presName="compNode" presStyleCnt="0"/>
      <dgm:spPr/>
    </dgm:pt>
    <dgm:pt modelId="{0877E914-6735-4388-B976-0D78091F37C2}" type="pres">
      <dgm:prSet presAssocID="{880013C4-0FEE-459D-83FF-F0593DCD8B6B}" presName="bgRect" presStyleLbl="bgShp" presStyleIdx="2" presStyleCnt="3"/>
      <dgm:spPr/>
    </dgm:pt>
    <dgm:pt modelId="{5E8D68CF-95B0-48F9-B2A6-F6AF409C8EC8}" type="pres">
      <dgm:prSet presAssocID="{880013C4-0FEE-459D-83FF-F0593DCD8B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A40A6CBA-52B3-466A-8BEC-5E155C64DAB3}" type="pres">
      <dgm:prSet presAssocID="{880013C4-0FEE-459D-83FF-F0593DCD8B6B}" presName="spaceRect" presStyleCnt="0"/>
      <dgm:spPr/>
    </dgm:pt>
    <dgm:pt modelId="{B35FFC64-0D78-4A20-B48B-B6E7973317D2}" type="pres">
      <dgm:prSet presAssocID="{880013C4-0FEE-459D-83FF-F0593DCD8B6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9E46611-16BB-4C58-AFB3-7F132A1AED1A}" type="presOf" srcId="{1363BB7E-C667-4557-B2CD-AD04194735C7}" destId="{5C8A4486-ABBB-457B-AE7E-9C77D62CE6B0}" srcOrd="0" destOrd="0" presId="urn:microsoft.com/office/officeart/2018/2/layout/IconVerticalSolidList"/>
    <dgm:cxn modelId="{365DDC41-38AE-46FD-80E8-722DABE8CAF4}" type="presOf" srcId="{CCD21A92-85F1-4195-BEB3-CA7E1DD3DB12}" destId="{65E501C1-4BE0-485F-8801-42E4F8D56B8D}" srcOrd="0" destOrd="0" presId="urn:microsoft.com/office/officeart/2018/2/layout/IconVerticalSolidList"/>
    <dgm:cxn modelId="{9A9EBC48-638E-48A6-B115-820E3B710B63}" srcId="{CCD21A92-85F1-4195-BEB3-CA7E1DD3DB12}" destId="{880013C4-0FEE-459D-83FF-F0593DCD8B6B}" srcOrd="2" destOrd="0" parTransId="{D2040CBE-850D-471E-BFD0-3421748EA3AF}" sibTransId="{B35CC70E-7AD0-49E3-AD6D-C953ED1CDDC9}"/>
    <dgm:cxn modelId="{050CFD56-B0A3-401E-B15F-63F963913E40}" type="presOf" srcId="{DFEC8C78-236A-4E98-A51F-6E1C4A29D00F}" destId="{985AEE1B-06B6-4F38-851E-6243BC7489CE}" srcOrd="0" destOrd="0" presId="urn:microsoft.com/office/officeart/2018/2/layout/IconVerticalSolidList"/>
    <dgm:cxn modelId="{7F09A56C-B78F-4E3A-B03A-993E1DF0B5AD}" srcId="{CCD21A92-85F1-4195-BEB3-CA7E1DD3DB12}" destId="{1363BB7E-C667-4557-B2CD-AD04194735C7}" srcOrd="0" destOrd="0" parTransId="{E2760FB0-B639-401A-86FC-7177BAECF060}" sibTransId="{C23BAB8E-1E54-413D-AF4E-2D72C7DD1E86}"/>
    <dgm:cxn modelId="{AAFF47B9-97DC-493B-9C43-403E227CEEFE}" srcId="{CCD21A92-85F1-4195-BEB3-CA7E1DD3DB12}" destId="{DFEC8C78-236A-4E98-A51F-6E1C4A29D00F}" srcOrd="1" destOrd="0" parTransId="{C8282309-7692-44C4-8513-942E2D3B5C6D}" sibTransId="{A8BBBDC5-A9DB-43A2-9231-426930A7B40A}"/>
    <dgm:cxn modelId="{189082BE-0014-412D-95F0-6892CD7FD46A}" type="presOf" srcId="{880013C4-0FEE-459D-83FF-F0593DCD8B6B}" destId="{B35FFC64-0D78-4A20-B48B-B6E7973317D2}" srcOrd="0" destOrd="0" presId="urn:microsoft.com/office/officeart/2018/2/layout/IconVerticalSolidList"/>
    <dgm:cxn modelId="{41B2A893-CC5F-4895-A79E-8208E4FCF635}" type="presParOf" srcId="{65E501C1-4BE0-485F-8801-42E4F8D56B8D}" destId="{8A256960-027E-4C3F-87BB-C503005A0BAE}" srcOrd="0" destOrd="0" presId="urn:microsoft.com/office/officeart/2018/2/layout/IconVerticalSolidList"/>
    <dgm:cxn modelId="{7CBC2ED8-3277-4E5F-B098-2C8E9A11E08D}" type="presParOf" srcId="{8A256960-027E-4C3F-87BB-C503005A0BAE}" destId="{D0F17D6B-638D-4190-BB4A-BCFAF34AB268}" srcOrd="0" destOrd="0" presId="urn:microsoft.com/office/officeart/2018/2/layout/IconVerticalSolidList"/>
    <dgm:cxn modelId="{89EADF84-012F-4976-A069-7FC2CC9F93F8}" type="presParOf" srcId="{8A256960-027E-4C3F-87BB-C503005A0BAE}" destId="{587AEF71-08EF-491B-952E-62FF9DB66826}" srcOrd="1" destOrd="0" presId="urn:microsoft.com/office/officeart/2018/2/layout/IconVerticalSolidList"/>
    <dgm:cxn modelId="{779B84B5-5F69-4EE9-B7A2-12BCE59C1328}" type="presParOf" srcId="{8A256960-027E-4C3F-87BB-C503005A0BAE}" destId="{9C270A61-EB61-4A60-8B64-7B47C56D8E38}" srcOrd="2" destOrd="0" presId="urn:microsoft.com/office/officeart/2018/2/layout/IconVerticalSolidList"/>
    <dgm:cxn modelId="{08C15C1D-F21D-4450-AE17-36F668F5CC2E}" type="presParOf" srcId="{8A256960-027E-4C3F-87BB-C503005A0BAE}" destId="{5C8A4486-ABBB-457B-AE7E-9C77D62CE6B0}" srcOrd="3" destOrd="0" presId="urn:microsoft.com/office/officeart/2018/2/layout/IconVerticalSolidList"/>
    <dgm:cxn modelId="{AAA8EE86-7898-4870-A985-BFA25ACD2B79}" type="presParOf" srcId="{65E501C1-4BE0-485F-8801-42E4F8D56B8D}" destId="{E6050EF8-2839-4CB5-80F4-EDA0E5801A05}" srcOrd="1" destOrd="0" presId="urn:microsoft.com/office/officeart/2018/2/layout/IconVerticalSolidList"/>
    <dgm:cxn modelId="{B93D49C1-356B-4540-B19A-590030D9ECD7}" type="presParOf" srcId="{65E501C1-4BE0-485F-8801-42E4F8D56B8D}" destId="{B52CA9DC-56A3-44F5-A862-E5D098910533}" srcOrd="2" destOrd="0" presId="urn:microsoft.com/office/officeart/2018/2/layout/IconVerticalSolidList"/>
    <dgm:cxn modelId="{90D7D277-FB36-4A7B-A1FA-58D6CE33E139}" type="presParOf" srcId="{B52CA9DC-56A3-44F5-A862-E5D098910533}" destId="{C4113A75-D9DE-4966-AEAD-289541AFE989}" srcOrd="0" destOrd="0" presId="urn:microsoft.com/office/officeart/2018/2/layout/IconVerticalSolidList"/>
    <dgm:cxn modelId="{94788CBA-485E-4975-A1EC-67431FB7D535}" type="presParOf" srcId="{B52CA9DC-56A3-44F5-A862-E5D098910533}" destId="{3310E7BC-BE1E-47DF-BC26-8356DA4922CA}" srcOrd="1" destOrd="0" presId="urn:microsoft.com/office/officeart/2018/2/layout/IconVerticalSolidList"/>
    <dgm:cxn modelId="{DC635C07-CBD7-407A-B007-22B7AB1A6F19}" type="presParOf" srcId="{B52CA9DC-56A3-44F5-A862-E5D098910533}" destId="{98627CF5-5471-41B3-8003-DDE15B8D5388}" srcOrd="2" destOrd="0" presId="urn:microsoft.com/office/officeart/2018/2/layout/IconVerticalSolidList"/>
    <dgm:cxn modelId="{64960408-9BF8-4792-B05D-0E1B465A18C5}" type="presParOf" srcId="{B52CA9DC-56A3-44F5-A862-E5D098910533}" destId="{985AEE1B-06B6-4F38-851E-6243BC7489CE}" srcOrd="3" destOrd="0" presId="urn:microsoft.com/office/officeart/2018/2/layout/IconVerticalSolidList"/>
    <dgm:cxn modelId="{9C71F764-6CA0-43EE-941F-396A60DADD36}" type="presParOf" srcId="{65E501C1-4BE0-485F-8801-42E4F8D56B8D}" destId="{453E86AA-E213-49A5-A672-97FFAB7F50D6}" srcOrd="3" destOrd="0" presId="urn:microsoft.com/office/officeart/2018/2/layout/IconVerticalSolidList"/>
    <dgm:cxn modelId="{3633B7E7-CA41-48D1-A4B4-A2BD962D135D}" type="presParOf" srcId="{65E501C1-4BE0-485F-8801-42E4F8D56B8D}" destId="{4E811B1B-22DE-4CD1-82EC-FCA6141FA746}" srcOrd="4" destOrd="0" presId="urn:microsoft.com/office/officeart/2018/2/layout/IconVerticalSolidList"/>
    <dgm:cxn modelId="{E7DB9D24-DBF8-4D20-88B0-4B1719CFFA0E}" type="presParOf" srcId="{4E811B1B-22DE-4CD1-82EC-FCA6141FA746}" destId="{0877E914-6735-4388-B976-0D78091F37C2}" srcOrd="0" destOrd="0" presId="urn:microsoft.com/office/officeart/2018/2/layout/IconVerticalSolidList"/>
    <dgm:cxn modelId="{2F3157D8-6033-4BB7-A5FF-478841D0C08E}" type="presParOf" srcId="{4E811B1B-22DE-4CD1-82EC-FCA6141FA746}" destId="{5E8D68CF-95B0-48F9-B2A6-F6AF409C8EC8}" srcOrd="1" destOrd="0" presId="urn:microsoft.com/office/officeart/2018/2/layout/IconVerticalSolidList"/>
    <dgm:cxn modelId="{A8E18135-8788-42E5-80F4-C6276CDD4852}" type="presParOf" srcId="{4E811B1B-22DE-4CD1-82EC-FCA6141FA746}" destId="{A40A6CBA-52B3-466A-8BEC-5E155C64DAB3}" srcOrd="2" destOrd="0" presId="urn:microsoft.com/office/officeart/2018/2/layout/IconVerticalSolidList"/>
    <dgm:cxn modelId="{DA372568-A98C-4C40-B292-032BAF6E8064}" type="presParOf" srcId="{4E811B1B-22DE-4CD1-82EC-FCA6141FA746}" destId="{B35FFC64-0D78-4A20-B48B-B6E7973317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3B4B5-C00A-954D-A650-88677EAFF3EE}">
      <dsp:nvSpPr>
        <dsp:cNvPr id="0" name=""/>
        <dsp:cNvSpPr/>
      </dsp:nvSpPr>
      <dsp:spPr>
        <a:xfrm>
          <a:off x="0" y="0"/>
          <a:ext cx="2866641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8C61D4-24AA-354F-A3D3-D5B4786102A1}">
      <dsp:nvSpPr>
        <dsp:cNvPr id="0" name=""/>
        <dsp:cNvSpPr/>
      </dsp:nvSpPr>
      <dsp:spPr>
        <a:xfrm>
          <a:off x="0" y="0"/>
          <a:ext cx="2866641" cy="935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Develop an ML system to predict customer churn</a:t>
          </a:r>
        </a:p>
      </dsp:txBody>
      <dsp:txXfrm>
        <a:off x="0" y="0"/>
        <a:ext cx="2866641" cy="935690"/>
      </dsp:txXfrm>
    </dsp:sp>
    <dsp:sp modelId="{BEEF6954-7F6E-BB49-923F-242F39DAB7E5}">
      <dsp:nvSpPr>
        <dsp:cNvPr id="0" name=""/>
        <dsp:cNvSpPr/>
      </dsp:nvSpPr>
      <dsp:spPr>
        <a:xfrm>
          <a:off x="0" y="935690"/>
          <a:ext cx="2866641" cy="0"/>
        </a:xfrm>
        <a:prstGeom prst="line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7FDEC5-8A7D-C345-A023-1E9862A54BC6}">
      <dsp:nvSpPr>
        <dsp:cNvPr id="0" name=""/>
        <dsp:cNvSpPr/>
      </dsp:nvSpPr>
      <dsp:spPr>
        <a:xfrm>
          <a:off x="0" y="935690"/>
          <a:ext cx="2866641" cy="935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Include training, deployment, and monitoring</a:t>
          </a:r>
        </a:p>
      </dsp:txBody>
      <dsp:txXfrm>
        <a:off x="0" y="935690"/>
        <a:ext cx="2866641" cy="935690"/>
      </dsp:txXfrm>
    </dsp:sp>
    <dsp:sp modelId="{E0554449-49EA-D34A-AE24-374FA415D36A}">
      <dsp:nvSpPr>
        <dsp:cNvPr id="0" name=""/>
        <dsp:cNvSpPr/>
      </dsp:nvSpPr>
      <dsp:spPr>
        <a:xfrm>
          <a:off x="0" y="1871381"/>
          <a:ext cx="2866641" cy="0"/>
        </a:xfrm>
        <a:prstGeom prst="line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2E7984-CED1-444F-8121-5706990D13D9}">
      <dsp:nvSpPr>
        <dsp:cNvPr id="0" name=""/>
        <dsp:cNvSpPr/>
      </dsp:nvSpPr>
      <dsp:spPr>
        <a:xfrm>
          <a:off x="0" y="1871381"/>
          <a:ext cx="2866641" cy="935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Ensure reliability, interpretability, and automation</a:t>
          </a:r>
        </a:p>
      </dsp:txBody>
      <dsp:txXfrm>
        <a:off x="0" y="1871381"/>
        <a:ext cx="2866641" cy="935690"/>
      </dsp:txXfrm>
    </dsp:sp>
    <dsp:sp modelId="{2FA575CC-DAF5-2843-87A1-76187F5ACFD0}">
      <dsp:nvSpPr>
        <dsp:cNvPr id="0" name=""/>
        <dsp:cNvSpPr/>
      </dsp:nvSpPr>
      <dsp:spPr>
        <a:xfrm>
          <a:off x="0" y="2807071"/>
          <a:ext cx="2866641" cy="0"/>
        </a:xfrm>
        <a:prstGeom prst="line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9635E6-7D93-624D-BF91-9FE31551A0AF}">
      <dsp:nvSpPr>
        <dsp:cNvPr id="0" name=""/>
        <dsp:cNvSpPr/>
      </dsp:nvSpPr>
      <dsp:spPr>
        <a:xfrm>
          <a:off x="0" y="2807071"/>
          <a:ext cx="2866641" cy="935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This system addresses customer churn in the telecom industry.</a:t>
          </a:r>
        </a:p>
      </dsp:txBody>
      <dsp:txXfrm>
        <a:off x="0" y="2807071"/>
        <a:ext cx="2866641" cy="935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F17D6B-638D-4190-BB4A-BCFAF34AB268}">
      <dsp:nvSpPr>
        <dsp:cNvPr id="0" name=""/>
        <dsp:cNvSpPr/>
      </dsp:nvSpPr>
      <dsp:spPr>
        <a:xfrm>
          <a:off x="0" y="1050"/>
          <a:ext cx="7886700" cy="13143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7AEF71-08EF-491B-952E-62FF9DB66826}">
      <dsp:nvSpPr>
        <dsp:cNvPr id="0" name=""/>
        <dsp:cNvSpPr/>
      </dsp:nvSpPr>
      <dsp:spPr>
        <a:xfrm>
          <a:off x="397593" y="296781"/>
          <a:ext cx="722897" cy="7228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A4486-ABBB-457B-AE7E-9C77D62CE6B0}">
      <dsp:nvSpPr>
        <dsp:cNvPr id="0" name=""/>
        <dsp:cNvSpPr/>
      </dsp:nvSpPr>
      <dsp:spPr>
        <a:xfrm>
          <a:off x="1518083" y="1050"/>
          <a:ext cx="5945620" cy="1314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103" tIns="139103" rIns="139103" bIns="13910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XGBoost selected for robustness and top metrics as it has highest performance (AUC 0.84) </a:t>
          </a:r>
          <a:br>
            <a:rPr lang="en-US" sz="1400" kern="1200"/>
          </a:br>
          <a:r>
            <a:rPr lang="en-US" sz="1400" kern="1200"/>
            <a:t>System includes training, API deployment, and real-time monitoring.</a:t>
          </a:r>
        </a:p>
      </dsp:txBody>
      <dsp:txXfrm>
        <a:off x="1518083" y="1050"/>
        <a:ext cx="5945620" cy="1314358"/>
      </dsp:txXfrm>
    </dsp:sp>
    <dsp:sp modelId="{C4113A75-D9DE-4966-AEAD-289541AFE989}">
      <dsp:nvSpPr>
        <dsp:cNvPr id="0" name=""/>
        <dsp:cNvSpPr/>
      </dsp:nvSpPr>
      <dsp:spPr>
        <a:xfrm>
          <a:off x="0" y="1521582"/>
          <a:ext cx="7886700" cy="13143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0E7BC-BE1E-47DF-BC26-8356DA4922CA}">
      <dsp:nvSpPr>
        <dsp:cNvPr id="0" name=""/>
        <dsp:cNvSpPr/>
      </dsp:nvSpPr>
      <dsp:spPr>
        <a:xfrm>
          <a:off x="397593" y="1817313"/>
          <a:ext cx="722897" cy="7228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AEE1B-06B6-4F38-851E-6243BC7489CE}">
      <dsp:nvSpPr>
        <dsp:cNvPr id="0" name=""/>
        <dsp:cNvSpPr/>
      </dsp:nvSpPr>
      <dsp:spPr>
        <a:xfrm>
          <a:off x="1518083" y="1521582"/>
          <a:ext cx="5945620" cy="1314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103" tIns="139103" rIns="139103" bIns="13910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Enables:</a:t>
          </a:r>
          <a:br>
            <a:rPr lang="en-US" sz="1400" kern="1200"/>
          </a:br>
          <a:r>
            <a:rPr lang="en-US" sz="1400" kern="1200"/>
            <a:t>  - Early churn detection</a:t>
          </a:r>
          <a:br>
            <a:rPr lang="en-US" sz="1400" kern="1200"/>
          </a:br>
          <a:r>
            <a:rPr lang="en-US" sz="1400" kern="1200"/>
            <a:t>  - Data-driven retention strategies</a:t>
          </a:r>
          <a:br>
            <a:rPr lang="en-US" sz="1400" kern="1200"/>
          </a:br>
          <a:r>
            <a:rPr lang="en-US" sz="1400" kern="1200"/>
            <a:t>  - Scalable deployment</a:t>
          </a:r>
          <a:br>
            <a:rPr lang="en-US" sz="1400" kern="1200"/>
          </a:br>
          <a:r>
            <a:rPr lang="en-US" sz="1400" kern="1200"/>
            <a:t>  - Real-time insights</a:t>
          </a:r>
        </a:p>
      </dsp:txBody>
      <dsp:txXfrm>
        <a:off x="1518083" y="1521582"/>
        <a:ext cx="5945620" cy="1314358"/>
      </dsp:txXfrm>
    </dsp:sp>
    <dsp:sp modelId="{0877E914-6735-4388-B976-0D78091F37C2}">
      <dsp:nvSpPr>
        <dsp:cNvPr id="0" name=""/>
        <dsp:cNvSpPr/>
      </dsp:nvSpPr>
      <dsp:spPr>
        <a:xfrm>
          <a:off x="0" y="3042115"/>
          <a:ext cx="7886700" cy="13143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D68CF-95B0-48F9-B2A6-F6AF409C8EC8}">
      <dsp:nvSpPr>
        <dsp:cNvPr id="0" name=""/>
        <dsp:cNvSpPr/>
      </dsp:nvSpPr>
      <dsp:spPr>
        <a:xfrm>
          <a:off x="397593" y="3337845"/>
          <a:ext cx="722897" cy="7228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FFC64-0D78-4A20-B48B-B6E7973317D2}">
      <dsp:nvSpPr>
        <dsp:cNvPr id="0" name=""/>
        <dsp:cNvSpPr/>
      </dsp:nvSpPr>
      <dsp:spPr>
        <a:xfrm>
          <a:off x="1518083" y="3042115"/>
          <a:ext cx="5945620" cy="1314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103" tIns="139103" rIns="139103" bIns="13910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Flask-based REST API</a:t>
          </a:r>
          <a:br>
            <a:rPr lang="en-US" sz="1400" kern="1200" dirty="0"/>
          </a:br>
          <a:r>
            <a:rPr lang="en-US" sz="1400" kern="1200" dirty="0"/>
            <a:t>- Endpoints:</a:t>
          </a:r>
          <a:br>
            <a:rPr lang="en-US" sz="1400" kern="1200" dirty="0"/>
          </a:br>
          <a:r>
            <a:rPr lang="en-US" sz="1400" kern="1200" dirty="0"/>
            <a:t>  - /health: System health check</a:t>
          </a:r>
          <a:br>
            <a:rPr lang="en-US" sz="1400" kern="1200" dirty="0"/>
          </a:br>
          <a:r>
            <a:rPr lang="en-US" sz="1400" kern="1200" dirty="0"/>
            <a:t>  - /metadata: Model information</a:t>
          </a:r>
          <a:br>
            <a:rPr lang="en-US" sz="1400" kern="1200" dirty="0"/>
          </a:br>
          <a:r>
            <a:rPr lang="en-US" sz="1400" kern="1200" dirty="0"/>
            <a:t>  - /predict: Churn predictions</a:t>
          </a:r>
          <a:br>
            <a:rPr lang="en-US" sz="1400" kern="1200" dirty="0"/>
          </a:br>
          <a:br>
            <a:rPr lang="en-US" sz="1400" kern="1200" dirty="0"/>
          </a:br>
          <a:endParaRPr lang="en-US" sz="1400" kern="1200" dirty="0"/>
        </a:p>
      </dsp:txBody>
      <dsp:txXfrm>
        <a:off x="1518083" y="3042115"/>
        <a:ext cx="5945620" cy="1314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D2D20-8F20-4D01-82C1-660257186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61433-021F-89D7-D22D-D3FCBC601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Q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8617B-1ED7-6BE5-E558-F12167551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6FF19-C256-CEE2-9A5F-B894D44E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75F40-BEB8-B3D9-751B-07E3F27F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7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97580-6B9E-9B38-31B2-0409965C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E2E2D-DAA4-4DDD-CC6D-0525FDEC3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EDD65-14C0-69E1-2DC1-E61A2A85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0172-AF28-B637-9CFA-2E4AC6FC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187A3-34FF-0354-9108-AD6FC2C0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6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4119A2-CCC4-919D-098D-EFD084DCC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BAEA8-7919-3A46-D0EC-DA566C9CE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0EA59-E3E9-D389-6071-2164BFF5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F3476-5019-21E6-0D58-A732BB31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00701-DB7C-4C01-7AD0-5BD1BA95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0113F-A23E-14B3-C806-4AA7902F6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FBC52-38EC-01C9-77D4-43D123052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3A1F0-02F0-96C5-5D64-20DF11EA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6DB65-502C-7BC0-5577-E22C4FA3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2F7AD-A31E-BCAE-B168-0C1DDFF98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0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63061-C92E-CA69-510D-7FF7B47C3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025DF-1391-E0F6-6625-B5382307B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2E328-0D7D-81C9-5F8A-B52CA35A6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A4151-3491-1B0A-4CFD-0A1963AE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F4800-9C40-D531-0EB0-86AA9452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7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0286-C277-E4EE-39C0-130A558E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AD5C2-C812-2CDE-21BA-61DE85C0D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2BA64-9D3A-62C8-EFA3-E34BABF1C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AF881-ED83-7A1F-9A28-00B60474B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F7A1C-B58F-2B9E-E821-9CC15851C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B785B-17A2-CF59-F968-BF2AC55D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1615-F8C0-6E55-D973-361B6E78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E899B-7983-318C-E929-29B1FB9AA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4C58A-02EF-873C-7A61-7A049862C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368974-CF4C-573D-104C-566C7D4DB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7CFF63-7AE9-D3C4-81D8-01C388A26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F888CD-9848-F827-703E-8301FB07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C95A69-088D-327C-18B8-0E1BE8713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95EF1-5306-EA44-43EF-2C782C18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9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ADB76-4FA7-EE20-F656-99E3487E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CAC6C1-512A-C70A-94A3-08471A36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5C966B-26D5-3B5D-8550-C38F11C76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0A980-E507-7074-F9CF-980C1A12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8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426A9-62EE-B3F7-FECF-AAF4D6A04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3F26C-18F6-99AF-60CA-4DE40B28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9250F-2D89-E242-CF87-C68FE0657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9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99D1-9CC8-5BE9-BD1E-DFEFB50B2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A1622-0F4A-691F-C657-34E8DD352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C66C4-DF81-06A0-2BDA-B2152F405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482EA-F117-4B99-D351-77114195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47F53-E5CF-D131-E1DF-4B59D2D9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CA67F-8364-D6BD-F47E-15523600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9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C31BE-F924-7E29-845C-7395C513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FE5E6-0670-A192-2F5E-AF7212B99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Q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4B044-ABD4-323B-641B-1C286EC18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D185F-CDEC-AAAF-A374-18C84CC4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CC45C-1ABF-9F9E-106F-2C6313B1B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AD64C-A95D-7A81-7E8E-DB855CE8F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6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96D9E-E270-31A7-85F7-35198C61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62A03-2296-8FA8-B1C3-CA0F2DD9C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55C20-1B5D-5C5F-56A1-372F7F080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642AD-6D43-2036-52C5-CDF548901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B2D71-639C-48E1-8F31-95E9BF03A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QA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5116529"/>
            <a:ext cx="7944130" cy="1000655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tx2"/>
                </a:solidFill>
              </a:rPr>
              <a:t>Telecom Customer Churn Prediction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08A44-E12F-0FD4-F31E-1BF23E5837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158" b="9158"/>
          <a:stretch/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50" name="Freeform: Shape 49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4580785"/>
            <a:ext cx="7062673" cy="484374"/>
          </a:xfrm>
        </p:spPr>
        <p:txBody>
          <a:bodyPr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700">
                <a:solidFill>
                  <a:schemeClr val="tx2"/>
                </a:solidFill>
              </a:rPr>
              <a:t>Abdullrahman AbuTaleb 2100610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A75D04C-7880-BA00-2D74-5CBCE46107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324" r="11088" b="-1"/>
          <a:stretch/>
        </p:blipFill>
        <p:spPr>
          <a:xfrm>
            <a:off x="1891767" y="10"/>
            <a:ext cx="7252231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42696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2866641" cy="1899912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sz="3500" kern="1200">
                <a:latin typeface="+mj-lt"/>
                <a:ea typeface="+mj-ea"/>
                <a:cs typeface="+mj-cs"/>
              </a:rPr>
              <a:t>Project Goal</a:t>
            </a:r>
          </a:p>
        </p:txBody>
      </p:sp>
      <p:graphicFrame>
        <p:nvGraphicFramePr>
          <p:cNvPr id="17" name="TextBox 3">
            <a:extLst>
              <a:ext uri="{FF2B5EF4-FFF2-40B4-BE49-F238E27FC236}">
                <a16:creationId xmlns:a16="http://schemas.microsoft.com/office/drawing/2014/main" id="{8AB5D84E-6C24-03AD-0170-5AF3FC9C60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9956144"/>
              </p:ext>
            </p:extLst>
          </p:nvPr>
        </p:nvGraphicFramePr>
        <p:xfrm>
          <a:off x="628650" y="2434201"/>
          <a:ext cx="2866641" cy="3742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lass_distribution.png"/>
          <p:cNvPicPr>
            <a:picLocks noChangeAspect="1"/>
          </p:cNvPicPr>
          <p:nvPr/>
        </p:nvPicPr>
        <p:blipFill>
          <a:blip r:embed="rId2"/>
          <a:srcRect l="9084" r="7905" b="1"/>
          <a:stretch/>
        </p:blipFill>
        <p:spPr>
          <a:xfrm>
            <a:off x="1891767" y="10"/>
            <a:ext cx="7252231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42696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2866641" cy="1899912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sz="3500" kern="1200">
                <a:latin typeface="+mn-lt"/>
                <a:ea typeface="+mn-ea"/>
                <a:cs typeface="+mn-cs"/>
              </a:rPr>
              <a:t>Dataset Overview</a:t>
            </a:r>
            <a:br>
              <a:rPr lang="en-US" sz="3500" kern="1200">
                <a:latin typeface="+mn-lt"/>
                <a:ea typeface="+mn-ea"/>
                <a:cs typeface="+mn-cs"/>
              </a:rPr>
            </a:br>
            <a:endParaRPr lang="en-US" sz="3500" kern="1200"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3CD8EF-11F1-C565-C4A2-1678111BB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34201"/>
            <a:ext cx="2866641" cy="3742762"/>
          </a:xfrm>
        </p:spPr>
        <p:txBody>
          <a:bodyPr>
            <a:normAutofit/>
          </a:bodyPr>
          <a:lstStyle/>
          <a:p>
            <a:r>
              <a:rPr lang="en-US" sz="1400" b="1" kern="1200">
                <a:latin typeface="+mj-lt"/>
                <a:ea typeface="+mj-ea"/>
                <a:cs typeface="+mj-cs"/>
                <a:sym typeface="Open Sauce Light"/>
              </a:rPr>
              <a:t>Source:</a:t>
            </a:r>
            <a:br>
              <a:rPr lang="en-US" sz="1400" b="1" kern="1200">
                <a:latin typeface="+mj-lt"/>
                <a:ea typeface="+mj-ea"/>
                <a:cs typeface="+mj-cs"/>
                <a:sym typeface="Open Sauce Light"/>
              </a:rPr>
            </a:br>
            <a:r>
              <a:rPr lang="en-US" sz="1400" b="1" kern="1200">
                <a:latin typeface="+mj-lt"/>
                <a:ea typeface="+mj-ea"/>
                <a:cs typeface="+mj-cs"/>
                <a:sym typeface="Open Sauce Light"/>
              </a:rPr>
              <a:t> </a:t>
            </a:r>
            <a:r>
              <a:rPr lang="en-US" sz="1400" kern="1200">
                <a:latin typeface="+mj-lt"/>
                <a:ea typeface="+mj-ea"/>
                <a:cs typeface="+mj-cs"/>
                <a:sym typeface="Open Sauce Light"/>
              </a:rPr>
              <a:t>Telco Customer Churn Dataset (Kaggle, by blastchar)</a:t>
            </a:r>
            <a:br>
              <a:rPr lang="en-US" sz="1400" kern="1200">
                <a:latin typeface="+mj-lt"/>
                <a:ea typeface="+mj-ea"/>
                <a:cs typeface="+mj-cs"/>
                <a:sym typeface="Open Sauce Light"/>
              </a:rPr>
            </a:br>
            <a:br>
              <a:rPr lang="en-US" sz="1400" kern="1200">
                <a:latin typeface="+mj-lt"/>
                <a:ea typeface="+mj-ea"/>
                <a:cs typeface="+mj-cs"/>
                <a:sym typeface="Open Sauce Light"/>
              </a:rPr>
            </a:br>
            <a:r>
              <a:rPr lang="en-US" sz="1400" kern="1200">
                <a:latin typeface="+mj-lt"/>
                <a:ea typeface="+mj-ea"/>
                <a:cs typeface="+mj-cs"/>
                <a:sym typeface="Open Sauce Light"/>
              </a:rPr>
              <a:t>Size:</a:t>
            </a:r>
            <a:br>
              <a:rPr lang="en-US" sz="1400" kern="1200">
                <a:latin typeface="+mj-lt"/>
                <a:ea typeface="+mj-ea"/>
                <a:cs typeface="+mj-cs"/>
                <a:sym typeface="Open Sauce Light"/>
              </a:rPr>
            </a:br>
            <a:r>
              <a:rPr lang="en-US" sz="1400" kern="1200">
                <a:latin typeface="+mj-lt"/>
                <a:ea typeface="+mj-ea"/>
                <a:cs typeface="+mj-cs"/>
                <a:sym typeface="Open Sauce Light"/>
              </a:rPr>
              <a:t> 7,043 rows × 21 columns</a:t>
            </a:r>
            <a:br>
              <a:rPr lang="en-US" sz="1400" kern="1200">
                <a:latin typeface="+mj-lt"/>
                <a:ea typeface="+mj-ea"/>
                <a:cs typeface="+mj-cs"/>
                <a:sym typeface="Open Sauce Light"/>
              </a:rPr>
            </a:br>
            <a:br>
              <a:rPr lang="en-US" sz="1400" kern="1200">
                <a:latin typeface="+mj-lt"/>
                <a:ea typeface="+mj-ea"/>
                <a:cs typeface="+mj-cs"/>
                <a:sym typeface="Open Sauce Light"/>
              </a:rPr>
            </a:br>
            <a:r>
              <a:rPr lang="en-US" sz="1400" kern="1200">
                <a:latin typeface="+mj-lt"/>
                <a:ea typeface="+mj-ea"/>
                <a:cs typeface="+mj-cs"/>
                <a:sym typeface="Open Sauce Light"/>
              </a:rPr>
              <a:t>Features:</a:t>
            </a:r>
            <a:br>
              <a:rPr lang="en-US" sz="1400" kern="1200">
                <a:latin typeface="+mj-lt"/>
                <a:ea typeface="+mj-ea"/>
                <a:cs typeface="+mj-cs"/>
                <a:sym typeface="Open Sauce Light"/>
              </a:rPr>
            </a:br>
            <a:r>
              <a:rPr lang="en-US" sz="1400" kern="1200">
                <a:latin typeface="+mj-lt"/>
                <a:ea typeface="+mj-ea"/>
                <a:cs typeface="+mj-cs"/>
                <a:sym typeface="Open Sauce Light"/>
              </a:rPr>
              <a:t>Demographics: gender, senior citizen, etc.</a:t>
            </a:r>
            <a:br>
              <a:rPr lang="en-US" sz="1400" kern="1200">
                <a:latin typeface="+mj-lt"/>
                <a:ea typeface="+mj-ea"/>
                <a:cs typeface="+mj-cs"/>
                <a:sym typeface="Open Sauce Light"/>
              </a:rPr>
            </a:br>
            <a:r>
              <a:rPr lang="en-US" sz="1400" kern="1200">
                <a:latin typeface="+mj-lt"/>
                <a:ea typeface="+mj-ea"/>
                <a:cs typeface="+mj-cs"/>
                <a:sym typeface="Open Sauce Light"/>
              </a:rPr>
              <a:t>Services: internet, phone, streaming, etc.</a:t>
            </a:r>
            <a:br>
              <a:rPr lang="en-US" sz="1400" kern="1200">
                <a:latin typeface="+mj-lt"/>
                <a:ea typeface="+mj-ea"/>
                <a:cs typeface="+mj-cs"/>
                <a:sym typeface="Open Sauce Light"/>
              </a:rPr>
            </a:br>
            <a:r>
              <a:rPr lang="en-US" sz="1400" kern="1200">
                <a:latin typeface="+mj-lt"/>
                <a:ea typeface="+mj-ea"/>
                <a:cs typeface="+mj-cs"/>
                <a:sym typeface="Open Sauce Light"/>
              </a:rPr>
              <a:t>Account info: contract type, tenure, monthly charges</a:t>
            </a:r>
            <a:r>
              <a:rPr lang="en-US" sz="1400" kern="1200">
                <a:latin typeface="+mj-lt"/>
                <a:ea typeface="+mj-ea"/>
                <a:cs typeface="+mj-cs"/>
              </a:rPr>
              <a:t>
 Imbalance addressed using SMOTE.</a:t>
            </a:r>
            <a:br>
              <a:rPr lang="en-US" sz="1400" kern="1200">
                <a:latin typeface="+mj-lt"/>
                <a:ea typeface="+mj-ea"/>
                <a:cs typeface="+mj-cs"/>
              </a:rPr>
            </a:br>
            <a:endParaRPr lang="en-QA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A65975-18B7-5B91-1584-EB1F790C5D61}"/>
              </a:ext>
            </a:extLst>
          </p:cNvPr>
          <p:cNvSpPr txBox="1"/>
          <p:nvPr/>
        </p:nvSpPr>
        <p:spPr>
          <a:xfrm>
            <a:off x="358485" y="4872922"/>
            <a:ext cx="2949980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endParaRPr lang="en-US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3" name="Rectangle 212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4501453"/>
            <a:ext cx="818223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100" dirty="0"/>
              <a:t>Models Trained</a:t>
            </a:r>
            <a:br>
              <a:rPr lang="en-US" sz="3100" dirty="0"/>
            </a:br>
            <a:endParaRPr lang="en-US" sz="3100" dirty="0"/>
          </a:p>
        </p:txBody>
      </p:sp>
      <p:pic>
        <p:nvPicPr>
          <p:cNvPr id="207" name="Content Placeholder 206">
            <a:extLst>
              <a:ext uri="{FF2B5EF4-FFF2-40B4-BE49-F238E27FC236}">
                <a16:creationId xmlns:a16="http://schemas.microsoft.com/office/drawing/2014/main" id="{6320B98C-E67E-475A-8CCD-66AB102402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0030" y="593914"/>
            <a:ext cx="4210812" cy="3347595"/>
          </a:xfrm>
          <a:prstGeom prst="rect">
            <a:avLst/>
          </a:prstGeom>
        </p:spPr>
      </p:pic>
      <p:pic>
        <p:nvPicPr>
          <p:cNvPr id="208" name="Content Placeholder 207" descr="model_comparison.png">
            <a:extLst>
              <a:ext uri="{FF2B5EF4-FFF2-40B4-BE49-F238E27FC236}">
                <a16:creationId xmlns:a16="http://schemas.microsoft.com/office/drawing/2014/main" id="{ED619E47-B0D4-BF76-8C7A-18E3A3F356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b="6021"/>
          <a:stretch/>
        </p:blipFill>
        <p:spPr>
          <a:xfrm>
            <a:off x="4690872" y="912345"/>
            <a:ext cx="4210812" cy="2710734"/>
          </a:xfrm>
          <a:prstGeom prst="rect">
            <a:avLst/>
          </a:prstGeom>
        </p:spPr>
      </p:pic>
      <p:sp>
        <p:nvSpPr>
          <p:cNvPr id="21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7560" y="5594358"/>
            <a:ext cx="2468880" cy="18288"/>
          </a:xfrm>
          <a:custGeom>
            <a:avLst/>
            <a:gdLst>
              <a:gd name="connsiteX0" fmla="*/ 0 w 2468880"/>
              <a:gd name="connsiteY0" fmla="*/ 0 h 18288"/>
              <a:gd name="connsiteX1" fmla="*/ 592531 w 2468880"/>
              <a:gd name="connsiteY1" fmla="*/ 0 h 18288"/>
              <a:gd name="connsiteX2" fmla="*/ 1160374 w 2468880"/>
              <a:gd name="connsiteY2" fmla="*/ 0 h 18288"/>
              <a:gd name="connsiteX3" fmla="*/ 1728216 w 2468880"/>
              <a:gd name="connsiteY3" fmla="*/ 0 h 18288"/>
              <a:gd name="connsiteX4" fmla="*/ 2468880 w 2468880"/>
              <a:gd name="connsiteY4" fmla="*/ 0 h 18288"/>
              <a:gd name="connsiteX5" fmla="*/ 2468880 w 2468880"/>
              <a:gd name="connsiteY5" fmla="*/ 18288 h 18288"/>
              <a:gd name="connsiteX6" fmla="*/ 1802282 w 2468880"/>
              <a:gd name="connsiteY6" fmla="*/ 18288 h 18288"/>
              <a:gd name="connsiteX7" fmla="*/ 1209751 w 2468880"/>
              <a:gd name="connsiteY7" fmla="*/ 18288 h 18288"/>
              <a:gd name="connsiteX8" fmla="*/ 641909 w 2468880"/>
              <a:gd name="connsiteY8" fmla="*/ 18288 h 18288"/>
              <a:gd name="connsiteX9" fmla="*/ 0 w 2468880"/>
              <a:gd name="connsiteY9" fmla="*/ 18288 h 18288"/>
              <a:gd name="connsiteX10" fmla="*/ 0 w 246888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68880" h="18288" fill="none" extrusionOk="0">
                <a:moveTo>
                  <a:pt x="0" y="0"/>
                </a:moveTo>
                <a:cubicBezTo>
                  <a:pt x="171523" y="-1510"/>
                  <a:pt x="416079" y="20036"/>
                  <a:pt x="592531" y="0"/>
                </a:cubicBezTo>
                <a:cubicBezTo>
                  <a:pt x="768983" y="-20036"/>
                  <a:pt x="878305" y="13110"/>
                  <a:pt x="1160374" y="0"/>
                </a:cubicBezTo>
                <a:cubicBezTo>
                  <a:pt x="1442443" y="-13110"/>
                  <a:pt x="1612108" y="24695"/>
                  <a:pt x="1728216" y="0"/>
                </a:cubicBezTo>
                <a:cubicBezTo>
                  <a:pt x="1844324" y="-24695"/>
                  <a:pt x="2271040" y="20667"/>
                  <a:pt x="2468880" y="0"/>
                </a:cubicBezTo>
                <a:cubicBezTo>
                  <a:pt x="2468302" y="4771"/>
                  <a:pt x="2469633" y="12323"/>
                  <a:pt x="2468880" y="18288"/>
                </a:cubicBezTo>
                <a:cubicBezTo>
                  <a:pt x="2229297" y="-14659"/>
                  <a:pt x="2066775" y="30253"/>
                  <a:pt x="1802282" y="18288"/>
                </a:cubicBezTo>
                <a:cubicBezTo>
                  <a:pt x="1537789" y="6323"/>
                  <a:pt x="1379930" y="22266"/>
                  <a:pt x="1209751" y="18288"/>
                </a:cubicBezTo>
                <a:cubicBezTo>
                  <a:pt x="1039572" y="14310"/>
                  <a:pt x="837025" y="12850"/>
                  <a:pt x="641909" y="18288"/>
                </a:cubicBezTo>
                <a:cubicBezTo>
                  <a:pt x="446793" y="23726"/>
                  <a:pt x="170561" y="18472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468880" h="18288" stroke="0" extrusionOk="0">
                <a:moveTo>
                  <a:pt x="0" y="0"/>
                </a:moveTo>
                <a:cubicBezTo>
                  <a:pt x="190931" y="24910"/>
                  <a:pt x="333688" y="11559"/>
                  <a:pt x="567842" y="0"/>
                </a:cubicBezTo>
                <a:cubicBezTo>
                  <a:pt x="801996" y="-11559"/>
                  <a:pt x="939971" y="-5677"/>
                  <a:pt x="1234440" y="0"/>
                </a:cubicBezTo>
                <a:cubicBezTo>
                  <a:pt x="1528909" y="5677"/>
                  <a:pt x="1658539" y="5184"/>
                  <a:pt x="1777594" y="0"/>
                </a:cubicBezTo>
                <a:cubicBezTo>
                  <a:pt x="1896649" y="-5184"/>
                  <a:pt x="2186164" y="23915"/>
                  <a:pt x="2468880" y="0"/>
                </a:cubicBezTo>
                <a:cubicBezTo>
                  <a:pt x="2468266" y="8857"/>
                  <a:pt x="2469384" y="13619"/>
                  <a:pt x="2468880" y="18288"/>
                </a:cubicBezTo>
                <a:cubicBezTo>
                  <a:pt x="2271330" y="36599"/>
                  <a:pt x="2001027" y="31554"/>
                  <a:pt x="1876349" y="18288"/>
                </a:cubicBezTo>
                <a:cubicBezTo>
                  <a:pt x="1751671" y="5022"/>
                  <a:pt x="1364652" y="15063"/>
                  <a:pt x="1209751" y="18288"/>
                </a:cubicBezTo>
                <a:cubicBezTo>
                  <a:pt x="1054850" y="21513"/>
                  <a:pt x="748438" y="20074"/>
                  <a:pt x="617220" y="18288"/>
                </a:cubicBezTo>
                <a:cubicBezTo>
                  <a:pt x="486002" y="16502"/>
                  <a:pt x="237432" y="27200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9"/>
            <a:ext cx="2974847" cy="5571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100" kern="1200">
                <a:latin typeface="+mj-lt"/>
                <a:ea typeface="+mj-ea"/>
                <a:cs typeface="+mj-cs"/>
              </a:rPr>
              <a:t>XGBoost model revealed the most influential features:
1. Month-to-month contracts – 15%
2. Fiber optic internet – 12%
3. Electronic check payments – 10%
4. Tenure (customer loyalty) – 9%
5. Monthly charges – 8%
Helps target retention efforts more effectively.</a:t>
            </a:r>
          </a:p>
        </p:txBody>
      </p:sp>
      <p:pic>
        <p:nvPicPr>
          <p:cNvPr id="3" name="Picture 2" descr="feature_import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683" y="1993972"/>
            <a:ext cx="5125386" cy="30367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EF5CC-91FD-E53C-C016-1334C6DB9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457200"/>
            <a:ext cx="818223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5700"/>
              <a:t>System implementation</a:t>
            </a:r>
          </a:p>
        </p:txBody>
      </p:sp>
      <p:sp>
        <p:nvSpPr>
          <p:cNvPr id="5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7560" y="1850683"/>
            <a:ext cx="2468880" cy="18288"/>
          </a:xfrm>
          <a:custGeom>
            <a:avLst/>
            <a:gdLst>
              <a:gd name="connsiteX0" fmla="*/ 0 w 2468880"/>
              <a:gd name="connsiteY0" fmla="*/ 0 h 18288"/>
              <a:gd name="connsiteX1" fmla="*/ 592531 w 2468880"/>
              <a:gd name="connsiteY1" fmla="*/ 0 h 18288"/>
              <a:gd name="connsiteX2" fmla="*/ 1160374 w 2468880"/>
              <a:gd name="connsiteY2" fmla="*/ 0 h 18288"/>
              <a:gd name="connsiteX3" fmla="*/ 1728216 w 2468880"/>
              <a:gd name="connsiteY3" fmla="*/ 0 h 18288"/>
              <a:gd name="connsiteX4" fmla="*/ 2468880 w 2468880"/>
              <a:gd name="connsiteY4" fmla="*/ 0 h 18288"/>
              <a:gd name="connsiteX5" fmla="*/ 2468880 w 2468880"/>
              <a:gd name="connsiteY5" fmla="*/ 18288 h 18288"/>
              <a:gd name="connsiteX6" fmla="*/ 1802282 w 2468880"/>
              <a:gd name="connsiteY6" fmla="*/ 18288 h 18288"/>
              <a:gd name="connsiteX7" fmla="*/ 1209751 w 2468880"/>
              <a:gd name="connsiteY7" fmla="*/ 18288 h 18288"/>
              <a:gd name="connsiteX8" fmla="*/ 641909 w 2468880"/>
              <a:gd name="connsiteY8" fmla="*/ 18288 h 18288"/>
              <a:gd name="connsiteX9" fmla="*/ 0 w 2468880"/>
              <a:gd name="connsiteY9" fmla="*/ 18288 h 18288"/>
              <a:gd name="connsiteX10" fmla="*/ 0 w 246888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68880" h="18288" fill="none" extrusionOk="0">
                <a:moveTo>
                  <a:pt x="0" y="0"/>
                </a:moveTo>
                <a:cubicBezTo>
                  <a:pt x="171523" y="-1510"/>
                  <a:pt x="416079" y="20036"/>
                  <a:pt x="592531" y="0"/>
                </a:cubicBezTo>
                <a:cubicBezTo>
                  <a:pt x="768983" y="-20036"/>
                  <a:pt x="878305" y="13110"/>
                  <a:pt x="1160374" y="0"/>
                </a:cubicBezTo>
                <a:cubicBezTo>
                  <a:pt x="1442443" y="-13110"/>
                  <a:pt x="1612108" y="24695"/>
                  <a:pt x="1728216" y="0"/>
                </a:cubicBezTo>
                <a:cubicBezTo>
                  <a:pt x="1844324" y="-24695"/>
                  <a:pt x="2271040" y="20667"/>
                  <a:pt x="2468880" y="0"/>
                </a:cubicBezTo>
                <a:cubicBezTo>
                  <a:pt x="2468302" y="4771"/>
                  <a:pt x="2469633" y="12323"/>
                  <a:pt x="2468880" y="18288"/>
                </a:cubicBezTo>
                <a:cubicBezTo>
                  <a:pt x="2229297" y="-14659"/>
                  <a:pt x="2066775" y="30253"/>
                  <a:pt x="1802282" y="18288"/>
                </a:cubicBezTo>
                <a:cubicBezTo>
                  <a:pt x="1537789" y="6323"/>
                  <a:pt x="1379930" y="22266"/>
                  <a:pt x="1209751" y="18288"/>
                </a:cubicBezTo>
                <a:cubicBezTo>
                  <a:pt x="1039572" y="14310"/>
                  <a:pt x="837025" y="12850"/>
                  <a:pt x="641909" y="18288"/>
                </a:cubicBezTo>
                <a:cubicBezTo>
                  <a:pt x="446793" y="23726"/>
                  <a:pt x="170561" y="18472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468880" h="18288" stroke="0" extrusionOk="0">
                <a:moveTo>
                  <a:pt x="0" y="0"/>
                </a:moveTo>
                <a:cubicBezTo>
                  <a:pt x="190931" y="24910"/>
                  <a:pt x="333688" y="11559"/>
                  <a:pt x="567842" y="0"/>
                </a:cubicBezTo>
                <a:cubicBezTo>
                  <a:pt x="801996" y="-11559"/>
                  <a:pt x="939971" y="-5677"/>
                  <a:pt x="1234440" y="0"/>
                </a:cubicBezTo>
                <a:cubicBezTo>
                  <a:pt x="1528909" y="5677"/>
                  <a:pt x="1658539" y="5184"/>
                  <a:pt x="1777594" y="0"/>
                </a:cubicBezTo>
                <a:cubicBezTo>
                  <a:pt x="1896649" y="-5184"/>
                  <a:pt x="2186164" y="23915"/>
                  <a:pt x="2468880" y="0"/>
                </a:cubicBezTo>
                <a:cubicBezTo>
                  <a:pt x="2468266" y="8857"/>
                  <a:pt x="2469384" y="13619"/>
                  <a:pt x="2468880" y="18288"/>
                </a:cubicBezTo>
                <a:cubicBezTo>
                  <a:pt x="2271330" y="36599"/>
                  <a:pt x="2001027" y="31554"/>
                  <a:pt x="1876349" y="18288"/>
                </a:cubicBezTo>
                <a:cubicBezTo>
                  <a:pt x="1751671" y="5022"/>
                  <a:pt x="1364652" y="15063"/>
                  <a:pt x="1209751" y="18288"/>
                </a:cubicBezTo>
                <a:cubicBezTo>
                  <a:pt x="1054850" y="21513"/>
                  <a:pt x="748438" y="20074"/>
                  <a:pt x="617220" y="18288"/>
                </a:cubicBezTo>
                <a:cubicBezTo>
                  <a:pt x="486002" y="16502"/>
                  <a:pt x="237432" y="27200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17" descr="performance_metrics.png">
            <a:extLst>
              <a:ext uri="{FF2B5EF4-FFF2-40B4-BE49-F238E27FC236}">
                <a16:creationId xmlns:a16="http://schemas.microsoft.com/office/drawing/2014/main" id="{288A23D5-F089-07D8-EA3F-37150C0F73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7373" y="2204122"/>
            <a:ext cx="7205798" cy="2323868"/>
          </a:xfrm>
          <a:prstGeom prst="rect">
            <a:avLst/>
          </a:prstGeom>
        </p:spPr>
      </p:pic>
      <p:pic>
        <p:nvPicPr>
          <p:cNvPr id="20" name="Picture 19" descr="drift_detection.png">
            <a:extLst>
              <a:ext uri="{FF2B5EF4-FFF2-40B4-BE49-F238E27FC236}">
                <a16:creationId xmlns:a16="http://schemas.microsoft.com/office/drawing/2014/main" id="{D9DAC022-B9C2-3DC5-B75B-E6A9C4786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59" y="4527990"/>
            <a:ext cx="6596198" cy="21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6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4" name="Content Placeholder 2">
            <a:extLst>
              <a:ext uri="{FF2B5EF4-FFF2-40B4-BE49-F238E27FC236}">
                <a16:creationId xmlns:a16="http://schemas.microsoft.com/office/drawing/2014/main" id="{33CB6DAB-9F38-2D7B-3F07-071061122A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06289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273</Words>
  <Application>Microsoft Macintosh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Telecom Customer Churn Prediction</vt:lpstr>
      <vt:lpstr>Project Goal</vt:lpstr>
      <vt:lpstr>Dataset Overview </vt:lpstr>
      <vt:lpstr>Models Trained </vt:lpstr>
      <vt:lpstr>XGBoost model revealed the most influential features:
1. Month-to-month contracts – 15%
2. Fiber optic internet – 12%
3. Electronic check payments – 10%
4. Tenure (customer loyalty) – 9%
5. Monthly charges – 8%
Helps target retention efforts more effectively.</vt:lpstr>
      <vt:lpstr>System implementation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Abdull-Rahman Abu-Taleb</cp:lastModifiedBy>
  <cp:revision>2</cp:revision>
  <dcterms:created xsi:type="dcterms:W3CDTF">2013-01-27T09:14:16Z</dcterms:created>
  <dcterms:modified xsi:type="dcterms:W3CDTF">2025-05-08T14:55:35Z</dcterms:modified>
  <cp:category/>
</cp:coreProperties>
</file>