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94" r:id="rId3"/>
    <p:sldId id="296" r:id="rId4"/>
    <p:sldId id="298" r:id="rId5"/>
    <p:sldId id="301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24" r:id="rId16"/>
    <p:sldId id="295" r:id="rId17"/>
    <p:sldId id="297" r:id="rId18"/>
    <p:sldId id="314" r:id="rId19"/>
    <p:sldId id="299" r:id="rId20"/>
    <p:sldId id="300" r:id="rId21"/>
    <p:sldId id="322" r:id="rId22"/>
    <p:sldId id="302" r:id="rId23"/>
    <p:sldId id="318" r:id="rId24"/>
    <p:sldId id="320" r:id="rId25"/>
    <p:sldId id="325" r:id="rId26"/>
    <p:sldId id="321" r:id="rId27"/>
    <p:sldId id="313" r:id="rId28"/>
    <p:sldId id="316" r:id="rId29"/>
    <p:sldId id="323" r:id="rId30"/>
    <p:sldId id="317" r:id="rId31"/>
    <p:sldId id="326" r:id="rId32"/>
    <p:sldId id="286" r:id="rId3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zli Ander" initials="NA" lastIdx="2" clrIdx="0">
    <p:extLst>
      <p:ext uri="{19B8F6BF-5375-455C-9EA6-DF929625EA0E}">
        <p15:presenceInfo xmlns:p15="http://schemas.microsoft.com/office/powerpoint/2012/main" userId="S::nazli.ander@linkit.nl::6f92c142-d4ab-4a17-b389-6c4b70ab52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E91BB8-EE66-9008-66A9-F54919FC8923}" v="655" dt="2020-01-28T10:31:34.042"/>
    <p1510:client id="{513A7899-5952-6BF9-1A54-7D04E7B0AEB3}" v="2123" dt="2020-01-24T15:47:20.870"/>
    <p1510:client id="{83DE25C0-5B6C-4583-AA54-32AC54BDDFA1}" v="170" dt="2020-02-01T14:03:55.186"/>
    <p1510:client id="{B977ACF5-5A3A-D884-719B-0398E212E74B}" v="939" dt="2020-01-24T14:23:44.449"/>
    <p1510:client id="{BC53BF5D-E3BD-C848-AACE-5A9FEE990323}" v="2246" dt="2020-01-09T13:28:51.417"/>
    <p1510:client id="{C0F0771C-959A-3BAE-C7DF-6BCC37F36E1F}" v="46" dt="2020-01-28T22:07:29.243"/>
    <p1510:client id="{CFF6D361-17FE-0B9A-7444-53D09BDC5210}" v="3308" dt="2020-01-15T16:25:44.322"/>
    <p1510:client id="{E6CE7DC2-630B-6F5C-833A-5D15C7741429}" v="4087" dt="2020-01-16T14:20:29.187"/>
    <p1510:client id="{E7C77BF2-C447-4290-DBC2-265F291CD93A}" v="683" dt="2020-01-30T07:41:33.492"/>
    <p1510:client id="{EA00BF50-EE2B-70A8-5EA8-71AE1D422E3D}" v="862" dt="2020-01-26T20:33:23.974"/>
    <p1510:client id="{F799A398-A5AE-14D6-F3FD-C1D9CDED4701}" v="278" dt="2020-01-30T21:06:50.32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E9DE"/>
          </a:solidFill>
        </a:fill>
      </a:tcStyle>
    </a:wholeTbl>
    <a:band2H>
      <a:tcTxStyle/>
      <a:tcStyle>
        <a:tcBdr/>
        <a:fill>
          <a:solidFill>
            <a:srgbClr val="EBF4EF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6F2"/>
          </a:solidFill>
        </a:fill>
      </a:tcStyle>
    </a:wholeTbl>
    <a:band2H>
      <a:tcTxStyle/>
      <a:tcStyle>
        <a:tcBdr/>
        <a:fill>
          <a:solidFill>
            <a:srgbClr val="E7F3F9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2ED"/>
          </a:solidFill>
        </a:fill>
      </a:tcStyle>
    </a:wholeTbl>
    <a:band2H>
      <a:tcTxStyle/>
      <a:tcStyle>
        <a:tcBdr/>
        <a:fill>
          <a:solidFill>
            <a:srgbClr val="E6F1F6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7" name="Shape 2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68684" y="4604396"/>
            <a:ext cx="4521034" cy="84279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 cap="all"/>
            </a:lvl1pPr>
            <a:lvl2pPr marL="0" indent="457200">
              <a:buSzTx/>
              <a:buNone/>
              <a:defRPr sz="2400" cap="all"/>
            </a:lvl2pPr>
            <a:lvl3pPr marL="0" indent="914400">
              <a:buSzTx/>
              <a:buNone/>
              <a:defRPr sz="2400" cap="all"/>
            </a:lvl3pPr>
            <a:lvl4pPr marL="0" indent="1371600">
              <a:buSzTx/>
              <a:buNone/>
              <a:defRPr sz="2400" cap="all"/>
            </a:lvl4pPr>
            <a:lvl5pPr marL="0" indent="1828800">
              <a:buSzTx/>
              <a:buNone/>
              <a:defRPr sz="2400" cap="all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1268684" y="3538846"/>
            <a:ext cx="4980885" cy="901164"/>
          </a:xfrm>
          <a:prstGeom prst="rect">
            <a:avLst/>
          </a:prstGeom>
          <a:ln w="57150">
            <a:solidFill>
              <a:srgbClr val="000000"/>
            </a:solidFill>
            <a:miter lim="800000"/>
          </a:ln>
        </p:spPr>
        <p:txBody>
          <a:bodyPr lIns="72000" tIns="72000" rIns="72000" bIns="72000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[I] - Low title - blan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>
            <a:spLocks noGrp="1"/>
          </p:cNvSpPr>
          <p:nvPr>
            <p:ph type="title"/>
          </p:nvPr>
        </p:nvSpPr>
        <p:spPr>
          <a:xfrm>
            <a:off x="1295419" y="1504326"/>
            <a:ext cx="9448781" cy="81574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200" y="6396448"/>
            <a:ext cx="231140" cy="231141"/>
          </a:xfrm>
          <a:prstGeom prst="rect">
            <a:avLst/>
          </a:prstGeom>
        </p:spPr>
        <p:txBody>
          <a:bodyPr/>
          <a:lstStyle>
            <a:lvl1pPr algn="l">
              <a:defRPr sz="1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[W] - High title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4419" y="1825100"/>
            <a:ext cx="4800580" cy="10347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 marL="647700" indent="-190500">
              <a:defRPr sz="2000"/>
            </a:lvl2pPr>
            <a:lvl3pPr marL="1143000" indent="-228600">
              <a:defRPr sz="2000"/>
            </a:lvl3pPr>
            <a:lvl4pPr marL="1625600" indent="-254000">
              <a:defRPr sz="2000"/>
            </a:lvl4pPr>
            <a:lvl5pPr marL="2082800" indent="-254000"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[W] - High titl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4419" y="1825100"/>
            <a:ext cx="4648201" cy="10347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 marL="647700" indent="-190500">
              <a:defRPr sz="2000"/>
            </a:lvl2pPr>
            <a:lvl3pPr marL="1143000" indent="-228600">
              <a:defRPr sz="2000"/>
            </a:lvl3pPr>
            <a:lvl4pPr marL="1625600" indent="-254000">
              <a:defRPr sz="2000"/>
            </a:lvl4pPr>
            <a:lvl5pPr marL="2082800" indent="-254000"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Tijdelijke aanduiding voor afbeelding 2"/>
          <p:cNvSpPr>
            <a:spLocks noGrp="1"/>
          </p:cNvSpPr>
          <p:nvPr>
            <p:ph type="pic" sz="half" idx="13"/>
          </p:nvPr>
        </p:nvSpPr>
        <p:spPr>
          <a:xfrm>
            <a:off x="5757726" y="1825100"/>
            <a:ext cx="4936778" cy="382270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[W] - High 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[G] - High title - tex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4419" y="1825100"/>
            <a:ext cx="4800580" cy="10347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 marL="647700" indent="-190500">
              <a:defRPr sz="2000"/>
            </a:lvl2pPr>
            <a:lvl3pPr marL="1143000" indent="-228600">
              <a:defRPr sz="2000"/>
            </a:lvl3pPr>
            <a:lvl4pPr marL="1625600" indent="-254000">
              <a:defRPr sz="2000"/>
            </a:lvl4pPr>
            <a:lvl5pPr marL="2082800" indent="-254000"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200" y="6396448"/>
            <a:ext cx="231140" cy="231141"/>
          </a:xfrm>
          <a:prstGeom prst="rect">
            <a:avLst/>
          </a:prstGeom>
        </p:spPr>
        <p:txBody>
          <a:bodyPr/>
          <a:lstStyle>
            <a:lvl1pPr algn="l">
              <a:defRPr sz="1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[G] High title - imag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4419" y="1825100"/>
            <a:ext cx="4648201" cy="10347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 marL="647700" indent="-190500">
              <a:defRPr sz="2000"/>
            </a:lvl2pPr>
            <a:lvl3pPr marL="1143000" indent="-228600">
              <a:defRPr sz="2000"/>
            </a:lvl3pPr>
            <a:lvl4pPr marL="1625600" indent="-254000">
              <a:defRPr sz="2000"/>
            </a:lvl4pPr>
            <a:lvl5pPr marL="2082800" indent="-254000"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Tijdelijke aanduiding voor afbeelding 2"/>
          <p:cNvSpPr>
            <a:spLocks noGrp="1"/>
          </p:cNvSpPr>
          <p:nvPr>
            <p:ph type="pic" sz="half" idx="13"/>
          </p:nvPr>
        </p:nvSpPr>
        <p:spPr>
          <a:xfrm>
            <a:off x="5757726" y="1825100"/>
            <a:ext cx="4936778" cy="382270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[I] - High title - tex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4419" y="1825100"/>
            <a:ext cx="4800580" cy="10347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 marL="647700" indent="-190500">
              <a:defRPr sz="2000"/>
            </a:lvl2pPr>
            <a:lvl3pPr marL="1143000" indent="-228600">
              <a:defRPr sz="2000"/>
            </a:lvl3pPr>
            <a:lvl4pPr marL="1625600" indent="-254000">
              <a:defRPr sz="2000"/>
            </a:lvl4pPr>
            <a:lvl5pPr marL="2082800" indent="-254000"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[I] High title - blan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ld statem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le Text"/>
          <p:cNvSpPr txBox="1">
            <a:spLocks noGrp="1"/>
          </p:cNvSpPr>
          <p:nvPr>
            <p:ph type="title"/>
          </p:nvPr>
        </p:nvSpPr>
        <p:spPr>
          <a:xfrm>
            <a:off x="671415" y="1689884"/>
            <a:ext cx="9873552" cy="1845054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0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1512" y="3646487"/>
            <a:ext cx="8339138" cy="668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  <a:lvl2pPr marL="647700" indent="-190500">
              <a:defRPr sz="2000">
                <a:solidFill>
                  <a:srgbClr val="FFFFFF"/>
                </a:solidFill>
              </a:defRPr>
            </a:lvl2pPr>
            <a:lvl3pPr marL="1143000" indent="-228600">
              <a:defRPr sz="2000">
                <a:solidFill>
                  <a:srgbClr val="FFFFFF"/>
                </a:solidFill>
              </a:defRPr>
            </a:lvl3pPr>
            <a:lvl4pPr marL="1625600" indent="-254000">
              <a:defRPr sz="2000">
                <a:solidFill>
                  <a:srgbClr val="FFFFFF"/>
                </a:solidFill>
              </a:defRPr>
            </a:lvl4pPr>
            <a:lvl5pPr marL="2082800" indent="-254000">
              <a:defRPr sz="20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old statem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Text"/>
          <p:cNvSpPr txBox="1">
            <a:spLocks noGrp="1"/>
          </p:cNvSpPr>
          <p:nvPr>
            <p:ph type="title"/>
          </p:nvPr>
        </p:nvSpPr>
        <p:spPr>
          <a:xfrm>
            <a:off x="671415" y="1689884"/>
            <a:ext cx="9873552" cy="1845054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0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1512" y="3646487"/>
            <a:ext cx="8339138" cy="668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  <a:lvl2pPr marL="647700" indent="-190500">
              <a:defRPr sz="2000">
                <a:solidFill>
                  <a:srgbClr val="FFFFFF"/>
                </a:solidFill>
              </a:defRPr>
            </a:lvl2pPr>
            <a:lvl3pPr marL="1143000" indent="-228600">
              <a:defRPr sz="2000">
                <a:solidFill>
                  <a:srgbClr val="FFFFFF"/>
                </a:solidFill>
              </a:defRPr>
            </a:lvl3pPr>
            <a:lvl4pPr marL="1625600" indent="-254000">
              <a:defRPr sz="2000">
                <a:solidFill>
                  <a:srgbClr val="FFFFFF"/>
                </a:solidFill>
              </a:defRPr>
            </a:lvl4pPr>
            <a:lvl5pPr marL="2082800" indent="-254000">
              <a:defRPr sz="20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71415" y="6316817"/>
            <a:ext cx="2595564" cy="34638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6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247185" y="6296023"/>
            <a:ext cx="2595564" cy="3463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r">
              <a:defRPr sz="16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8266" y="4142152"/>
            <a:ext cx="4521033" cy="6965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cap="all">
                <a:solidFill>
                  <a:srgbClr val="FFFFFF"/>
                </a:solidFill>
              </a:defRPr>
            </a:lvl1pPr>
            <a:lvl2pPr marL="0" indent="457200">
              <a:buSzTx/>
              <a:buNone/>
              <a:defRPr sz="2400" cap="all">
                <a:solidFill>
                  <a:srgbClr val="FFFFFF"/>
                </a:solidFill>
              </a:defRPr>
            </a:lvl2pPr>
            <a:lvl3pPr marL="0" indent="914400">
              <a:buSzTx/>
              <a:buNone/>
              <a:defRPr sz="2400" cap="all">
                <a:solidFill>
                  <a:srgbClr val="FFFFFF"/>
                </a:solidFill>
              </a:defRPr>
            </a:lvl3pPr>
            <a:lvl4pPr marL="0" indent="1371600">
              <a:buSzTx/>
              <a:buNone/>
              <a:defRPr sz="2400" cap="all">
                <a:solidFill>
                  <a:srgbClr val="FFFFFF"/>
                </a:solidFill>
              </a:defRPr>
            </a:lvl4pPr>
            <a:lvl5pPr marL="0" indent="1828800">
              <a:buSzTx/>
              <a:buNone/>
              <a:defRPr sz="2400" cap="all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028266" y="3224802"/>
            <a:ext cx="6769820" cy="843765"/>
          </a:xfrm>
          <a:prstGeom prst="rect">
            <a:avLst/>
          </a:prstGeom>
          <a:ln w="57150">
            <a:solidFill>
              <a:srgbClr val="FFFFFF"/>
            </a:solidFill>
            <a:miter lim="800000"/>
          </a:ln>
        </p:spPr>
        <p:txBody>
          <a:bodyPr lIns="72000" tIns="72000" rIns="72000" bIns="72000"/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[W] Low title +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jdelijke aanduiding voor afbeelding 2"/>
          <p:cNvSpPr>
            <a:spLocks noGrp="1"/>
          </p:cNvSpPr>
          <p:nvPr>
            <p:ph type="pic" sz="half" idx="13"/>
          </p:nvPr>
        </p:nvSpPr>
        <p:spPr>
          <a:xfrm>
            <a:off x="6280129" y="1651607"/>
            <a:ext cx="4464051" cy="382270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95419" y="2502286"/>
            <a:ext cx="4648201" cy="10347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 marL="647700" indent="-190500">
              <a:defRPr sz="2000"/>
            </a:lvl2pPr>
            <a:lvl3pPr marL="1143000" indent="-228600">
              <a:defRPr sz="2000"/>
            </a:lvl3pPr>
            <a:lvl4pPr marL="1625600" indent="-254000">
              <a:defRPr sz="2000"/>
            </a:lvl4pPr>
            <a:lvl5pPr marL="2082800" indent="-254000"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1295419" y="1504326"/>
            <a:ext cx="9448781" cy="81574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[W] - Low 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1295419" y="1504326"/>
            <a:ext cx="9448781" cy="81574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200" y="6396448"/>
            <a:ext cx="231140" cy="231141"/>
          </a:xfrm>
          <a:prstGeom prst="rect">
            <a:avLst/>
          </a:prstGeom>
        </p:spPr>
        <p:txBody>
          <a:bodyPr/>
          <a:lstStyle>
            <a:lvl1pPr algn="l">
              <a:defRPr sz="1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[G] Low title - tex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95419" y="2502286"/>
            <a:ext cx="4648201" cy="10347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 marL="647700" indent="-190500">
              <a:defRPr sz="2000"/>
            </a:lvl2pPr>
            <a:lvl3pPr marL="1143000" indent="-228600">
              <a:defRPr sz="2000"/>
            </a:lvl3pPr>
            <a:lvl4pPr marL="1625600" indent="-254000">
              <a:defRPr sz="2000"/>
            </a:lvl4pPr>
            <a:lvl5pPr marL="2082800" indent="-254000"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1295419" y="1504326"/>
            <a:ext cx="9448781" cy="81574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[G] Low title - imag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jdelijke aanduiding voor afbeelding 2"/>
          <p:cNvSpPr>
            <a:spLocks noGrp="1"/>
          </p:cNvSpPr>
          <p:nvPr>
            <p:ph type="pic" sz="half" idx="13"/>
          </p:nvPr>
        </p:nvSpPr>
        <p:spPr>
          <a:xfrm>
            <a:off x="6280129" y="1651607"/>
            <a:ext cx="4464051" cy="382270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6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95419" y="2502286"/>
            <a:ext cx="4648201" cy="10347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 marL="647700" indent="-190500">
              <a:defRPr sz="2000"/>
            </a:lvl2pPr>
            <a:lvl3pPr marL="1143000" indent="-228600">
              <a:defRPr sz="2000"/>
            </a:lvl3pPr>
            <a:lvl4pPr marL="1625600" indent="-254000">
              <a:defRPr sz="2000"/>
            </a:lvl4pPr>
            <a:lvl5pPr marL="2082800" indent="-254000"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Title Text"/>
          <p:cNvSpPr txBox="1">
            <a:spLocks noGrp="1"/>
          </p:cNvSpPr>
          <p:nvPr>
            <p:ph type="title"/>
          </p:nvPr>
        </p:nvSpPr>
        <p:spPr>
          <a:xfrm>
            <a:off x="1295419" y="1504326"/>
            <a:ext cx="9448781" cy="81574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[G] Low title - blan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xfrm>
            <a:off x="1295419" y="1504326"/>
            <a:ext cx="9448781" cy="81574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[I] - Low title - Tex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95419" y="2502286"/>
            <a:ext cx="4648201" cy="10347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 marL="647700" indent="-190500">
              <a:defRPr sz="2000"/>
            </a:lvl2pPr>
            <a:lvl3pPr marL="1143000" indent="-228600">
              <a:defRPr sz="2000"/>
            </a:lvl3pPr>
            <a:lvl4pPr marL="1625600" indent="-254000">
              <a:defRPr sz="2000"/>
            </a:lvl4pPr>
            <a:lvl5pPr marL="2082800" indent="-254000"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xfrm>
            <a:off x="1295419" y="1504326"/>
            <a:ext cx="9448781" cy="81574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[I] - Low title - imag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jdelijke aanduiding voor afbeelding 2"/>
          <p:cNvSpPr>
            <a:spLocks noGrp="1"/>
          </p:cNvSpPr>
          <p:nvPr>
            <p:ph type="pic" sz="half" idx="13"/>
          </p:nvPr>
        </p:nvSpPr>
        <p:spPr>
          <a:xfrm>
            <a:off x="6280129" y="1651607"/>
            <a:ext cx="4464051" cy="382270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95419" y="2502286"/>
            <a:ext cx="4648201" cy="10347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 marL="647700" indent="-190500">
              <a:defRPr sz="2000"/>
            </a:lvl2pPr>
            <a:lvl3pPr marL="1143000" indent="-228600">
              <a:defRPr sz="2000"/>
            </a:lvl3pPr>
            <a:lvl4pPr marL="1625600" indent="-254000">
              <a:defRPr sz="2000"/>
            </a:lvl4pPr>
            <a:lvl5pPr marL="2082800" indent="-254000"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Title Text"/>
          <p:cNvSpPr txBox="1">
            <a:spLocks noGrp="1"/>
          </p:cNvSpPr>
          <p:nvPr>
            <p:ph type="title"/>
          </p:nvPr>
        </p:nvSpPr>
        <p:spPr>
          <a:xfrm>
            <a:off x="1295419" y="1504326"/>
            <a:ext cx="9448781" cy="81574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20952" y="789194"/>
            <a:ext cx="9873551" cy="80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6" r:id="rId16"/>
    <p:sldLayoutId id="2147483668" r:id="rId17"/>
    <p:sldLayoutId id="2147483670" r:id="rId18"/>
    <p:sldLayoutId id="2147483671" r:id="rId19"/>
    <p:sldLayoutId id="2147483672" r:id="rId2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all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all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all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all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all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all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all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all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all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1pPr>
      <a:lvl2pPr marL="590550" marR="0" indent="-1333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2pPr>
      <a:lvl3pPr marL="1074419" marR="0" indent="-16001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3pPr>
      <a:lvl4pPr marL="1549400" marR="0" indent="-177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4pPr>
      <a:lvl5pPr marL="2006600" marR="0" indent="-177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5pPr>
      <a:lvl6pPr marL="2463800" marR="0" indent="-177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6pPr>
      <a:lvl7pPr marL="2921000" marR="0" indent="-177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7pPr>
      <a:lvl8pPr marL="3378200" marR="0" indent="-177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8pPr>
      <a:lvl9pPr marL="3835400" marR="0" indent="-177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itle 5"/>
          <p:cNvSpPr txBox="1">
            <a:spLocks noGrp="1"/>
          </p:cNvSpPr>
          <p:nvPr>
            <p:ph type="ctrTitle" idx="4294967295"/>
          </p:nvPr>
        </p:nvSpPr>
        <p:spPr>
          <a:xfrm>
            <a:off x="686794" y="3501901"/>
            <a:ext cx="6645924" cy="1406669"/>
          </a:xfrm>
          <a:prstGeom prst="rect">
            <a:avLst/>
          </a:prstGeom>
        </p:spPr>
        <p:txBody>
          <a:bodyPr lIns="72000" tIns="72000" rIns="72000" bIns="72000" anchor="t">
            <a:normAutofit/>
          </a:bodyPr>
          <a:lstStyle>
            <a:lvl1pPr defTabSz="731520">
              <a:defRPr sz="4800"/>
            </a:lvl1pPr>
          </a:lstStyle>
          <a:p>
            <a:r>
              <a:rPr lang="en-US"/>
              <a:t>Python – Day 3</a:t>
            </a:r>
          </a:p>
        </p:txBody>
      </p:sp>
      <p:pic>
        <p:nvPicPr>
          <p:cNvPr id="2" name="Picture 4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D0B24567-8A1F-443B-A4B1-E75170E01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137" y="5593348"/>
            <a:ext cx="1045412" cy="1045412"/>
          </a:xfrm>
          <a:prstGeom prst="rect">
            <a:avLst/>
          </a:prstGeom>
        </p:spPr>
      </p:pic>
      <p:sp>
        <p:nvSpPr>
          <p:cNvPr id="5" name="Ondertitel 1">
            <a:extLst>
              <a:ext uri="{FF2B5EF4-FFF2-40B4-BE49-F238E27FC236}">
                <a16:creationId xmlns:a16="http://schemas.microsoft.com/office/drawing/2014/main" id="{76C1BEFC-1DD6-411B-B841-BAD381D3AB5E}"/>
              </a:ext>
            </a:extLst>
          </p:cNvPr>
          <p:cNvSpPr txBox="1">
            <a:spLocks noGrp="1"/>
          </p:cNvSpPr>
          <p:nvPr/>
        </p:nvSpPr>
        <p:spPr>
          <a:xfrm>
            <a:off x="1268684" y="4604396"/>
            <a:ext cx="4521034" cy="842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all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indent="4572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all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indent="9144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all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indent="1371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all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indent="1828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all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24638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29210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3782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38354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/>
              <a:t>ANis Boudih </a:t>
            </a:r>
          </a:p>
          <a:p>
            <a:r>
              <a:rPr lang="en-US"/>
              <a:t>Nazli Ander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83768C-A008-4AAD-866E-6ADBE462C73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22129" y="1825100"/>
            <a:ext cx="4660491" cy="3566545"/>
          </a:xfrm>
        </p:spPr>
        <p:txBody>
          <a:bodyPr lIns="45719" rIns="45719" anchor="t">
            <a:normAutofit lnSpcReduction="10000"/>
          </a:bodyPr>
          <a:lstStyle/>
          <a:p>
            <a:r>
              <a:rPr lang="en-GB"/>
              <a:t>When we create a method in a class, it will </a:t>
            </a:r>
            <a:r>
              <a:rPr lang="en-GB" b="1" u="sng"/>
              <a:t>always</a:t>
            </a:r>
            <a:r>
              <a:rPr lang="en-GB"/>
              <a:t> receive the ‘instance’ as the first argument automatically! </a:t>
            </a:r>
            <a:endParaRPr lang="en-US"/>
          </a:p>
          <a:p>
            <a:r>
              <a:rPr lang="en-GB"/>
              <a:t>By convention we should call the instance </a:t>
            </a:r>
            <a:r>
              <a:rPr lang="en-GB" i="1"/>
              <a:t>self</a:t>
            </a:r>
            <a:endParaRPr lang="en-US" i="1"/>
          </a:p>
          <a:p>
            <a:endParaRPr lang="en-GB"/>
          </a:p>
          <a:p>
            <a:endParaRPr lang="en-GB"/>
          </a:p>
          <a:p>
            <a:r>
              <a:rPr lang="en-GB"/>
              <a:t>Although you must specify </a:t>
            </a:r>
            <a:r>
              <a:rPr lang="en-GB" i="1"/>
              <a:t>self</a:t>
            </a:r>
            <a:r>
              <a:rPr lang="en-GB"/>
              <a:t> explicitly when defining the method, you don’t include it when calling the method </a:t>
            </a:r>
          </a:p>
          <a:p>
            <a:r>
              <a:rPr lang="en-GB"/>
              <a:t> Python passes it for you automatically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242B7E-09AC-4C61-87F4-75F14BC5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45719" rIns="45719" anchor="t">
            <a:normAutofit/>
          </a:bodyPr>
          <a:lstStyle/>
          <a:p>
            <a:r>
              <a:rPr lang="en-GB"/>
              <a:t>Instance methods</a:t>
            </a:r>
          </a:p>
        </p:txBody>
      </p:sp>
      <p:pic>
        <p:nvPicPr>
          <p:cNvPr id="5" name="Picture 5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1DDFDEC0-1154-4ABD-911C-81E2741AD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271" y="1517576"/>
            <a:ext cx="4881716" cy="3749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88A134-011A-4586-9663-40CD3DD4CAFA}"/>
              </a:ext>
            </a:extLst>
          </p:cNvPr>
          <p:cNvSpPr txBox="1"/>
          <p:nvPr/>
        </p:nvSpPr>
        <p:spPr>
          <a:xfrm>
            <a:off x="5904271" y="5535560"/>
            <a:ext cx="274320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Output: </a:t>
            </a:r>
            <a:endParaRPr lang="en-US"/>
          </a:p>
          <a:p>
            <a:r>
              <a:rPr lang="en-GB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99781852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E3441C-D320-4B52-B0E6-9D0F351EC00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22129" y="1825100"/>
            <a:ext cx="4660491" cy="359112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t">
            <a:normAutofit/>
          </a:bodyPr>
          <a:lstStyle/>
          <a:p>
            <a:r>
              <a:rPr lang="en-GB"/>
              <a:t>Class variables are shared among all instances</a:t>
            </a:r>
            <a:endParaRPr lang="en-US"/>
          </a:p>
          <a:p>
            <a:endParaRPr lang="en-GB"/>
          </a:p>
          <a:p>
            <a:r>
              <a:rPr lang="en-GB"/>
              <a:t>All class instances share the same value for this attribute</a:t>
            </a:r>
          </a:p>
          <a:p>
            <a:r>
              <a:rPr lang="en-GB"/>
              <a:t>Most used for class-wide constants or building a counter that tracks the amount of instances that has been made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1A4527-3D24-4F99-9E3A-E1A37E9A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4"/>
            <a:ext cx="11004260" cy="801067"/>
          </a:xfrm>
        </p:spPr>
        <p:txBody>
          <a:bodyPr lIns="45719" rIns="45719" anchor="t">
            <a:normAutofit/>
          </a:bodyPr>
          <a:lstStyle/>
          <a:p>
            <a:r>
              <a:rPr lang="en-GB" sz="3200"/>
              <a:t>Class variables vs instance variables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3522E782-35E0-44EC-AF3B-E0E741106925}"/>
              </a:ext>
            </a:extLst>
          </p:cNvPr>
          <p:cNvSpPr txBox="1">
            <a:spLocks/>
          </p:cNvSpPr>
          <p:nvPr/>
        </p:nvSpPr>
        <p:spPr>
          <a:xfrm>
            <a:off x="6320819" y="1830016"/>
            <a:ext cx="4660491" cy="3591127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t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  <a:sym typeface="Corbel"/>
              </a:defRPr>
            </a:lvl1pPr>
            <a:lvl2pPr marL="647700" marR="0" indent="-1905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  <a:sym typeface="Corbel"/>
              </a:defRPr>
            </a:lvl2pPr>
            <a:lvl3pPr marL="11430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  <a:sym typeface="Corbel"/>
              </a:defRPr>
            </a:lvl3pPr>
            <a:lvl4pPr marL="1625600" marR="0" indent="-2540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  <a:sym typeface="Corbel"/>
              </a:defRPr>
            </a:lvl4pPr>
            <a:lvl5pPr marL="2082800" marR="0" indent="-2540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  <a:sym typeface="Corbel"/>
              </a:defRPr>
            </a:lvl5pPr>
            <a:lvl6pPr marL="24638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  <a:sym typeface="Corbel"/>
              </a:defRPr>
            </a:lvl6pPr>
            <a:lvl7pPr marL="29210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  <a:sym typeface="Corbel"/>
              </a:defRPr>
            </a:lvl7pPr>
            <a:lvl8pPr marL="33782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  <a:sym typeface="Corbel"/>
              </a:defRPr>
            </a:lvl8pPr>
            <a:lvl9pPr marL="38354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  <a:sym typeface="Corbel"/>
              </a:defRPr>
            </a:lvl9pPr>
          </a:lstStyle>
          <a:p>
            <a:pPr hangingPunct="1"/>
            <a:r>
              <a:rPr lang="en-GB"/>
              <a:t>Instance variables/attributes are owned by a particular instance</a:t>
            </a:r>
            <a:endParaRPr lang="en-US"/>
          </a:p>
          <a:p>
            <a:pPr hangingPunct="1"/>
            <a:r>
              <a:rPr lang="en-GB"/>
              <a:t>Each instance has its own value for it</a:t>
            </a:r>
          </a:p>
          <a:p>
            <a:pPr hangingPunct="1"/>
            <a:r>
              <a:rPr lang="en-GB"/>
              <a:t>Most common used attribute/variable</a:t>
            </a:r>
          </a:p>
        </p:txBody>
      </p:sp>
    </p:spTree>
    <p:extLst>
      <p:ext uri="{BB962C8B-B14F-4D97-AF65-F5344CB8AC3E}">
        <p14:creationId xmlns:p14="http://schemas.microsoft.com/office/powerpoint/2010/main" val="21648710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D0CE99-319B-4F6C-8ABD-1A0D694D59F2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22129" y="1825100"/>
            <a:ext cx="4660491" cy="3271578"/>
          </a:xfrm>
        </p:spPr>
        <p:txBody>
          <a:bodyPr lIns="45719" rIns="45719" anchor="t">
            <a:normAutofit/>
          </a:bodyPr>
          <a:lstStyle/>
          <a:p>
            <a:r>
              <a:rPr lang="en-GB"/>
              <a:t>In contrary to regular methods, class methods take the class as the first argument</a:t>
            </a:r>
          </a:p>
          <a:p>
            <a:endParaRPr lang="en-GB"/>
          </a:p>
          <a:p>
            <a:r>
              <a:rPr lang="en-GB"/>
              <a:t>Class methods can also be used as alternative constructors.</a:t>
            </a:r>
          </a:p>
          <a:p>
            <a:endParaRPr lang="en-GB"/>
          </a:p>
          <a:p>
            <a:r>
              <a:rPr lang="en-GB"/>
              <a:t>@classmethod</a:t>
            </a:r>
          </a:p>
          <a:p>
            <a:r>
              <a:rPr lang="en-GB"/>
              <a:t>Def method_name(cls,*args):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AE2575-22D7-459F-8421-E6C6D1B34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45719" rIns="45719" anchor="t">
            <a:normAutofit/>
          </a:bodyPr>
          <a:lstStyle/>
          <a:p>
            <a:r>
              <a:rPr lang="en-GB" sz="3600"/>
              <a:t>Class methods and static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8F965-FC62-4980-AAE3-252D62C9AF2D}"/>
              </a:ext>
            </a:extLst>
          </p:cNvPr>
          <p:cNvSpPr txBox="1"/>
          <p:nvPr/>
        </p:nvSpPr>
        <p:spPr>
          <a:xfrm>
            <a:off x="6027174" y="1823883"/>
            <a:ext cx="4783392" cy="34778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/>
              <a:t>Static methods do not take the instance or the class as the first argument. </a:t>
            </a:r>
            <a:endParaRPr lang="en-US" sz="2000"/>
          </a:p>
          <a:p>
            <a:endParaRPr lang="en-GB" sz="2000"/>
          </a:p>
          <a:p>
            <a:r>
              <a:rPr lang="en-GB" sz="2000"/>
              <a:t>They behave just like normal functions, yet they should have some logical connection to our class.</a:t>
            </a:r>
          </a:p>
          <a:p>
            <a:endParaRPr lang="en-GB" sz="2000"/>
          </a:p>
          <a:p>
            <a:endParaRPr lang="en-GB" sz="2000"/>
          </a:p>
          <a:p>
            <a:r>
              <a:rPr lang="en-GB" sz="2000"/>
              <a:t>@staticmethod</a:t>
            </a:r>
            <a:endParaRPr lang="en-GB"/>
          </a:p>
          <a:p>
            <a:r>
              <a:rPr lang="en-GB" sz="2000"/>
              <a:t>Def method_name(*args):</a:t>
            </a:r>
          </a:p>
          <a:p>
            <a:r>
              <a:rPr lang="en-GB" sz="2000"/>
              <a:t>                 </a:t>
            </a:r>
          </a:p>
        </p:txBody>
      </p:sp>
    </p:spTree>
    <p:extLst>
      <p:ext uri="{BB962C8B-B14F-4D97-AF65-F5344CB8AC3E}">
        <p14:creationId xmlns:p14="http://schemas.microsoft.com/office/powerpoint/2010/main" val="210696398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FEF5756E-980C-4C2F-90F8-89483FC71D22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22129" y="1825100"/>
            <a:ext cx="4660491" cy="4230223"/>
          </a:xfrm>
        </p:spPr>
        <p:txBody>
          <a:bodyPr lIns="45719" rIns="45719" anchor="t">
            <a:normAutofit/>
          </a:bodyPr>
          <a:lstStyle/>
          <a:p>
            <a:r>
              <a:rPr lang="en-US" b="1"/>
              <a:t>Inheritance allows us to inherit attributes and methods from a parent class</a:t>
            </a:r>
            <a:r>
              <a:rPr lang="en-US"/>
              <a:t> </a:t>
            </a:r>
          </a:p>
          <a:p>
            <a:endParaRPr lang="en-US"/>
          </a:p>
          <a:p>
            <a:r>
              <a:rPr lang="en-US"/>
              <a:t>This is useful, because we can overwrite or add completely new functionality without affecting the parent class</a:t>
            </a:r>
          </a:p>
          <a:p>
            <a:endParaRPr lang="en-US"/>
          </a:p>
          <a:p>
            <a:r>
              <a:rPr lang="en-US"/>
              <a:t>It is as easy as:</a:t>
            </a:r>
          </a:p>
          <a:p>
            <a:endParaRPr lang="en-US"/>
          </a:p>
          <a:p>
            <a:r>
              <a:rPr lang="en-US"/>
              <a:t>class Child(Parent):</a:t>
            </a:r>
          </a:p>
        </p:txBody>
      </p:sp>
      <p:pic>
        <p:nvPicPr>
          <p:cNvPr id="5" name="Picture 5" descr="A picture containing toy, doll, clock&#10;&#10;Description generated with very high confidence">
            <a:extLst>
              <a:ext uri="{FF2B5EF4-FFF2-40B4-BE49-F238E27FC236}">
                <a16:creationId xmlns:a16="http://schemas.microsoft.com/office/drawing/2014/main" id="{AAB22DA8-E98B-4C4E-8D70-BDAFBC01F985}"/>
              </a:ext>
            </a:extLst>
          </p:cNvPr>
          <p:cNvPicPr>
            <a:picLocks noGrp="1" noChangeAspect="1"/>
          </p:cNvPicPr>
          <p:nvPr>
            <p:ph type="pic" sz="half" idx="13"/>
          </p:nvPr>
        </p:nvPicPr>
        <p:blipFill rotWithShape="1">
          <a:blip r:embed="rId3"/>
          <a:srcRect r="-4" b="10942"/>
          <a:stretch/>
        </p:blipFill>
        <p:spPr>
          <a:xfrm>
            <a:off x="5757726" y="1825100"/>
            <a:ext cx="4936778" cy="3822701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79DD8E9-6ECB-4BA9-8288-A20A0B27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4"/>
            <a:ext cx="9873551" cy="80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>
            <a:normAutofit/>
          </a:bodyPr>
          <a:lstStyle/>
          <a:p>
            <a:r>
              <a:rPr lang="en-GB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302953071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B23311-1732-4704-A506-BE586565190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22129" y="1825100"/>
            <a:ext cx="10117394" cy="2976611"/>
          </a:xfrm>
        </p:spPr>
        <p:txBody>
          <a:bodyPr lIns="45719" rIns="45719" anchor="t">
            <a:normAutofit/>
          </a:bodyPr>
          <a:lstStyle/>
          <a:p>
            <a:r>
              <a:rPr lang="en-GB" b="1"/>
              <a:t>Special methods</a:t>
            </a:r>
            <a:r>
              <a:rPr lang="en-GB"/>
              <a:t> are a set of predefined </a:t>
            </a:r>
            <a:r>
              <a:rPr lang="en-GB" b="1"/>
              <a:t>methods</a:t>
            </a:r>
            <a:r>
              <a:rPr lang="en-GB"/>
              <a:t> you can use to enrich your classes</a:t>
            </a:r>
          </a:p>
          <a:p>
            <a:endParaRPr lang="en-GB"/>
          </a:p>
          <a:p>
            <a:r>
              <a:rPr lang="en-GB"/>
              <a:t>We can easily recognize these methods, because they start and end with double underscores</a:t>
            </a:r>
          </a:p>
          <a:p>
            <a:endParaRPr lang="en-GB"/>
          </a:p>
          <a:p>
            <a:r>
              <a:rPr lang="en-GB"/>
              <a:t>For example: __init__, __str__ or __add__</a:t>
            </a:r>
          </a:p>
          <a:p>
            <a:endParaRPr lang="en-GB"/>
          </a:p>
          <a:p>
            <a:r>
              <a:rPr lang="en-GB"/>
              <a:t>With these methods we can implement </a:t>
            </a:r>
            <a:r>
              <a:rPr lang="en-GB" b="1"/>
              <a:t>operator overloading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CE1B04-DFC1-4E5E-AE92-2085DD28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45719" rIns="45719" anchor="t">
            <a:normAutofit fontScale="90000"/>
          </a:bodyPr>
          <a:lstStyle/>
          <a:p>
            <a:r>
              <a:rPr lang="en-GB"/>
              <a:t>Special (dunder/magic) methods </a:t>
            </a:r>
          </a:p>
        </p:txBody>
      </p:sp>
    </p:spTree>
    <p:extLst>
      <p:ext uri="{BB962C8B-B14F-4D97-AF65-F5344CB8AC3E}">
        <p14:creationId xmlns:p14="http://schemas.microsoft.com/office/powerpoint/2010/main" val="320122047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377E2B-5B17-494C-A393-07DB38EC352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34419" y="1825100"/>
            <a:ext cx="9810136" cy="3812352"/>
          </a:xfrm>
        </p:spPr>
        <p:txBody>
          <a:bodyPr lIns="45719" rIns="45719" anchor="t">
            <a:normAutofit/>
          </a:bodyPr>
          <a:lstStyle/>
          <a:p>
            <a:r>
              <a:rPr lang="en-GB"/>
              <a:t>In this exercise you're going to create a bank account class with some typical functionality.</a:t>
            </a:r>
          </a:p>
          <a:p>
            <a:endParaRPr lang="en-GB" dirty="0"/>
          </a:p>
          <a:p>
            <a:r>
              <a:rPr lang="en-GB"/>
              <a:t>Your bank account class should have/be able to:</a:t>
            </a:r>
            <a:endParaRPr lang="en-GB" dirty="0"/>
          </a:p>
          <a:p>
            <a:pPr marL="457200" indent="-457200">
              <a:buAutoNum type="arabicPeriod"/>
            </a:pPr>
            <a:r>
              <a:rPr lang="en-GB"/>
              <a:t>The class declaration</a:t>
            </a:r>
          </a:p>
          <a:p>
            <a:pPr marL="457200" indent="-457200">
              <a:buAutoNum type="arabicPeriod"/>
            </a:pPr>
            <a:r>
              <a:rPr lang="en-GB"/>
              <a:t>Data about the customer such as their first name, last name, account number, and balance.</a:t>
            </a:r>
          </a:p>
          <a:p>
            <a:pPr marL="457200" indent="-457200">
              <a:buAutoNum type="arabicPeriod"/>
            </a:pPr>
            <a:r>
              <a:rPr lang="en-GB"/>
              <a:t>The ability to make a deposit.</a:t>
            </a:r>
          </a:p>
          <a:p>
            <a:pPr marL="457200" indent="-457200">
              <a:buAutoNum type="arabicPeriod"/>
            </a:pPr>
            <a:r>
              <a:rPr lang="en-GB"/>
              <a:t>The ability to make a withdrawal. (With a limit of 500)</a:t>
            </a:r>
          </a:p>
          <a:p>
            <a:pPr marL="457200" indent="-457200">
              <a:buAutoNum type="arabicPeriod"/>
            </a:pPr>
            <a:r>
              <a:rPr lang="en-GB"/>
              <a:t>The ability to see the most recent transaction.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185E45-1072-49C3-BF70-8F8E1F7C2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242" y="789194"/>
            <a:ext cx="10082486" cy="911679"/>
          </a:xfrm>
        </p:spPr>
        <p:txBody>
          <a:bodyPr lIns="45719" rIns="45719" anchor="t">
            <a:noAutofit/>
          </a:bodyPr>
          <a:lstStyle/>
          <a:p>
            <a:r>
              <a:rPr lang="en-US" sz="2400"/>
              <a:t>Exercise: creating your own bank account class</a:t>
            </a:r>
            <a:endParaRPr lang="en-GB" sz="240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64395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61E989-82FC-49FF-A5D6-C11C96DE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370" y="2314360"/>
            <a:ext cx="6769820" cy="843765"/>
          </a:xfrm>
        </p:spPr>
        <p:txBody>
          <a:bodyPr lIns="72000" tIns="72000" rIns="72000" bIns="72000" anchor="t">
            <a:normAutofit fontScale="90000"/>
          </a:bodyPr>
          <a:lstStyle/>
          <a:p>
            <a:r>
              <a:rPr lang="en-US"/>
              <a:t>Unit testing</a:t>
            </a:r>
          </a:p>
        </p:txBody>
      </p:sp>
      <p:pic>
        <p:nvPicPr>
          <p:cNvPr id="4" name="Picture 4" descr="A picture containing clock, room&#10;&#10;Description generated with very high confidence">
            <a:extLst>
              <a:ext uri="{FF2B5EF4-FFF2-40B4-BE49-F238E27FC236}">
                <a16:creationId xmlns:a16="http://schemas.microsoft.com/office/drawing/2014/main" id="{63491455-642C-4A7F-940C-82C1BFFF3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90" y="3401159"/>
            <a:ext cx="3675005" cy="206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6412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452E86-9F8C-4F97-980A-77C87ED2AD8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95419" y="1615595"/>
            <a:ext cx="9035474" cy="1070618"/>
          </a:xfrm>
        </p:spPr>
        <p:txBody>
          <a:bodyPr lIns="45719" rIns="45719" anchor="t">
            <a:normAutofit fontScale="92500" lnSpcReduction="10000"/>
          </a:bodyPr>
          <a:lstStyle/>
          <a:p>
            <a:r>
              <a:rPr lang="en-US"/>
              <a:t>Testing the separate parts (units) of an application.</a:t>
            </a:r>
          </a:p>
          <a:p>
            <a:endParaRPr lang="en-US"/>
          </a:p>
          <a:p>
            <a:r>
              <a:rPr lang="en-US"/>
              <a:t>Think of the functions in a calculator app: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826FEF-F391-4706-8728-1B6DBB30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19" y="608399"/>
            <a:ext cx="9448781" cy="815740"/>
          </a:xfrm>
        </p:spPr>
        <p:txBody>
          <a:bodyPr/>
          <a:lstStyle/>
          <a:p>
            <a:r>
              <a:rPr lang="en-US"/>
              <a:t>Unit testing?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BB8BBC7-B5B5-48A9-A0BD-5AD7811A7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143" y="3127695"/>
            <a:ext cx="6410036" cy="220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2652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43D89-A0A5-47DB-8F46-B4603B14008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77489" y="1675554"/>
            <a:ext cx="9525001" cy="4109633"/>
          </a:xfrm>
        </p:spPr>
        <p:txBody>
          <a:bodyPr lIns="45719" rIns="45719" anchor="t">
            <a:normAutofit/>
          </a:bodyPr>
          <a:lstStyle/>
          <a:p>
            <a:endParaRPr lang="en-US"/>
          </a:p>
          <a:p>
            <a:pPr marL="342900" indent="-342900">
              <a:buFont typeface="Arial"/>
              <a:buChar char="•"/>
            </a:pPr>
            <a:r>
              <a:rPr lang="en-US"/>
              <a:t>Unit test: Test only one unit</a:t>
            </a:r>
          </a:p>
          <a:p>
            <a:pPr marL="342900" indent="-342900">
              <a:buFont typeface="Arial"/>
              <a:buChar char="•"/>
            </a:pPr>
            <a:r>
              <a:rPr lang="en-US"/>
              <a:t>Integration Test: Testing more than only one unit – and their integration</a:t>
            </a:r>
          </a:p>
          <a:p>
            <a:pPr marL="342900" indent="-342900">
              <a:buFont typeface="Arial"/>
              <a:buChar char="•"/>
            </a:pP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/>
              <a:t>TDD (Test Driven Development): Writing the test first then the implementation...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165A25-5FF7-42CD-B35A-8FBF0FF4F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490" y="894726"/>
            <a:ext cx="9448781" cy="815740"/>
          </a:xfrm>
        </p:spPr>
        <p:txBody>
          <a:bodyPr>
            <a:normAutofit fontScale="90000"/>
          </a:bodyPr>
          <a:lstStyle/>
          <a:p>
            <a:r>
              <a:rPr lang="en-US"/>
              <a:t>Tdd, integration</a:t>
            </a:r>
            <a:br>
              <a:rPr lang="en-US"/>
            </a:br>
            <a:r>
              <a:rPr lang="en-US"/>
              <a:t>and unit tests</a:t>
            </a:r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2801772-3A59-4565-81AC-7F368BA9A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28" y="3985640"/>
            <a:ext cx="2743200" cy="250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410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630E1-756A-4FCB-AF99-77B8CCA55C3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95419" y="2285232"/>
            <a:ext cx="5322456" cy="4147393"/>
          </a:xfrm>
        </p:spPr>
        <p:txBody>
          <a:bodyPr lIns="45719" rIns="45719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Easier refactoring</a:t>
            </a:r>
          </a:p>
          <a:p>
            <a:pPr lvl="1">
              <a:buFont typeface="Arial"/>
              <a:buChar char="•"/>
            </a:pPr>
            <a:r>
              <a:rPr lang="en-US" sz="2400" dirty="0"/>
              <a:t>Fine grained responsibilities for methods</a:t>
            </a:r>
          </a:p>
          <a:p>
            <a:pPr lvl="1">
              <a:buFont typeface="Arial"/>
              <a:buChar char="•"/>
            </a:pPr>
            <a:r>
              <a:rPr lang="en-US" sz="2400" dirty="0"/>
              <a:t>Simpler functions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Smaller pieces - less bugs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Better interpretation for units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1553C2-4D73-4834-87DB-B6EF8129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19" y="1009191"/>
            <a:ext cx="4142491" cy="815740"/>
          </a:xfrm>
        </p:spPr>
        <p:txBody>
          <a:bodyPr>
            <a:normAutofit/>
          </a:bodyPr>
          <a:lstStyle/>
          <a:p>
            <a:r>
              <a:rPr lang="en-US" sz="3200" dirty="0"/>
              <a:t>benefits</a:t>
            </a:r>
          </a:p>
        </p:txBody>
      </p:sp>
      <p:pic>
        <p:nvPicPr>
          <p:cNvPr id="4" name="Picture 4" descr="A picture containing computer, clock&#10;&#10;Description generated with very high confidence">
            <a:extLst>
              <a:ext uri="{FF2B5EF4-FFF2-40B4-BE49-F238E27FC236}">
                <a16:creationId xmlns:a16="http://schemas.microsoft.com/office/drawing/2014/main" id="{51C0767E-6EB6-4D0B-859A-296FDC045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091" y="1535545"/>
            <a:ext cx="3796145" cy="379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2114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64266A-2E46-B141-9CD5-3DB3B974D44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234327" y="1765545"/>
            <a:ext cx="7417253" cy="4596869"/>
          </a:xfrm>
        </p:spPr>
        <p:txBody>
          <a:bodyPr lIns="45719" rIns="45719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/>
              <a:t>Object Oriented Python</a:t>
            </a:r>
          </a:p>
          <a:p>
            <a:pPr marL="342900" indent="-342900">
              <a:buFont typeface="Arial"/>
              <a:buChar char="•"/>
            </a:pPr>
            <a:r>
              <a:rPr lang="en-US"/>
              <a:t>Demo: creating a simple class together</a:t>
            </a:r>
          </a:p>
          <a:p>
            <a:pPr marL="342900" indent="-342900">
              <a:buFont typeface="Arial"/>
              <a:buChar char="•"/>
            </a:pPr>
            <a:r>
              <a:rPr lang="en-US"/>
              <a:t>Exercise: creating your own bank account class</a:t>
            </a:r>
          </a:p>
          <a:p>
            <a:pPr marL="342900" indent="-342900">
              <a:buFont typeface="Arial"/>
              <a:buChar char="•"/>
            </a:pPr>
            <a:r>
              <a:rPr lang="en-US"/>
              <a:t>Unit testing</a:t>
            </a:r>
          </a:p>
          <a:p>
            <a:pPr marL="342900" indent="-342900">
              <a:buFont typeface="Arial"/>
              <a:buChar char="•"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EA2FBB-F33D-F84D-B4D2-579F2802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419" y="422393"/>
            <a:ext cx="9873551" cy="801067"/>
          </a:xfrm>
        </p:spPr>
        <p:txBody>
          <a:bodyPr lIns="45719" rIns="45719" anchor="t">
            <a:normAutofit/>
          </a:bodyPr>
          <a:lstStyle/>
          <a:p>
            <a:pPr algn="ctr"/>
            <a:r>
              <a:rPr lang="en-US"/>
              <a:t>outline</a:t>
            </a:r>
          </a:p>
        </p:txBody>
      </p:sp>
      <p:pic>
        <p:nvPicPr>
          <p:cNvPr id="7" name="Picture 33" descr="Picture 33">
            <a:extLst>
              <a:ext uri="{FF2B5EF4-FFF2-40B4-BE49-F238E27FC236}">
                <a16:creationId xmlns:a16="http://schemas.microsoft.com/office/drawing/2014/main" id="{A0EB832D-4A50-8341-B531-78FEA924C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65" y="826560"/>
            <a:ext cx="1801373" cy="180137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085790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ED75C-A30A-428F-B471-AF5300FB57E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58474" y="1513995"/>
            <a:ext cx="9238673" cy="4369065"/>
          </a:xfrm>
        </p:spPr>
        <p:txBody>
          <a:bodyPr lIns="45719" rIns="45719" anchor="t">
            <a:normAutofit fontScale="925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There are a few frameworks for unit tests: </a:t>
            </a:r>
            <a:r>
              <a:rPr lang="en-US" dirty="0" err="1"/>
              <a:t>PyTest</a:t>
            </a:r>
            <a:r>
              <a:rPr lang="en-US" dirty="0"/>
              <a:t>, Behave, </a:t>
            </a:r>
            <a:r>
              <a:rPr lang="en-US" dirty="0" err="1">
                <a:solidFill>
                  <a:srgbClr val="FF0000"/>
                </a:solidFill>
              </a:rPr>
              <a:t>UnitTest</a:t>
            </a:r>
          </a:p>
          <a:p>
            <a:pPr marL="342900" indent="-342900">
              <a:buFont typeface="Arial"/>
              <a:buChar char="•"/>
            </a:pPr>
            <a:endParaRPr lang="en-US">
              <a:solidFill>
                <a:srgbClr val="FF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How do we structure the tests:</a:t>
            </a:r>
          </a:p>
          <a:p>
            <a:pPr marL="342900" indent="-342900">
              <a:buFont typeface="Arial"/>
              <a:buChar char="•"/>
            </a:pPr>
            <a:endParaRPr lang="en-US">
              <a:solidFill>
                <a:schemeClr val="tx1"/>
              </a:solidFill>
            </a:endParaRPr>
          </a:p>
          <a:p>
            <a:r>
              <a:rPr lang="en-US" dirty="0" err="1">
                <a:latin typeface="Courier New"/>
              </a:rPr>
              <a:t>example_app</a:t>
            </a:r>
            <a:r>
              <a:rPr lang="en-US" dirty="0">
                <a:latin typeface="Courier New"/>
              </a:rPr>
              <a:t>/</a:t>
            </a:r>
          </a:p>
          <a:p>
            <a:pPr marL="457200" lvl="1" indent="0">
              <a:buNone/>
            </a:pPr>
            <a:r>
              <a:rPr lang="en-US" dirty="0" err="1">
                <a:latin typeface="Courier New"/>
              </a:rPr>
              <a:t>example_app</a:t>
            </a:r>
            <a:r>
              <a:rPr lang="en-US" dirty="0">
                <a:latin typeface="Courier New"/>
              </a:rPr>
              <a:t>/</a:t>
            </a:r>
          </a:p>
          <a:p>
            <a:pPr marL="952500" lvl="2">
              <a:buNone/>
            </a:pPr>
            <a:r>
              <a:rPr lang="en-US" dirty="0">
                <a:latin typeface="Courier New"/>
              </a:rPr>
              <a:t>__init__.py</a:t>
            </a:r>
            <a:endParaRPr lang="en-US" dirty="0"/>
          </a:p>
          <a:p>
            <a:pPr marL="952500" lvl="2">
              <a:buNone/>
            </a:pPr>
            <a:r>
              <a:rPr lang="en-US" dirty="0">
                <a:latin typeface="Courier New"/>
              </a:rPr>
              <a:t>static/</a:t>
            </a:r>
            <a:endParaRPr lang="en-US" dirty="0"/>
          </a:p>
          <a:p>
            <a:pPr marL="1435100" lvl="3">
              <a:buNone/>
            </a:pPr>
            <a:r>
              <a:rPr lang="en-US" dirty="0">
                <a:latin typeface="Courier New"/>
              </a:rPr>
              <a:t>templates/</a:t>
            </a:r>
            <a:endParaRPr lang="en-US" dirty="0"/>
          </a:p>
          <a:p>
            <a:pPr marL="1435100" lvl="3">
              <a:buNone/>
            </a:pPr>
            <a:r>
              <a:rPr lang="en-US" dirty="0">
                <a:latin typeface="Courier New"/>
              </a:rPr>
              <a:t>app.py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/>
              </a:rPr>
              <a:t>test/</a:t>
            </a:r>
            <a:endParaRPr lang="en-US" dirty="0"/>
          </a:p>
          <a:p>
            <a:pPr marL="952500" lvl="2">
              <a:buNone/>
            </a:pPr>
            <a:r>
              <a:rPr lang="en-US" sz="2100" dirty="0">
                <a:latin typeface="Courier New"/>
              </a:rPr>
              <a:t>__init__.py</a:t>
            </a:r>
            <a:endParaRPr lang="en-US" dirty="0"/>
          </a:p>
          <a:p>
            <a:pPr marL="952500" lvl="2">
              <a:buNone/>
            </a:pPr>
            <a:r>
              <a:rPr lang="en-US" dirty="0">
                <a:latin typeface="Courier New"/>
              </a:rPr>
              <a:t>test_app.py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20F8D8-E196-4C09-8F96-2BEB9328D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474" y="497562"/>
            <a:ext cx="9448781" cy="815740"/>
          </a:xfrm>
        </p:spPr>
        <p:txBody>
          <a:bodyPr/>
          <a:lstStyle/>
          <a:p>
            <a:r>
              <a:rPr lang="en-US"/>
              <a:t>Python – unit tests</a:t>
            </a:r>
          </a:p>
        </p:txBody>
      </p:sp>
    </p:spTree>
    <p:extLst>
      <p:ext uri="{BB962C8B-B14F-4D97-AF65-F5344CB8AC3E}">
        <p14:creationId xmlns:p14="http://schemas.microsoft.com/office/powerpoint/2010/main" val="122664196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ED75C-A30A-428F-B471-AF5300FB57E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58474" y="1513995"/>
            <a:ext cx="9238673" cy="4369065"/>
          </a:xfrm>
        </p:spPr>
        <p:txBody>
          <a:bodyPr lIns="45719" rIns="45719" anchor="t">
            <a:normAutofit/>
          </a:bodyPr>
          <a:lstStyle/>
          <a:p>
            <a:endParaRPr lang="en-US" dirty="0">
              <a:latin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import </a:t>
            </a:r>
            <a:r>
              <a:rPr lang="en-US" dirty="0" err="1">
                <a:latin typeface="Courier New"/>
                <a:cs typeface="Courier New"/>
              </a:rPr>
              <a:t>unittest</a:t>
            </a:r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/>
                <a:cs typeface="Courier New"/>
              </a:rPr>
              <a:t>class </a:t>
            </a:r>
            <a:r>
              <a:rPr lang="en-US" dirty="0" err="1">
                <a:latin typeface="Courier New"/>
                <a:cs typeface="Courier New"/>
              </a:rPr>
              <a:t>TestExampleCase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unittest.TestCase</a:t>
            </a:r>
            <a:r>
              <a:rPr lang="en-US" dirty="0">
                <a:latin typeface="Courier New"/>
                <a:cs typeface="Courier New"/>
              </a:rPr>
              <a:t>):</a:t>
            </a:r>
          </a:p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  <a:p>
            <a:pPr lvl="2">
              <a:buNone/>
            </a:pPr>
            <a:r>
              <a:rPr lang="en-US" dirty="0">
                <a:latin typeface="Courier New"/>
                <a:cs typeface="Courier New"/>
              </a:rPr>
              <a:t>def </a:t>
            </a:r>
            <a:r>
              <a:rPr lang="en-US" dirty="0" err="1">
                <a:latin typeface="Courier New"/>
                <a:cs typeface="Courier New"/>
              </a:rPr>
              <a:t>test_some_fnc</a:t>
            </a:r>
            <a:r>
              <a:rPr lang="en-US" dirty="0">
                <a:latin typeface="Courier New"/>
                <a:cs typeface="Courier New"/>
              </a:rPr>
              <a:t>(self):</a:t>
            </a:r>
          </a:p>
          <a:p>
            <a:pPr lvl="4">
              <a:buNone/>
            </a:pPr>
            <a:r>
              <a:rPr lang="en-US" dirty="0" err="1">
                <a:latin typeface="Courier New"/>
                <a:cs typeface="Courier New"/>
              </a:rPr>
              <a:t>self.assertEqual</a:t>
            </a:r>
            <a:r>
              <a:rPr lang="en-US" dirty="0">
                <a:latin typeface="Courier New"/>
                <a:cs typeface="Courier New"/>
              </a:rPr>
              <a:t>(X, Y)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20F8D8-E196-4C09-8F96-2BEB9328D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474" y="497562"/>
            <a:ext cx="9448781" cy="815740"/>
          </a:xfrm>
        </p:spPr>
        <p:txBody>
          <a:bodyPr/>
          <a:lstStyle/>
          <a:p>
            <a:r>
              <a:rPr lang="en-US" dirty="0"/>
              <a:t>Python – unit tests: how to</a:t>
            </a:r>
          </a:p>
        </p:txBody>
      </p:sp>
    </p:spTree>
    <p:extLst>
      <p:ext uri="{BB962C8B-B14F-4D97-AF65-F5344CB8AC3E}">
        <p14:creationId xmlns:p14="http://schemas.microsoft.com/office/powerpoint/2010/main" val="113012300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C6C20-55D1-4985-ABF3-0B81CF7A96B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16910" y="1963589"/>
            <a:ext cx="9312564" cy="4073502"/>
          </a:xfrm>
        </p:spPr>
        <p:txBody>
          <a:bodyPr lIns="45719" rIns="45719" anchor="t">
            <a:normAutofit/>
          </a:bodyPr>
          <a:lstStyle/>
          <a:p>
            <a:r>
              <a:rPr lang="en-US"/>
              <a:t>Here is an example of a Calculator.</a:t>
            </a:r>
          </a:p>
          <a:p>
            <a:endParaRPr lang="en-US"/>
          </a:p>
          <a:p>
            <a:r>
              <a:rPr lang="en-US"/>
              <a:t>We should subclass the unittest.TestCase to create a unit test case.</a:t>
            </a:r>
          </a:p>
          <a:p>
            <a:endParaRPr lang="en-US"/>
          </a:p>
          <a:p>
            <a:r>
              <a:rPr lang="en-US"/>
              <a:t>The examples will lead you to test a Calculator using Python... </a:t>
            </a:r>
          </a:p>
          <a:p>
            <a:endParaRPr lang="en-US">
              <a:latin typeface="Courier New"/>
            </a:endParaRPr>
          </a:p>
          <a:p>
            <a:r>
              <a:rPr lang="en-US" b="1">
                <a:latin typeface="Courier New"/>
              </a:rPr>
              <a:t>assertEqual </a:t>
            </a:r>
            <a:endParaRPr lang="en-US">
              <a:latin typeface="Courier New"/>
            </a:endParaRPr>
          </a:p>
          <a:p>
            <a:r>
              <a:rPr lang="en-US" b="1">
                <a:latin typeface="Courier New"/>
              </a:rPr>
              <a:t>assertAlmostEqual </a:t>
            </a:r>
            <a:endParaRPr lang="en-US">
              <a:latin typeface="Courier New"/>
            </a:endParaRPr>
          </a:p>
          <a:p>
            <a:r>
              <a:rPr lang="en-US" b="1">
                <a:latin typeface="Courier New"/>
              </a:rPr>
              <a:t>assertTrue 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7959B2-79CA-42A7-A2CC-6E8FA6B77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910" y="525271"/>
            <a:ext cx="9448781" cy="815740"/>
          </a:xfrm>
        </p:spPr>
        <p:txBody>
          <a:bodyPr>
            <a:normAutofit fontScale="90000"/>
          </a:bodyPr>
          <a:lstStyle/>
          <a:p>
            <a:r>
              <a:rPr lang="en-US"/>
              <a:t>Writing a simple unit-test</a:t>
            </a:r>
            <a:br>
              <a:rPr lang="en-US"/>
            </a:br>
            <a:r>
              <a:rPr lang="en-US"/>
              <a:t>Hands-on exercise</a:t>
            </a:r>
          </a:p>
        </p:txBody>
      </p:sp>
    </p:spTree>
    <p:extLst>
      <p:ext uri="{BB962C8B-B14F-4D97-AF65-F5344CB8AC3E}">
        <p14:creationId xmlns:p14="http://schemas.microsoft.com/office/powerpoint/2010/main" val="392767707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C6C20-55D1-4985-ABF3-0B81CF7A96B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16910" y="1716186"/>
            <a:ext cx="9312564" cy="4073502"/>
          </a:xfrm>
        </p:spPr>
        <p:txBody>
          <a:bodyPr lIns="45719" rIns="45719" anchor="t"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7959B2-79CA-42A7-A2CC-6E8FA6B77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910" y="525271"/>
            <a:ext cx="9448781" cy="815740"/>
          </a:xfrm>
        </p:spPr>
        <p:txBody>
          <a:bodyPr>
            <a:normAutofit fontScale="90000"/>
          </a:bodyPr>
          <a:lstStyle/>
          <a:p>
            <a:r>
              <a:rPr lang="en-US"/>
              <a:t>Organizing test code:</a:t>
            </a:r>
            <a:br>
              <a:rPr lang="en-US"/>
            </a:br>
            <a:r>
              <a:rPr lang="en-US"/>
              <a:t>- Setup and teardown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2AA84E0-46A9-4503-A597-DF19ADBB38C0}"/>
              </a:ext>
            </a:extLst>
          </p:cNvPr>
          <p:cNvSpPr txBox="1">
            <a:spLocks/>
          </p:cNvSpPr>
          <p:nvPr/>
        </p:nvSpPr>
        <p:spPr>
          <a:xfrm>
            <a:off x="1352687" y="2117677"/>
            <a:ext cx="9238128" cy="3266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t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647700" marR="0" indent="-1905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11430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1625600" marR="0" indent="-2540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2082800" marR="0" indent="-2540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24638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29210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3782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38354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3BA34C-8CDE-40EB-80E7-635379B33AC7}"/>
              </a:ext>
            </a:extLst>
          </p:cNvPr>
          <p:cNvSpPr txBox="1">
            <a:spLocks/>
          </p:cNvSpPr>
          <p:nvPr/>
        </p:nvSpPr>
        <p:spPr>
          <a:xfrm>
            <a:off x="1283414" y="1786158"/>
            <a:ext cx="9584491" cy="3296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t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647700" marR="0" indent="-1905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11430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1625600" marR="0" indent="-2540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2082800" marR="0" indent="-2540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24638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29210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3782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38354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 dirty="0"/>
              <a:t>We sometimes need to:</a:t>
            </a:r>
            <a:endParaRPr lang="en-US"/>
          </a:p>
          <a:p>
            <a:pPr marL="933450" lvl="1" indent="-285750">
              <a:buFont typeface="Arial"/>
              <a:buChar char="•"/>
            </a:pPr>
            <a:r>
              <a:rPr lang="en-US" dirty="0"/>
              <a:t>Create object instances</a:t>
            </a:r>
          </a:p>
          <a:p>
            <a:pPr marL="933450" lvl="1" indent="-285750">
              <a:buFont typeface="Arial"/>
              <a:buChar char="•"/>
            </a:pPr>
            <a:r>
              <a:rPr lang="en-US" dirty="0"/>
              <a:t>Initialize </a:t>
            </a:r>
            <a:r>
              <a:rPr lang="en-US" dirty="0" err="1"/>
              <a:t>db</a:t>
            </a:r>
            <a:endParaRPr lang="en-US"/>
          </a:p>
          <a:p>
            <a:pPr marL="933450" lvl="1" indent="-285750">
              <a:buFont typeface="Arial"/>
              <a:buChar char="•"/>
            </a:pPr>
            <a:r>
              <a:rPr lang="en-US" dirty="0"/>
              <a:t>Prepare rules</a:t>
            </a:r>
          </a:p>
          <a:p>
            <a:pPr marL="933450" lvl="1" indent="-285750">
              <a:buFont typeface="Arial"/>
              <a:buChar char="•"/>
            </a:pPr>
            <a:endParaRPr lang="en-US"/>
          </a:p>
          <a:p>
            <a:r>
              <a:rPr lang="en-US" dirty="0"/>
              <a:t>Then there is a method in Test class: </a:t>
            </a:r>
            <a:r>
              <a:rPr lang="en-US" b="1" dirty="0" err="1"/>
              <a:t>setUp</a:t>
            </a:r>
            <a:endParaRPr lang="en-US" dirty="0" err="1"/>
          </a:p>
          <a:p>
            <a:pPr indent="0">
              <a:buNone/>
            </a:pPr>
            <a:r>
              <a:rPr lang="en-US" dirty="0"/>
              <a:t>To revert the </a:t>
            </a:r>
            <a:r>
              <a:rPr lang="en-US" dirty="0" err="1"/>
              <a:t>setUp</a:t>
            </a:r>
            <a:r>
              <a:rPr lang="en-US" dirty="0"/>
              <a:t> changes: </a:t>
            </a:r>
            <a:r>
              <a:rPr lang="en-US" b="1" dirty="0" err="1"/>
              <a:t>tearDown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9A8597C-C9BA-45B8-BBDC-41F077947A84}"/>
              </a:ext>
            </a:extLst>
          </p:cNvPr>
          <p:cNvSpPr txBox="1">
            <a:spLocks/>
          </p:cNvSpPr>
          <p:nvPr/>
        </p:nvSpPr>
        <p:spPr>
          <a:xfrm>
            <a:off x="1369310" y="1868586"/>
            <a:ext cx="9312564" cy="4073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t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647700" marR="0" indent="-1905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11430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1625600" marR="0" indent="-2540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2082800" marR="0" indent="-2540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24638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29210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3782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38354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hangingPunct="1"/>
            <a:endParaRPr lang="en-US"/>
          </a:p>
          <a:p>
            <a:pPr hangingPunct="1"/>
            <a:endParaRPr lang="en-US"/>
          </a:p>
          <a:p>
            <a:pPr hangingPunct="1"/>
            <a:endParaRPr lang="en-US"/>
          </a:p>
          <a:p>
            <a:pPr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0301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C6C20-55D1-4985-ABF3-0B81CF7A96B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16910" y="1716186"/>
            <a:ext cx="9312564" cy="4073502"/>
          </a:xfrm>
        </p:spPr>
        <p:txBody>
          <a:bodyPr lIns="45719" rIns="45719" anchor="t"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7959B2-79CA-42A7-A2CC-6E8FA6B77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910" y="525271"/>
            <a:ext cx="9448781" cy="815740"/>
          </a:xfrm>
        </p:spPr>
        <p:txBody>
          <a:bodyPr>
            <a:normAutofit fontScale="90000"/>
          </a:bodyPr>
          <a:lstStyle/>
          <a:p>
            <a:r>
              <a:rPr lang="en-US"/>
              <a:t>Setup and teardown: how to</a:t>
            </a:r>
            <a:br>
              <a:rPr lang="en-US" dirty="0"/>
            </a:br>
            <a:r>
              <a:rPr lang="en-US"/>
              <a:t>instance method override</a:t>
            </a:r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2AA84E0-46A9-4503-A597-DF19ADBB38C0}"/>
              </a:ext>
            </a:extLst>
          </p:cNvPr>
          <p:cNvSpPr txBox="1">
            <a:spLocks/>
          </p:cNvSpPr>
          <p:nvPr/>
        </p:nvSpPr>
        <p:spPr>
          <a:xfrm>
            <a:off x="1352687" y="2117677"/>
            <a:ext cx="9238128" cy="3266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t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647700" marR="0" indent="-1905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11430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1625600" marR="0" indent="-2540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2082800" marR="0" indent="-2540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24638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29210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3782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38354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3BA34C-8CDE-40EB-80E7-635379B33AC7}"/>
              </a:ext>
            </a:extLst>
          </p:cNvPr>
          <p:cNvSpPr txBox="1">
            <a:spLocks/>
          </p:cNvSpPr>
          <p:nvPr/>
        </p:nvSpPr>
        <p:spPr>
          <a:xfrm>
            <a:off x="1283414" y="1786158"/>
            <a:ext cx="9584491" cy="4345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t">
            <a:normAutofit lnSpcReduction="10000"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647700" marR="0" indent="-1905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11430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1625600" marR="0" indent="-2540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2082800" marR="0" indent="-2540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24638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29210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3782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38354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 dirty="0">
                <a:latin typeface="Courier New"/>
              </a:rPr>
              <a:t>import </a:t>
            </a:r>
            <a:r>
              <a:rPr lang="en-US" dirty="0" err="1">
                <a:latin typeface="Courier New"/>
              </a:rPr>
              <a:t>unittest</a:t>
            </a:r>
            <a:endParaRPr lang="en-US" dirty="0">
              <a:latin typeface="Courier New"/>
            </a:endParaRPr>
          </a:p>
          <a:p>
            <a:endParaRPr lang="en-US" dirty="0">
              <a:latin typeface="Courier New"/>
            </a:endParaRPr>
          </a:p>
          <a:p>
            <a:r>
              <a:rPr lang="en-US" dirty="0">
                <a:latin typeface="Courier New"/>
              </a:rPr>
              <a:t>class </a:t>
            </a:r>
            <a:r>
              <a:rPr lang="en-US" dirty="0" err="1">
                <a:latin typeface="Courier New"/>
              </a:rPr>
              <a:t>TestExampleCase</a:t>
            </a:r>
            <a:r>
              <a:rPr lang="en-US" dirty="0">
                <a:latin typeface="Courier New"/>
              </a:rPr>
              <a:t>(</a:t>
            </a:r>
            <a:r>
              <a:rPr lang="en-US" dirty="0" err="1">
                <a:latin typeface="Courier New"/>
              </a:rPr>
              <a:t>unittest.TestCase</a:t>
            </a:r>
            <a:r>
              <a:rPr lang="en-US" dirty="0">
                <a:latin typeface="Courier New"/>
              </a:rPr>
              <a:t>):</a:t>
            </a:r>
          </a:p>
          <a:p>
            <a:pPr lvl="1" indent="0">
              <a:buNone/>
            </a:pPr>
            <a:r>
              <a:rPr lang="en-US" dirty="0">
                <a:latin typeface="Courier New"/>
              </a:rPr>
              <a:t>def </a:t>
            </a:r>
            <a:r>
              <a:rPr lang="en-US" dirty="0" err="1">
                <a:latin typeface="Courier New"/>
              </a:rPr>
              <a:t>setUp</a:t>
            </a:r>
            <a:r>
              <a:rPr lang="en-US" dirty="0">
                <a:latin typeface="Courier New"/>
              </a:rPr>
              <a:t>(self):</a:t>
            </a:r>
          </a:p>
          <a:p>
            <a:pPr lvl="3">
              <a:buNone/>
            </a:pPr>
            <a:r>
              <a:rPr lang="en-US" dirty="0" err="1">
                <a:latin typeface="Courier New"/>
              </a:rPr>
              <a:t>self.db_conn</a:t>
            </a:r>
            <a:r>
              <a:rPr lang="en-US" dirty="0">
                <a:latin typeface="Courier New"/>
              </a:rPr>
              <a:t> = </a:t>
            </a:r>
            <a:r>
              <a:rPr lang="en-US" dirty="0" err="1">
                <a:latin typeface="Courier New"/>
              </a:rPr>
              <a:t>ConnectSomeDB</a:t>
            </a:r>
            <a:r>
              <a:rPr lang="en-US" dirty="0">
                <a:latin typeface="Courier New"/>
              </a:rPr>
              <a:t>()</a:t>
            </a:r>
          </a:p>
          <a:p>
            <a:pPr lvl="3">
              <a:buNone/>
            </a:pPr>
            <a:endParaRPr lang="en-US" dirty="0">
              <a:latin typeface="Courier New"/>
            </a:endParaRPr>
          </a:p>
          <a:p>
            <a:pPr lvl="1" indent="0">
              <a:buNone/>
            </a:pPr>
            <a:r>
              <a:rPr lang="en-US" dirty="0">
                <a:latin typeface="Courier New"/>
              </a:rPr>
              <a:t>def </a:t>
            </a:r>
            <a:r>
              <a:rPr lang="en-US" dirty="0" err="1">
                <a:latin typeface="Courier New"/>
              </a:rPr>
              <a:t>tearDown</a:t>
            </a:r>
            <a:r>
              <a:rPr lang="en-US" dirty="0">
                <a:latin typeface="Courier New"/>
              </a:rPr>
              <a:t>(self):</a:t>
            </a:r>
          </a:p>
          <a:p>
            <a:pPr lvl="3">
              <a:buNone/>
            </a:pPr>
            <a:r>
              <a:rPr lang="en-US" dirty="0" err="1">
                <a:latin typeface="Courier New"/>
              </a:rPr>
              <a:t>self.db_conn.close</a:t>
            </a:r>
            <a:r>
              <a:rPr lang="en-US" dirty="0">
                <a:latin typeface="Courier New"/>
              </a:rPr>
              <a:t>()</a:t>
            </a:r>
          </a:p>
          <a:p>
            <a:pPr lvl="3">
              <a:buNone/>
            </a:pPr>
            <a:endParaRPr lang="en-US" dirty="0">
              <a:latin typeface="Courier New"/>
            </a:endParaRPr>
          </a:p>
          <a:p>
            <a:pPr lvl="1" indent="0">
              <a:buNone/>
            </a:pPr>
            <a:r>
              <a:rPr lang="en-US" dirty="0">
                <a:latin typeface="Courier New"/>
              </a:rPr>
              <a:t>def </a:t>
            </a:r>
            <a:r>
              <a:rPr lang="en-US" dirty="0" err="1">
                <a:latin typeface="Courier New"/>
              </a:rPr>
              <a:t>test_some_fnc</a:t>
            </a:r>
            <a:r>
              <a:rPr lang="en-US" dirty="0">
                <a:latin typeface="Courier New"/>
              </a:rPr>
              <a:t>(self):</a:t>
            </a:r>
          </a:p>
          <a:p>
            <a:pPr lvl="3">
              <a:buNone/>
            </a:pPr>
            <a:r>
              <a:rPr lang="en-US" dirty="0">
                <a:latin typeface="Courier New"/>
              </a:rPr>
              <a:t>pass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9A8597C-C9BA-45B8-BBDC-41F077947A84}"/>
              </a:ext>
            </a:extLst>
          </p:cNvPr>
          <p:cNvSpPr txBox="1">
            <a:spLocks/>
          </p:cNvSpPr>
          <p:nvPr/>
        </p:nvSpPr>
        <p:spPr>
          <a:xfrm>
            <a:off x="1369310" y="1868586"/>
            <a:ext cx="9312564" cy="4073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t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647700" marR="0" indent="-1905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11430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1625600" marR="0" indent="-2540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2082800" marR="0" indent="-2540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24638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29210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3782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38354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hangingPunct="1"/>
            <a:endParaRPr lang="en-US"/>
          </a:p>
          <a:p>
            <a:pPr hangingPunct="1"/>
            <a:endParaRPr lang="en-US"/>
          </a:p>
          <a:p>
            <a:pPr hangingPunct="1"/>
            <a:endParaRPr lang="en-US"/>
          </a:p>
          <a:p>
            <a:pPr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5179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C6C20-55D1-4985-ABF3-0B81CF7A96B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16910" y="1716186"/>
            <a:ext cx="9312564" cy="4073502"/>
          </a:xfrm>
        </p:spPr>
        <p:txBody>
          <a:bodyPr lIns="45719" rIns="45719" anchor="t"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7959B2-79CA-42A7-A2CC-6E8FA6B77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910" y="525271"/>
            <a:ext cx="9448781" cy="815740"/>
          </a:xfrm>
        </p:spPr>
        <p:txBody>
          <a:bodyPr>
            <a:normAutofit fontScale="90000"/>
          </a:bodyPr>
          <a:lstStyle/>
          <a:p>
            <a:r>
              <a:rPr lang="en-US"/>
              <a:t>Setup and teardown: how to</a:t>
            </a:r>
            <a:br>
              <a:rPr lang="en-US" dirty="0"/>
            </a:br>
            <a:r>
              <a:rPr lang="en-US"/>
              <a:t>class method override</a:t>
            </a:r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2AA84E0-46A9-4503-A597-DF19ADBB38C0}"/>
              </a:ext>
            </a:extLst>
          </p:cNvPr>
          <p:cNvSpPr txBox="1">
            <a:spLocks/>
          </p:cNvSpPr>
          <p:nvPr/>
        </p:nvSpPr>
        <p:spPr>
          <a:xfrm>
            <a:off x="1352687" y="2117677"/>
            <a:ext cx="9238128" cy="3266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t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647700" marR="0" indent="-1905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11430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1625600" marR="0" indent="-2540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2082800" marR="0" indent="-2540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24638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29210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3782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38354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3BA34C-8CDE-40EB-80E7-635379B33AC7}"/>
              </a:ext>
            </a:extLst>
          </p:cNvPr>
          <p:cNvSpPr txBox="1">
            <a:spLocks/>
          </p:cNvSpPr>
          <p:nvPr/>
        </p:nvSpPr>
        <p:spPr>
          <a:xfrm>
            <a:off x="1283414" y="1786158"/>
            <a:ext cx="9584491" cy="4345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t">
            <a:normAutofit fontScale="92500" lnSpcReduction="20000"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647700" marR="0" indent="-1905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11430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1625600" marR="0" indent="-2540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2082800" marR="0" indent="-2540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24638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29210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3782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38354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 dirty="0">
                <a:latin typeface="Courier New"/>
              </a:rPr>
              <a:t>import </a:t>
            </a:r>
            <a:r>
              <a:rPr lang="en-US" err="1">
                <a:latin typeface="Courier New"/>
              </a:rPr>
              <a:t>unittest</a:t>
            </a:r>
            <a:endParaRPr lang="en-US">
              <a:latin typeface="Courier New"/>
            </a:endParaRPr>
          </a:p>
          <a:p>
            <a:endParaRPr lang="en-US" dirty="0">
              <a:latin typeface="Courier New"/>
            </a:endParaRPr>
          </a:p>
          <a:p>
            <a:r>
              <a:rPr lang="en-US" dirty="0">
                <a:latin typeface="Courier New"/>
              </a:rPr>
              <a:t>class </a:t>
            </a:r>
            <a:r>
              <a:rPr lang="en-US">
                <a:latin typeface="Courier New"/>
              </a:rPr>
              <a:t>TestExampleCase(unittest.TestCase):</a:t>
            </a:r>
          </a:p>
          <a:p>
            <a:pPr indent="0">
              <a:buNone/>
            </a:pPr>
            <a:r>
              <a:rPr lang="en-US">
                <a:latin typeface="Courier New"/>
              </a:rPr>
              <a:t>    @classmethod</a:t>
            </a:r>
            <a:endParaRPr lang="en-US" dirty="0">
              <a:latin typeface="Courier New"/>
            </a:endParaRPr>
          </a:p>
          <a:p>
            <a:pPr lvl="1" indent="0">
              <a:buNone/>
            </a:pPr>
            <a:r>
              <a:rPr lang="en-US" dirty="0">
                <a:latin typeface="Courier New"/>
              </a:rPr>
              <a:t>def </a:t>
            </a:r>
            <a:r>
              <a:rPr lang="en-US">
                <a:latin typeface="Courier New"/>
              </a:rPr>
              <a:t>setUpClass(cls):</a:t>
            </a:r>
          </a:p>
          <a:p>
            <a:pPr lvl="3">
              <a:buNone/>
            </a:pPr>
            <a:r>
              <a:rPr lang="en-US">
                <a:latin typeface="Courier New"/>
              </a:rPr>
              <a:t>cls.db_conn</a:t>
            </a:r>
            <a:r>
              <a:rPr lang="en-US" dirty="0">
                <a:latin typeface="Courier New"/>
              </a:rPr>
              <a:t> = </a:t>
            </a:r>
            <a:r>
              <a:rPr lang="en-US">
                <a:latin typeface="Courier New"/>
              </a:rPr>
              <a:t>ConnectSomeDB()</a:t>
            </a:r>
          </a:p>
          <a:p>
            <a:pPr lvl="3">
              <a:buNone/>
            </a:pPr>
            <a:endParaRPr lang="en-US" dirty="0">
              <a:latin typeface="Courier New"/>
            </a:endParaRPr>
          </a:p>
          <a:p>
            <a:pPr lvl="1">
              <a:buNone/>
            </a:pPr>
            <a:r>
              <a:rPr lang="en-US" dirty="0">
                <a:latin typeface="Courier New"/>
              </a:rPr>
              <a:t> </a:t>
            </a:r>
            <a:r>
              <a:rPr lang="en-US">
                <a:latin typeface="Courier New"/>
                <a:cs typeface="Courier New"/>
              </a:rPr>
              <a:t>@classmethod</a:t>
            </a:r>
            <a:endParaRPr lang="en-US" dirty="0">
              <a:latin typeface="Courier New"/>
            </a:endParaRPr>
          </a:p>
          <a:p>
            <a:pPr lvl="1" indent="0">
              <a:buNone/>
            </a:pPr>
            <a:r>
              <a:rPr lang="en-US" dirty="0">
                <a:latin typeface="Courier New"/>
              </a:rPr>
              <a:t>def </a:t>
            </a:r>
            <a:r>
              <a:rPr lang="en-US">
                <a:latin typeface="Courier New"/>
              </a:rPr>
              <a:t>tearDownClass(cls):</a:t>
            </a:r>
          </a:p>
          <a:p>
            <a:pPr lvl="3">
              <a:buNone/>
            </a:pPr>
            <a:r>
              <a:rPr lang="en-US">
                <a:latin typeface="Courier New"/>
              </a:rPr>
              <a:t>cls.db_conn.close()</a:t>
            </a:r>
          </a:p>
          <a:p>
            <a:pPr lvl="3">
              <a:buNone/>
            </a:pPr>
            <a:endParaRPr lang="en-US" dirty="0">
              <a:latin typeface="Courier New"/>
            </a:endParaRPr>
          </a:p>
          <a:p>
            <a:pPr lvl="1" indent="0">
              <a:buNone/>
            </a:pPr>
            <a:r>
              <a:rPr lang="en-US" dirty="0">
                <a:latin typeface="Courier New"/>
              </a:rPr>
              <a:t>def </a:t>
            </a:r>
            <a:r>
              <a:rPr lang="en-US" err="1">
                <a:latin typeface="Courier New"/>
              </a:rPr>
              <a:t>test_some_fnc</a:t>
            </a:r>
            <a:r>
              <a:rPr lang="en-US" dirty="0">
                <a:latin typeface="Courier New"/>
              </a:rPr>
              <a:t>(self):</a:t>
            </a:r>
          </a:p>
          <a:p>
            <a:pPr lvl="3">
              <a:buNone/>
            </a:pPr>
            <a:r>
              <a:rPr lang="en-US" dirty="0">
                <a:latin typeface="Courier New"/>
              </a:rPr>
              <a:t>pass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9A8597C-C9BA-45B8-BBDC-41F077947A84}"/>
              </a:ext>
            </a:extLst>
          </p:cNvPr>
          <p:cNvSpPr txBox="1">
            <a:spLocks/>
          </p:cNvSpPr>
          <p:nvPr/>
        </p:nvSpPr>
        <p:spPr>
          <a:xfrm>
            <a:off x="1369310" y="1868586"/>
            <a:ext cx="9312564" cy="4073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t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647700" marR="0" indent="-1905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11430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1625600" marR="0" indent="-2540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2082800" marR="0" indent="-2540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24638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29210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3782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38354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hangingPunct="1"/>
            <a:endParaRPr lang="en-US"/>
          </a:p>
          <a:p>
            <a:pPr hangingPunct="1"/>
            <a:endParaRPr lang="en-US"/>
          </a:p>
          <a:p>
            <a:pPr hangingPunct="1"/>
            <a:endParaRPr lang="en-US"/>
          </a:p>
          <a:p>
            <a:pPr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8989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C6C20-55D1-4985-ABF3-0B81CF7A96B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16910" y="1716186"/>
            <a:ext cx="9312564" cy="4073502"/>
          </a:xfrm>
        </p:spPr>
        <p:txBody>
          <a:bodyPr lIns="45719" rIns="45719" anchor="t"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7959B2-79CA-42A7-A2CC-6E8FA6B77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910" y="525271"/>
            <a:ext cx="9448781" cy="815740"/>
          </a:xfrm>
        </p:spPr>
        <p:txBody>
          <a:bodyPr>
            <a:normAutofit fontScale="90000"/>
          </a:bodyPr>
          <a:lstStyle/>
          <a:p>
            <a:r>
              <a:rPr lang="en-US" dirty="0"/>
              <a:t>Setup and teardown hands on exercise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2AA84E0-46A9-4503-A597-DF19ADBB38C0}"/>
              </a:ext>
            </a:extLst>
          </p:cNvPr>
          <p:cNvSpPr txBox="1">
            <a:spLocks/>
          </p:cNvSpPr>
          <p:nvPr/>
        </p:nvSpPr>
        <p:spPr>
          <a:xfrm>
            <a:off x="1352687" y="2117677"/>
            <a:ext cx="9238128" cy="3266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t">
            <a:normAutofit fontScale="92500" lnSpcReduction="20000"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647700" marR="0" indent="-1905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11430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1625600" marR="0" indent="-2540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2082800" marR="0" indent="-2540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24638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29210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3782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38354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 sz="2400" dirty="0"/>
              <a:t>Write test cases for smart_calculator.py</a:t>
            </a:r>
          </a:p>
          <a:p>
            <a:endParaRPr lang="en-US" sz="2400" dirty="0"/>
          </a:p>
          <a:p>
            <a:r>
              <a:rPr lang="en-US" sz="2400" dirty="0"/>
              <a:t>You have - this time - an absolute option within a Calculator object.</a:t>
            </a:r>
          </a:p>
          <a:p>
            <a:endParaRPr lang="en-US" sz="2400" dirty="0"/>
          </a:p>
          <a:p>
            <a:r>
              <a:rPr lang="en-US" sz="2400" dirty="0"/>
              <a:t>You need to </a:t>
            </a:r>
            <a:r>
              <a:rPr lang="en-US" sz="2400" err="1"/>
              <a:t>setUp</a:t>
            </a:r>
            <a:r>
              <a:rPr lang="en-US" sz="2400" dirty="0"/>
              <a:t> absolute for both True and False values.</a:t>
            </a:r>
          </a:p>
          <a:p>
            <a:endParaRPr lang="en-US" sz="2400" dirty="0"/>
          </a:p>
          <a:p>
            <a:r>
              <a:rPr lang="en-US" sz="2400" dirty="0"/>
              <a:t>You can </a:t>
            </a:r>
            <a:r>
              <a:rPr lang="en-US" sz="2400" err="1"/>
              <a:t>tearDown</a:t>
            </a:r>
            <a:r>
              <a:rPr lang="en-US" sz="2400" dirty="0"/>
              <a:t> for both cases to be False.</a:t>
            </a:r>
          </a:p>
          <a:p>
            <a:endParaRPr lang="en-US" sz="2400" dirty="0"/>
          </a:p>
          <a:p>
            <a:r>
              <a:rPr lang="en-US" sz="2400"/>
              <a:t>Try also with override for classmethods.</a:t>
            </a:r>
            <a:endParaRPr lang="en-US" sz="24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3BA34C-8CDE-40EB-80E7-635379B33AC7}"/>
              </a:ext>
            </a:extLst>
          </p:cNvPr>
          <p:cNvSpPr txBox="1">
            <a:spLocks/>
          </p:cNvSpPr>
          <p:nvPr/>
        </p:nvSpPr>
        <p:spPr>
          <a:xfrm>
            <a:off x="1283414" y="1786158"/>
            <a:ext cx="9584491" cy="4345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t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647700" marR="0" indent="-1905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11430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1625600" marR="0" indent="-2540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2082800" marR="0" indent="-2540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24638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29210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3782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38354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9A8597C-C9BA-45B8-BBDC-41F077947A84}"/>
              </a:ext>
            </a:extLst>
          </p:cNvPr>
          <p:cNvSpPr txBox="1">
            <a:spLocks/>
          </p:cNvSpPr>
          <p:nvPr/>
        </p:nvSpPr>
        <p:spPr>
          <a:xfrm>
            <a:off x="1369310" y="1868586"/>
            <a:ext cx="9312564" cy="4073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t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647700" marR="0" indent="-1905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11430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1625600" marR="0" indent="-2540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2082800" marR="0" indent="-2540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24638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29210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3782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3835400" marR="0" indent="-177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hangingPunct="1"/>
            <a:endParaRPr lang="en-US"/>
          </a:p>
          <a:p>
            <a:pPr hangingPunct="1"/>
            <a:endParaRPr lang="en-US"/>
          </a:p>
          <a:p>
            <a:pPr hangingPunct="1"/>
            <a:endParaRPr lang="en-US"/>
          </a:p>
          <a:p>
            <a:pPr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8489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69F77-3473-4041-A2C9-2E811F4174D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83414" y="1786158"/>
            <a:ext cx="9505982" cy="4005859"/>
          </a:xfrm>
        </p:spPr>
        <p:txBody>
          <a:bodyPr lIns="45719" rIns="45719" anchor="t">
            <a:normAutofit/>
          </a:bodyPr>
          <a:lstStyle/>
          <a:p>
            <a:r>
              <a:rPr lang="en-US"/>
              <a:t>Mock objects used for replacing code dependencies,</a:t>
            </a:r>
            <a:endParaRPr lang="en-US" dirty="0"/>
          </a:p>
          <a:p>
            <a:endParaRPr lang="en-US" dirty="0"/>
          </a:p>
          <a:p>
            <a:r>
              <a:rPr lang="en-US"/>
              <a:t>Testing while being reliant upon dependencies. </a:t>
            </a:r>
          </a:p>
          <a:p>
            <a:endParaRPr lang="en-US" dirty="0"/>
          </a:p>
          <a:p>
            <a:r>
              <a:rPr lang="en-US"/>
              <a:t>A mock object will know how to respond.</a:t>
            </a:r>
          </a:p>
          <a:p>
            <a:endParaRPr lang="en-US"/>
          </a:p>
          <a:p>
            <a:r>
              <a:rPr lang="en-US"/>
              <a:t>Can improve the performance of the unit tests.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F1C347-C024-412F-8BAE-0BC97561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454" y="527173"/>
            <a:ext cx="9448781" cy="815740"/>
          </a:xfrm>
        </p:spPr>
        <p:txBody>
          <a:bodyPr/>
          <a:lstStyle/>
          <a:p>
            <a:r>
              <a:rPr lang="en-US"/>
              <a:t>mocking</a:t>
            </a:r>
          </a:p>
        </p:txBody>
      </p:sp>
    </p:spTree>
    <p:extLst>
      <p:ext uri="{BB962C8B-B14F-4D97-AF65-F5344CB8AC3E}">
        <p14:creationId xmlns:p14="http://schemas.microsoft.com/office/powerpoint/2010/main" val="393178510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69F77-3473-4041-A2C9-2E811F4174D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83414" y="1786158"/>
            <a:ext cx="9238128" cy="4058638"/>
          </a:xfrm>
        </p:spPr>
        <p:txBody>
          <a:bodyPr lIns="45719" rIns="45719" anchor="t">
            <a:normAutofit/>
          </a:bodyPr>
          <a:lstStyle/>
          <a:p>
            <a:r>
              <a:rPr lang="en-US" dirty="0"/>
              <a:t>Mocks objects are callable</a:t>
            </a:r>
          </a:p>
          <a:p>
            <a:endParaRPr lang="en-US" dirty="0"/>
          </a:p>
          <a:p>
            <a:r>
              <a:rPr lang="en-US" dirty="0"/>
              <a:t>Accessing the same attribute will always return the same mock. </a:t>
            </a:r>
            <a:endParaRPr lang="en-US"/>
          </a:p>
          <a:p>
            <a:endParaRPr lang="en-US" dirty="0"/>
          </a:p>
          <a:p>
            <a:r>
              <a:rPr lang="en-US" dirty="0"/>
              <a:t>Mocks record how you use them, allowing you to make assertions about what your code has done to them.</a:t>
            </a:r>
          </a:p>
          <a:p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Side effects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Return values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F1C347-C024-412F-8BAE-0BC97561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454" y="527173"/>
            <a:ext cx="9448781" cy="815740"/>
          </a:xfrm>
        </p:spPr>
        <p:txBody>
          <a:bodyPr/>
          <a:lstStyle/>
          <a:p>
            <a:r>
              <a:rPr lang="en-US" dirty="0"/>
              <a:t>Mocking in python</a:t>
            </a:r>
          </a:p>
        </p:txBody>
      </p:sp>
    </p:spTree>
    <p:extLst>
      <p:ext uri="{BB962C8B-B14F-4D97-AF65-F5344CB8AC3E}">
        <p14:creationId xmlns:p14="http://schemas.microsoft.com/office/powerpoint/2010/main" val="367875910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69F77-3473-4041-A2C9-2E811F4174D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83414" y="1786158"/>
            <a:ext cx="9238128" cy="4058638"/>
          </a:xfrm>
        </p:spPr>
        <p:txBody>
          <a:bodyPr lIns="45719" rIns="45719" anchor="t">
            <a:normAutofit/>
          </a:bodyPr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F1C347-C024-412F-8BAE-0BC97561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454" y="527173"/>
            <a:ext cx="9448781" cy="815740"/>
          </a:xfrm>
        </p:spPr>
        <p:txBody>
          <a:bodyPr/>
          <a:lstStyle/>
          <a:p>
            <a:r>
              <a:rPr lang="en-US" dirty="0"/>
              <a:t>Mocking in python: how to</a:t>
            </a:r>
          </a:p>
        </p:txBody>
      </p:sp>
    </p:spTree>
    <p:extLst>
      <p:ext uri="{BB962C8B-B14F-4D97-AF65-F5344CB8AC3E}">
        <p14:creationId xmlns:p14="http://schemas.microsoft.com/office/powerpoint/2010/main" val="56026861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68602E-3574-451F-B3CF-5A0169DF845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61E989-82FC-49FF-A5D6-C11C96DE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266" y="3224802"/>
            <a:ext cx="7531819" cy="2145916"/>
          </a:xfrm>
        </p:spPr>
        <p:txBody>
          <a:bodyPr lIns="72000" tIns="72000" rIns="72000" bIns="72000" anchor="t">
            <a:normAutofit fontScale="90000"/>
          </a:bodyPr>
          <a:lstStyle/>
          <a:p>
            <a:r>
              <a:rPr lang="en-US"/>
              <a:t>Object oriented approach in python</a:t>
            </a:r>
          </a:p>
        </p:txBody>
      </p:sp>
    </p:spTree>
    <p:extLst>
      <p:ext uri="{BB962C8B-B14F-4D97-AF65-F5344CB8AC3E}">
        <p14:creationId xmlns:p14="http://schemas.microsoft.com/office/powerpoint/2010/main" val="169918073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69F77-3473-4041-A2C9-2E811F4174D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83414" y="1786158"/>
            <a:ext cx="9238128" cy="3266950"/>
          </a:xfrm>
        </p:spPr>
        <p:txBody>
          <a:bodyPr lIns="45719" rIns="45719" anchor="t">
            <a:normAutofit/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F1C347-C024-412F-8BAE-0BC97561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454" y="527173"/>
            <a:ext cx="9448781" cy="815740"/>
          </a:xfrm>
        </p:spPr>
        <p:txBody>
          <a:bodyPr>
            <a:normAutofit fontScale="90000"/>
          </a:bodyPr>
          <a:lstStyle/>
          <a:p>
            <a:r>
              <a:rPr lang="en-US" dirty="0"/>
              <a:t>Mocking in pyton -</a:t>
            </a:r>
            <a:br>
              <a:rPr lang="en-US" dirty="0"/>
            </a:br>
            <a:r>
              <a:rPr lang="en-US"/>
              <a:t>hands-on exercise</a:t>
            </a:r>
            <a:br>
              <a:rPr lang="en-US" dirty="0"/>
            </a:br>
            <a:r>
              <a:rPr lang="en-US"/>
              <a:t>– data </a:t>
            </a:r>
            <a:r>
              <a:rPr lang="en-US" dirty="0"/>
              <a:t>processor</a:t>
            </a:r>
          </a:p>
        </p:txBody>
      </p:sp>
    </p:spTree>
    <p:extLst>
      <p:ext uri="{BB962C8B-B14F-4D97-AF65-F5344CB8AC3E}">
        <p14:creationId xmlns:p14="http://schemas.microsoft.com/office/powerpoint/2010/main" val="138185467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69F77-3473-4041-A2C9-2E811F4174D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83414" y="1786158"/>
            <a:ext cx="9238128" cy="3266950"/>
          </a:xfrm>
        </p:spPr>
        <p:txBody>
          <a:bodyPr lIns="45719" rIns="45719" anchor="t">
            <a:normAutofit/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F1C347-C024-412F-8BAE-0BC97561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454" y="527173"/>
            <a:ext cx="9448781" cy="815740"/>
          </a:xfrm>
        </p:spPr>
        <p:txBody>
          <a:bodyPr>
            <a:normAutofit fontScale="90000"/>
          </a:bodyPr>
          <a:lstStyle/>
          <a:p>
            <a:r>
              <a:rPr lang="en-US" dirty="0"/>
              <a:t>Mocking in pyton -</a:t>
            </a:r>
            <a:br>
              <a:rPr lang="en-US" dirty="0"/>
            </a:br>
            <a:r>
              <a:rPr lang="en-US" dirty="0"/>
              <a:t>hands-on exercise</a:t>
            </a:r>
            <a:br>
              <a:rPr lang="en-US" dirty="0"/>
            </a:br>
            <a:r>
              <a:rPr lang="en-US"/>
              <a:t>– employee patch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470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A5D3D4C-1A15-4FFD-B3A9-DFE77C3F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4"/>
            <a:ext cx="9873551" cy="801067"/>
          </a:xfrm>
        </p:spPr>
        <p:txBody>
          <a:bodyPr lIns="45719" rIns="45719" anchor="t">
            <a:normAutofit/>
          </a:bodyPr>
          <a:lstStyle/>
          <a:p>
            <a:r>
              <a:rPr lang="en-US"/>
              <a:t>Class in Python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F8B1D3A-1042-4E86-9BFF-C62D3ACBF8F5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22129" y="1825100"/>
            <a:ext cx="4660491" cy="1895062"/>
          </a:xfrm>
        </p:spPr>
        <p:txBody>
          <a:bodyPr lIns="45719" rIns="45719" anchor="t">
            <a:normAutofit fontScale="92500" lnSpcReduction="20000"/>
          </a:bodyPr>
          <a:lstStyle/>
          <a:p>
            <a:r>
              <a:rPr lang="en-US"/>
              <a:t>Group our data and functions together in a way that's easy to reuse and easy to build upon if need be</a:t>
            </a:r>
          </a:p>
          <a:p>
            <a:endParaRPr lang="en-US"/>
          </a:p>
          <a:p>
            <a:r>
              <a:rPr lang="en-US"/>
              <a:t>In the context of classes, we refer a lot to attributes and methods, these are equivalent to data and functions</a:t>
            </a:r>
          </a:p>
          <a:p>
            <a:endParaRPr lang="en-US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9D32AAB-74B7-4AC0-940E-5C01DF6D2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726" y="2024685"/>
            <a:ext cx="4936778" cy="34235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668045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A5D3D4C-1A15-4FFD-B3A9-DFE77C3F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4"/>
            <a:ext cx="9873551" cy="801067"/>
          </a:xfrm>
        </p:spPr>
        <p:txBody>
          <a:bodyPr lIns="45719" rIns="45719" anchor="t">
            <a:normAutofit/>
          </a:bodyPr>
          <a:lstStyle/>
          <a:p>
            <a:r>
              <a:rPr lang="en-US"/>
              <a:t>Class vs instance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F8B1D3A-1042-4E86-9BFF-C62D3ACBF8F5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22129" y="1825100"/>
            <a:ext cx="4660491" cy="1895062"/>
          </a:xfrm>
        </p:spPr>
        <p:txBody>
          <a:bodyPr lIns="45719" rIns="45719" anchor="t">
            <a:normAutofit/>
          </a:bodyPr>
          <a:lstStyle/>
          <a:p>
            <a:endParaRPr lang="en-US"/>
          </a:p>
          <a:p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D685651-049B-4E0A-B63C-7F493E3DE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900177"/>
              </p:ext>
            </p:extLst>
          </p:nvPr>
        </p:nvGraphicFramePr>
        <p:xfrm>
          <a:off x="1941870" y="2494935"/>
          <a:ext cx="8168640" cy="1913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3752297469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2561027665"/>
                    </a:ext>
                  </a:extLst>
                </a:gridCol>
              </a:tblGrid>
              <a:tr h="344129">
                <a:tc>
                  <a:txBody>
                    <a:bodyPr/>
                    <a:lstStyle/>
                    <a:p>
                      <a:r>
                        <a:rPr lang="en-GB" b="1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/>
                        <a:t>Instance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87524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b="0" i="0" u="none" strike="noStrike" noProof="0">
                          <a:latin typeface="Helvetica"/>
                        </a:rPr>
                        <a:t>blueprint for creating its instances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An object created from this blueprint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59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Class variables are the same for all instances: 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GB"/>
                        <a:t>WHEELS = 4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Instance variables can be unique for each instance:</a:t>
                      </a:r>
                    </a:p>
                    <a:p>
                      <a:pPr lvl="0">
                        <a:buNone/>
                      </a:pPr>
                      <a:r>
                        <a:rPr lang="en-GB"/>
                        <a:t>Name = "Ferrari"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92468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Class Car(): #statements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Car1 = Car()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26701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By convention we call the class </a:t>
                      </a:r>
                      <a:r>
                        <a:rPr lang="en-GB" i="1"/>
                        <a:t>cls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By convention we call the instance </a:t>
                      </a:r>
                      <a:r>
                        <a:rPr lang="en-GB" i="1"/>
                        <a:t>self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13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4523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F8B1D3A-1042-4E86-9BFF-C62D3ACBF8F5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34419" y="1825100"/>
            <a:ext cx="4648201" cy="1034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>
            <a:normAutofit/>
          </a:bodyPr>
          <a:lstStyle/>
          <a:p>
            <a:endParaRPr lang="en-US"/>
          </a:p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BBB79B5-40B3-430E-B359-F519D14FD12A}"/>
              </a:ext>
            </a:extLst>
          </p:cNvPr>
          <p:cNvPicPr>
            <a:picLocks noGrp="1" noChangeAspect="1"/>
          </p:cNvPicPr>
          <p:nvPr>
            <p:ph type="pic" sz="half" idx="13"/>
          </p:nvPr>
        </p:nvPicPr>
        <p:blipFill rotWithShape="1">
          <a:blip r:embed="rId3"/>
          <a:srcRect l="7011" r="6582" b="2"/>
          <a:stretch/>
        </p:blipFill>
        <p:spPr>
          <a:xfrm>
            <a:off x="4799081" y="1845672"/>
            <a:ext cx="5895423" cy="3653123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A5D3D4C-1A15-4FFD-B3A9-DFE77C3F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2" y="789194"/>
            <a:ext cx="9873551" cy="80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>
            <a:normAutofit/>
          </a:bodyPr>
          <a:lstStyle/>
          <a:p>
            <a:r>
              <a:rPr lang="en-US"/>
              <a:t>Defining a CLASS</a:t>
            </a:r>
          </a:p>
        </p:txBody>
      </p:sp>
    </p:spTree>
    <p:extLst>
      <p:ext uri="{BB962C8B-B14F-4D97-AF65-F5344CB8AC3E}">
        <p14:creationId xmlns:p14="http://schemas.microsoft.com/office/powerpoint/2010/main" val="302568169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C04387-5170-4737-8C13-9B146F5891F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22129" y="1825100"/>
            <a:ext cx="4660491" cy="1747577"/>
          </a:xfrm>
        </p:spPr>
        <p:txBody>
          <a:bodyPr lIns="45719" rIns="45719" anchor="t">
            <a:normAutofit/>
          </a:bodyPr>
          <a:lstStyle/>
          <a:p>
            <a:r>
              <a:rPr lang="en-GB"/>
              <a:t>In order to use the class, we must create an instance of the class</a:t>
            </a:r>
          </a:p>
          <a:p>
            <a:endParaRPr lang="en-GB"/>
          </a:p>
          <a:p>
            <a:r>
              <a:rPr lang="en-GB"/>
              <a:t>Instances are objects that are created using the class definition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15A41E-FAB9-49FC-BCFC-B9D4D5A4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45719" rIns="45719" anchor="t">
            <a:normAutofit/>
          </a:bodyPr>
          <a:lstStyle/>
          <a:p>
            <a:r>
              <a:rPr lang="en-GB"/>
              <a:t>Instance</a:t>
            </a:r>
          </a:p>
        </p:txBody>
      </p:sp>
      <p:pic>
        <p:nvPicPr>
          <p:cNvPr id="15" name="Picture 1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AFFA4928-C7FF-420E-A610-49C385C4B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81" y="4024906"/>
            <a:ext cx="5041490" cy="52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3921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B4C3D6-BE52-4B3B-A004-31A67150D1E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22129" y="1825100"/>
            <a:ext cx="4930878" cy="2878287"/>
          </a:xfrm>
        </p:spPr>
        <p:txBody>
          <a:bodyPr lIns="45719" rIns="45719" anchor="t">
            <a:normAutofit/>
          </a:bodyPr>
          <a:lstStyle/>
          <a:p>
            <a:r>
              <a:rPr lang="en-GB"/>
              <a:t>With the special </a:t>
            </a:r>
            <a:r>
              <a:rPr lang="en-GB" b="1"/>
              <a:t>__init__()</a:t>
            </a:r>
            <a:r>
              <a:rPr lang="en-GB"/>
              <a:t> method we can create instances of a class.</a:t>
            </a:r>
          </a:p>
          <a:p>
            <a:endParaRPr lang="en-GB"/>
          </a:p>
          <a:p>
            <a:r>
              <a:rPr lang="en-GB"/>
              <a:t>Think of it as 'initialized' or  as a </a:t>
            </a:r>
            <a:r>
              <a:rPr lang="en-GB" u="sng"/>
              <a:t>constructor</a:t>
            </a:r>
          </a:p>
          <a:p>
            <a:endParaRPr lang="en-GB" u="sng"/>
          </a:p>
          <a:p>
            <a:r>
              <a:rPr lang="en-GB"/>
              <a:t>The init method runs automatically every time when we create a new instance of a class</a:t>
            </a:r>
          </a:p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69C394-2AB6-4DF0-B1C2-8D578D8DB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45719" rIns="45719" anchor="t">
            <a:normAutofit/>
          </a:bodyPr>
          <a:lstStyle/>
          <a:p>
            <a:r>
              <a:rPr lang="en-GB"/>
              <a:t>__init__() method</a:t>
            </a:r>
          </a:p>
        </p:txBody>
      </p:sp>
      <p:pic>
        <p:nvPicPr>
          <p:cNvPr id="5" name="Picture 5" descr="Screen of a cell phone&#10;&#10;Description generated with high confidence">
            <a:extLst>
              <a:ext uri="{FF2B5EF4-FFF2-40B4-BE49-F238E27FC236}">
                <a16:creationId xmlns:a16="http://schemas.microsoft.com/office/drawing/2014/main" id="{7E2E80C6-50FE-4B87-A680-3087D602D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884" y="1821517"/>
            <a:ext cx="4611329" cy="39523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BD67DF-1737-494A-A7CA-9F097E2F04CB}"/>
              </a:ext>
            </a:extLst>
          </p:cNvPr>
          <p:cNvSpPr txBox="1"/>
          <p:nvPr/>
        </p:nvSpPr>
        <p:spPr>
          <a:xfrm>
            <a:off x="6395884" y="5928851"/>
            <a:ext cx="274320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/>
              <a:t>Output:</a:t>
            </a:r>
          </a:p>
          <a:p>
            <a:r>
              <a:rPr lang="en-GB"/>
              <a:t>10</a:t>
            </a:r>
          </a:p>
          <a:p>
            <a:r>
              <a:rPr lang="en-GB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59119090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37E145-CFF2-413E-AC83-412BB3B0699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22129" y="1825100"/>
            <a:ext cx="9502878" cy="3836933"/>
          </a:xfrm>
        </p:spPr>
        <p:txBody>
          <a:bodyPr lIns="45719" rIns="45719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GB"/>
              <a:t>The first argument of every method is a reference to the current instance of the class 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GB"/>
              <a:t>By convention, we name this argument </a:t>
            </a:r>
            <a:r>
              <a:rPr lang="en-GB" i="1"/>
              <a:t>self </a:t>
            </a:r>
            <a:endParaRPr lang="en-US" i="1"/>
          </a:p>
          <a:p>
            <a:pPr marL="342900" indent="-342900">
              <a:buFont typeface="Arial"/>
              <a:buChar char="•"/>
            </a:pPr>
            <a:r>
              <a:rPr lang="en-GB"/>
              <a:t>In __init__, </a:t>
            </a:r>
            <a:r>
              <a:rPr lang="en-GB" i="1"/>
              <a:t>self</a:t>
            </a:r>
            <a:r>
              <a:rPr lang="en-GB"/>
              <a:t> refers to the object currently being created 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GB"/>
              <a:t>In other class methods, it refers to the instance whose method was called  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GB"/>
              <a:t>Similar to the keyword </a:t>
            </a:r>
            <a:r>
              <a:rPr lang="en-GB" i="1"/>
              <a:t>this</a:t>
            </a:r>
            <a:r>
              <a:rPr lang="en-GB"/>
              <a:t> in Java or C++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64BE4C-C392-44FB-927A-A9C3EE57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45719" rIns="45719" anchor="t">
            <a:normAutofit/>
          </a:bodyPr>
          <a:lstStyle/>
          <a:p>
            <a:r>
              <a:rPr lang="en-GB"/>
              <a:t>SELF keyword</a:t>
            </a:r>
          </a:p>
        </p:txBody>
      </p:sp>
    </p:spTree>
    <p:extLst>
      <p:ext uri="{BB962C8B-B14F-4D97-AF65-F5344CB8AC3E}">
        <p14:creationId xmlns:p14="http://schemas.microsoft.com/office/powerpoint/2010/main" val="392566594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LINKIT">
  <a:themeElements>
    <a:clrScheme name="LINKI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5C29E"/>
      </a:accent1>
      <a:accent2>
        <a:srgbClr val="3F91C3"/>
      </a:accent2>
      <a:accent3>
        <a:srgbClr val="24BADE"/>
      </a:accent3>
      <a:accent4>
        <a:srgbClr val="53BCB5"/>
      </a:accent4>
      <a:accent5>
        <a:srgbClr val="3C87B6"/>
      </a:accent5>
      <a:accent6>
        <a:srgbClr val="0FADCE"/>
      </a:accent6>
      <a:hlink>
        <a:srgbClr val="0000FF"/>
      </a:hlink>
      <a:folHlink>
        <a:srgbClr val="FF00FF"/>
      </a:folHlink>
    </a:clrScheme>
    <a:fontScheme name="LINKI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LINK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LINKIT">
  <a:themeElements>
    <a:clrScheme name="LINKI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5C29E"/>
      </a:accent1>
      <a:accent2>
        <a:srgbClr val="3F91C3"/>
      </a:accent2>
      <a:accent3>
        <a:srgbClr val="24BADE"/>
      </a:accent3>
      <a:accent4>
        <a:srgbClr val="53BCB5"/>
      </a:accent4>
      <a:accent5>
        <a:srgbClr val="3C87B6"/>
      </a:accent5>
      <a:accent6>
        <a:srgbClr val="0FADCE"/>
      </a:accent6>
      <a:hlink>
        <a:srgbClr val="0000FF"/>
      </a:hlink>
      <a:folHlink>
        <a:srgbClr val="FF00FF"/>
      </a:folHlink>
    </a:clrScheme>
    <a:fontScheme name="LINKI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LINK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LINKIT</vt:lpstr>
      <vt:lpstr>Python – Day 3</vt:lpstr>
      <vt:lpstr>outline</vt:lpstr>
      <vt:lpstr>Object oriented approach in python</vt:lpstr>
      <vt:lpstr>Class in Python</vt:lpstr>
      <vt:lpstr>Class vs instance</vt:lpstr>
      <vt:lpstr>Defining a CLASS</vt:lpstr>
      <vt:lpstr>Instance</vt:lpstr>
      <vt:lpstr>__init__() method</vt:lpstr>
      <vt:lpstr>SELF keyword</vt:lpstr>
      <vt:lpstr>Instance methods</vt:lpstr>
      <vt:lpstr>Class variables vs instance variables</vt:lpstr>
      <vt:lpstr>Class methods and static methods</vt:lpstr>
      <vt:lpstr>Inheritance</vt:lpstr>
      <vt:lpstr>Special (dunder/magic) methods </vt:lpstr>
      <vt:lpstr>Exercise: creating your own bank account class </vt:lpstr>
      <vt:lpstr>Unit testing</vt:lpstr>
      <vt:lpstr>Unit testing?</vt:lpstr>
      <vt:lpstr>Tdd, integration and unit tests</vt:lpstr>
      <vt:lpstr>benefits</vt:lpstr>
      <vt:lpstr>Python – unit tests</vt:lpstr>
      <vt:lpstr>Python – unit tests: how to</vt:lpstr>
      <vt:lpstr>Writing a simple unit-test Hands-on exercise</vt:lpstr>
      <vt:lpstr>Organizing test code: - Setup and teardown</vt:lpstr>
      <vt:lpstr>Setup and teardown: how to instance method override</vt:lpstr>
      <vt:lpstr>Setup and teardown: how to class method override</vt:lpstr>
      <vt:lpstr>Setup and teardown hands on exercise</vt:lpstr>
      <vt:lpstr>mocking</vt:lpstr>
      <vt:lpstr>Mocking in python</vt:lpstr>
      <vt:lpstr>Mocking in python: how to</vt:lpstr>
      <vt:lpstr>Mocking in pyton - hands-on exercise – data processor</vt:lpstr>
      <vt:lpstr>Mocking in pyton - hands-on exercise – employee patch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 </dc:title>
  <cp:revision>250</cp:revision>
  <dcterms:modified xsi:type="dcterms:W3CDTF">2020-02-07T08:28:57Z</dcterms:modified>
</cp:coreProperties>
</file>