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81" r:id="rId2"/>
    <p:sldId id="314" r:id="rId3"/>
    <p:sldId id="315" r:id="rId4"/>
    <p:sldId id="316" r:id="rId5"/>
    <p:sldId id="274" r:id="rId6"/>
    <p:sldId id="317" r:id="rId7"/>
    <p:sldId id="269" r:id="rId8"/>
    <p:sldId id="259" r:id="rId9"/>
    <p:sldId id="260" r:id="rId10"/>
    <p:sldId id="261" r:id="rId11"/>
    <p:sldId id="266" r:id="rId12"/>
    <p:sldId id="267" r:id="rId13"/>
    <p:sldId id="263" r:id="rId14"/>
    <p:sldId id="308" r:id="rId15"/>
    <p:sldId id="309" r:id="rId16"/>
    <p:sldId id="318" r:id="rId17"/>
    <p:sldId id="305" r:id="rId18"/>
    <p:sldId id="306" r:id="rId19"/>
    <p:sldId id="307" r:id="rId20"/>
    <p:sldId id="312" r:id="rId21"/>
    <p:sldId id="313" r:id="rId22"/>
    <p:sldId id="319" r:id="rId23"/>
    <p:sldId id="320" r:id="rId24"/>
    <p:sldId id="298" r:id="rId25"/>
    <p:sldId id="299" r:id="rId26"/>
    <p:sldId id="304" r:id="rId27"/>
    <p:sldId id="300" r:id="rId28"/>
    <p:sldId id="301" r:id="rId29"/>
    <p:sldId id="302" r:id="rId30"/>
    <p:sldId id="303" r:id="rId31"/>
    <p:sldId id="310" r:id="rId32"/>
    <p:sldId id="321" r:id="rId33"/>
    <p:sldId id="322" r:id="rId34"/>
    <p:sldId id="311" r:id="rId35"/>
    <p:sldId id="323" r:id="rId36"/>
    <p:sldId id="324" r:id="rId37"/>
    <p:sldId id="296" r:id="rId3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0502" autoAdjust="0"/>
    <p:restoredTop sz="94660"/>
  </p:normalViewPr>
  <p:slideViewPr>
    <p:cSldViewPr>
      <p:cViewPr>
        <p:scale>
          <a:sx n="80" d="100"/>
          <a:sy n="80" d="100"/>
        </p:scale>
        <p:origin x="-1282" y="-125"/>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EBFC3AFC-D5DF-4B9B-BB4B-E55F8AD7D206}" type="datetimeFigureOut">
              <a:rPr lang="en-US" smtClean="0"/>
              <a:pPr/>
              <a:t>8/8/2023</a:t>
            </a:fld>
            <a:endParaRPr lang="en-US" dirty="0"/>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B6E22F62-386E-43E7-8B43-B2AC13B352C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7E8E774-941F-4401-B4F7-2F1FF70E984A}" type="datetime1">
              <a:rPr lang="en-US" smtClean="0"/>
              <a:pPr/>
              <a:t>8/8/2023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93C4E2A-0B3C-4832-8EA8-6CFDB2292AF2}" type="datetime1">
              <a:rPr lang="en-US" smtClean="0"/>
              <a:pPr/>
              <a:t>8/8/2023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72F2CF9-6836-4548-85D2-0EB4E0DB05AE}" type="datetime1">
              <a:rPr lang="en-US" smtClean="0"/>
              <a:pPr/>
              <a:t>8/8/2023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D57DC1B1-94EC-4C7F-AAC4-1409912317D0}" type="datetime1">
              <a:rPr lang="en-US" smtClean="0"/>
              <a:pPr/>
              <a:t>8/8/2023</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D2E7A8F7-D478-4C2B-A140-21AFE28B175F}" type="datetime1">
              <a:rPr lang="en-US" smtClean="0"/>
              <a:pPr/>
              <a:t>8/8/2023</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54504" y="982599"/>
            <a:ext cx="8682990" cy="575310"/>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2020951" y="2038032"/>
            <a:ext cx="8150097" cy="18605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2E2B5957-338F-4C02-A10B-E25D24EEF6D1}" type="datetime1">
              <a:rPr lang="en-US" smtClean="0"/>
              <a:pPr/>
              <a:t>8/8/2023</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1026" y="142852"/>
            <a:ext cx="10572824" cy="6370975"/>
          </a:xfrm>
        </p:spPr>
        <p:txBody>
          <a:bodyPr anchor="ctr"/>
          <a:lstStyle/>
          <a:p>
            <a:pPr algn="ctr"/>
            <a:r>
              <a:rPr lang="en-US" dirty="0" smtClean="0">
                <a:latin typeface="Times New Roman" panose="02020603050405020304" pitchFamily="18" charset="0"/>
                <a:cs typeface="Times New Roman" panose="02020603050405020304" pitchFamily="18" charset="0"/>
              </a:rPr>
              <a:t>Project Presentation </a:t>
            </a:r>
            <a:r>
              <a:rPr lang="en-US" dirty="0" smtClean="0">
                <a:latin typeface="Times New Roman" panose="02020603050405020304" pitchFamily="18" charset="0"/>
                <a:cs typeface="Times New Roman" panose="02020603050405020304" pitchFamily="18" charset="0"/>
              </a:rPr>
              <a:t>on</a:t>
            </a:r>
          </a:p>
          <a:p>
            <a:pPr algn="ctr"/>
            <a:endParaRPr lang="en-US" dirty="0" smtClean="0">
              <a:latin typeface="Times New Roman" panose="02020603050405020304" pitchFamily="18" charset="0"/>
              <a:cs typeface="Times New Roman" panose="02020603050405020304" pitchFamily="18" charset="0"/>
            </a:endParaRPr>
          </a:p>
          <a:p>
            <a:pPr algn="ctr"/>
            <a:r>
              <a:rPr lang="en-US" b="1" dirty="0" smtClean="0">
                <a:latin typeface="Times New Roman" panose="02020603050405020304" pitchFamily="18" charset="0"/>
                <a:cs typeface="Times New Roman" panose="02020603050405020304" pitchFamily="18" charset="0"/>
              </a:rPr>
              <a:t>PREDICTION OF CHRONIC KIDNEY DISEASE USING MACHINE LEARNING</a:t>
            </a:r>
          </a:p>
          <a:p>
            <a:pPr algn="ctr"/>
            <a:r>
              <a:rPr lang="en-US" dirty="0" smtClean="0">
                <a:latin typeface="Times New Roman" panose="02020603050405020304" pitchFamily="18" charset="0"/>
                <a:cs typeface="Times New Roman" panose="02020603050405020304" pitchFamily="18" charset="0"/>
              </a:rPr>
              <a:t>By</a:t>
            </a:r>
          </a:p>
          <a:p>
            <a:pPr algn="ctr"/>
            <a:r>
              <a:rPr lang="en-IN" b="1" dirty="0" smtClean="0">
                <a:latin typeface="Times New Roman" panose="02020603050405020304" pitchFamily="18" charset="0"/>
                <a:cs typeface="Times New Roman" panose="02020603050405020304" pitchFamily="18" charset="0"/>
              </a:rPr>
              <a:t>ARAVA ANANTHA RAO</a:t>
            </a:r>
            <a:endParaRPr lang="en-US" b="1"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Reg. No : 21131F0001</a:t>
            </a:r>
          </a:p>
          <a:p>
            <a:pPr algn="ctr"/>
            <a:r>
              <a:rPr lang="en-US" dirty="0" smtClean="0">
                <a:latin typeface="Times New Roman" panose="02020603050405020304" pitchFamily="18" charset="0"/>
                <a:cs typeface="Times New Roman" panose="02020603050405020304" pitchFamily="18" charset="0"/>
              </a:rPr>
              <a:t>IV semester M.C.A</a:t>
            </a:r>
          </a:p>
          <a:p>
            <a:pPr algn="ctr"/>
            <a:r>
              <a:rPr lang="en-US" b="1" dirty="0" smtClean="0">
                <a:latin typeface="Times New Roman" panose="02020603050405020304" pitchFamily="18" charset="0"/>
                <a:cs typeface="Times New Roman" panose="02020603050405020304" pitchFamily="18" charset="0"/>
              </a:rPr>
              <a:t>Under the guidance of</a:t>
            </a:r>
          </a:p>
          <a:p>
            <a:pPr algn="ctr"/>
            <a:r>
              <a:rPr lang="en-US" b="1" dirty="0" smtClean="0">
                <a:latin typeface="Times New Roman" panose="02020603050405020304" pitchFamily="18" charset="0"/>
                <a:cs typeface="Times New Roman" panose="02020603050405020304" pitchFamily="18" charset="0"/>
              </a:rPr>
              <a:t>Mr. P .V .V. R Chandra </a:t>
            </a:r>
            <a:r>
              <a:rPr lang="en-US" b="1" dirty="0" err="1" smtClean="0">
                <a:latin typeface="Times New Roman" panose="02020603050405020304" pitchFamily="18" charset="0"/>
                <a:cs typeface="Times New Roman" panose="02020603050405020304" pitchFamily="18" charset="0"/>
              </a:rPr>
              <a:t>Sekhar</a:t>
            </a:r>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Assistant professor</a:t>
            </a:r>
          </a:p>
          <a:p>
            <a:pPr algn="ctr"/>
            <a:endParaRPr lang="en-US" dirty="0" smtClean="0">
              <a:latin typeface="Times New Roman" panose="02020603050405020304" pitchFamily="18" charset="0"/>
              <a:cs typeface="Times New Roman" panose="02020603050405020304" pitchFamily="18" charset="0"/>
            </a:endParaRPr>
          </a:p>
          <a:p>
            <a:pPr algn="ctr"/>
            <a:endParaRPr lang="en-US" dirty="0" smtClean="0">
              <a:latin typeface="Times New Roman" panose="02020603050405020304" pitchFamily="18" charset="0"/>
              <a:cs typeface="Times New Roman" panose="02020603050405020304" pitchFamily="18" charset="0"/>
            </a:endParaRPr>
          </a:p>
          <a:p>
            <a:pPr algn="ctr"/>
            <a:endParaRPr lang="en-US" dirty="0" smtClean="0">
              <a:latin typeface="Times New Roman" panose="02020603050405020304" pitchFamily="18" charset="0"/>
              <a:cs typeface="Times New Roman" panose="02020603050405020304" pitchFamily="18" charset="0"/>
            </a:endParaRPr>
          </a:p>
          <a:p>
            <a:pPr algn="ctr"/>
            <a:endParaRPr lang="en-US" dirty="0" smtClean="0">
              <a:latin typeface="Times New Roman" panose="02020603050405020304" pitchFamily="18" charset="0"/>
              <a:cs typeface="Times New Roman" panose="02020603050405020304" pitchFamily="18" charset="0"/>
            </a:endParaRPr>
          </a:p>
          <a:p>
            <a:pPr algn="ctr"/>
            <a:endParaRPr lang="en-US" b="1" dirty="0" smtClean="0">
              <a:latin typeface="Times New Roman" panose="02020603050405020304" pitchFamily="18" charset="0"/>
              <a:cs typeface="Times New Roman" panose="02020603050405020304" pitchFamily="18" charset="0"/>
            </a:endParaRPr>
          </a:p>
          <a:p>
            <a:pPr algn="ctr"/>
            <a:endParaRPr lang="en-US" b="1" dirty="0" smtClean="0">
              <a:latin typeface="Times New Roman" panose="02020603050405020304" pitchFamily="18" charset="0"/>
              <a:cs typeface="Times New Roman" panose="02020603050405020304" pitchFamily="18" charset="0"/>
            </a:endParaRPr>
          </a:p>
          <a:p>
            <a:pPr algn="ctr">
              <a:lnSpc>
                <a:spcPct val="150000"/>
              </a:lnSpc>
            </a:pPr>
            <a:r>
              <a:rPr lang="en-US" sz="1600" b="1" dirty="0" smtClean="0">
                <a:latin typeface="Times New Roman" panose="02020603050405020304" pitchFamily="18" charset="0"/>
                <a:cs typeface="Times New Roman" panose="02020603050405020304" pitchFamily="18" charset="0"/>
              </a:rPr>
              <a:t>DEPARTMENT OF COMPUTER APPLICATIONS</a:t>
            </a:r>
          </a:p>
          <a:p>
            <a:pPr algn="ctr">
              <a:lnSpc>
                <a:spcPct val="150000"/>
              </a:lnSpc>
            </a:pPr>
            <a:r>
              <a:rPr lang="en-US" sz="1600" b="1" dirty="0" smtClean="0">
                <a:latin typeface="Times New Roman" panose="02020603050405020304" pitchFamily="18" charset="0"/>
                <a:cs typeface="Times New Roman" panose="02020603050405020304" pitchFamily="18" charset="0"/>
              </a:rPr>
              <a:t>GAYATRI VIDYA PARISHAD COLLEGE OF</a:t>
            </a:r>
          </a:p>
          <a:p>
            <a:pPr algn="ctr">
              <a:lnSpc>
                <a:spcPct val="150000"/>
              </a:lnSpc>
            </a:pPr>
            <a:r>
              <a:rPr lang="en-US" sz="1600" b="1" dirty="0" smtClean="0">
                <a:latin typeface="Times New Roman" panose="02020603050405020304" pitchFamily="18" charset="0"/>
                <a:cs typeface="Times New Roman" panose="02020603050405020304" pitchFamily="18" charset="0"/>
              </a:rPr>
              <a:t>ENGINEERING (AUTONOMOUS)</a:t>
            </a:r>
            <a:endParaRPr lang="en-US" sz="1600" dirty="0" smtClean="0">
              <a:latin typeface="Times New Roman" panose="02020603050405020304" pitchFamily="18" charset="0"/>
              <a:cs typeface="Times New Roman" panose="02020603050405020304" pitchFamily="18" charset="0"/>
            </a:endParaRPr>
          </a:p>
          <a:p>
            <a:pPr algn="ctr">
              <a:lnSpc>
                <a:spcPct val="150000"/>
              </a:lnSpc>
            </a:pPr>
            <a:r>
              <a:rPr lang="en-US" dirty="0" smtClean="0">
                <a:latin typeface="Times New Roman" panose="02020603050405020304" pitchFamily="18" charset="0"/>
                <a:cs typeface="Times New Roman" panose="02020603050405020304" pitchFamily="18" charset="0"/>
              </a:rPr>
              <a:t>VISAKHAPATNAM – 530048</a:t>
            </a:r>
          </a:p>
          <a:p>
            <a:pPr algn="ctr">
              <a:lnSpc>
                <a:spcPct val="150000"/>
              </a:lnSpc>
            </a:pPr>
            <a:r>
              <a:rPr lang="en-US" dirty="0" smtClean="0">
                <a:latin typeface="Times New Roman" panose="02020603050405020304" pitchFamily="18" charset="0"/>
                <a:cs typeface="Times New Roman" panose="02020603050405020304" pitchFamily="18" charset="0"/>
              </a:rPr>
              <a:t>2021-23</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1</a:t>
            </a:fld>
            <a:endParaRPr lang="en-US" dirty="0"/>
          </a:p>
        </p:txBody>
      </p:sp>
      <p:sp>
        <p:nvSpPr>
          <p:cNvPr id="7"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8"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1</a:t>
            </a:fld>
            <a:endParaRPr sz="1400" b="0" i="0" u="none" strike="noStrike" cap="none">
              <a:solidFill>
                <a:srgbClr val="FFFFFF"/>
              </a:solidFill>
              <a:latin typeface="Libre Franklin"/>
              <a:ea typeface="Libre Franklin"/>
              <a:cs typeface="Libre Franklin"/>
              <a:sym typeface="Libre Franklin"/>
            </a:endParaRPr>
          </a:p>
        </p:txBody>
      </p:sp>
      <p:pic>
        <p:nvPicPr>
          <p:cNvPr id="9" name="Google Shape;91;p1"/>
          <p:cNvPicPr preferRelativeResize="0"/>
          <p:nvPr/>
        </p:nvPicPr>
        <p:blipFill rotWithShape="1">
          <a:blip r:embed="rId2">
            <a:alphaModFix/>
          </a:blip>
          <a:srcRect/>
          <a:stretch/>
        </p:blipFill>
        <p:spPr>
          <a:xfrm>
            <a:off x="5238744" y="3000372"/>
            <a:ext cx="1693333" cy="15240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81488" y="500042"/>
            <a:ext cx="3007995" cy="321242"/>
          </a:xfrm>
          <a:prstGeom prst="rect">
            <a:avLst/>
          </a:prstGeom>
        </p:spPr>
        <p:txBody>
          <a:bodyPr vert="horz" wrap="square" lIns="0" tIns="13335" rIns="0" bIns="0" rtlCol="0">
            <a:spAutoFit/>
          </a:bodyPr>
          <a:lstStyle/>
          <a:p>
            <a:pPr marL="12700">
              <a:lnSpc>
                <a:spcPct val="100000"/>
              </a:lnSpc>
              <a:spcBef>
                <a:spcPts val="105"/>
              </a:spcBef>
            </a:pPr>
            <a:r>
              <a:rPr sz="2000" spc="5" dirty="0"/>
              <a:t>PROPOSED</a:t>
            </a:r>
            <a:r>
              <a:rPr sz="2000" spc="-150" dirty="0"/>
              <a:t> </a:t>
            </a:r>
            <a:r>
              <a:rPr sz="2000" spc="-10" dirty="0"/>
              <a:t>SYSTEM</a:t>
            </a:r>
            <a:endParaRPr sz="2000"/>
          </a:p>
        </p:txBody>
      </p:sp>
      <p:sp>
        <p:nvSpPr>
          <p:cNvPr id="4" name="TextBox 3"/>
          <p:cNvSpPr txBox="1"/>
          <p:nvPr/>
        </p:nvSpPr>
        <p:spPr>
          <a:xfrm>
            <a:off x="738150" y="1071546"/>
            <a:ext cx="10429948" cy="5078313"/>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 In the proposed system, we identify the best combinations that can execute, compare the performance and accuracy of the algorithm, and provide a better accuracy and detection rate. Finally, we demonstrate that the 'Decision Tree Algorithm' successfully separates the clinical data of CKD from non-CKD with an overall accuracy of 86%.</a:t>
            </a:r>
          </a:p>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US" b="1" u="sng" dirty="0" smtClean="0">
                <a:latin typeface="Times New Roman" pitchFamily="18" charset="0"/>
                <a:cs typeface="Times New Roman" pitchFamily="18" charset="0"/>
              </a:rPr>
              <a:t>ADVANTAGES</a:t>
            </a:r>
          </a:p>
          <a:p>
            <a:pPr algn="just">
              <a:lnSpc>
                <a:spcPct val="150000"/>
              </a:lnSpc>
              <a:buFont typeface="Arial" pitchFamily="34" charset="0"/>
              <a:buChar char="•"/>
            </a:pPr>
            <a:r>
              <a:rPr lang="en-US" dirty="0" smtClean="0"/>
              <a:t> </a:t>
            </a:r>
            <a:r>
              <a:rPr lang="en-US" dirty="0" smtClean="0">
                <a:latin typeface="Times New Roman" pitchFamily="18" charset="0"/>
                <a:cs typeface="Times New Roman" pitchFamily="18" charset="0"/>
              </a:rPr>
              <a:t>Provides fast operation.</a:t>
            </a:r>
          </a:p>
          <a:p>
            <a:pPr algn="just">
              <a:lnSpc>
                <a:spcPct val="150000"/>
              </a:lnSpc>
              <a:buFont typeface="Arial" pitchFamily="34" charset="0"/>
              <a:buChar char="•"/>
            </a:pPr>
            <a:r>
              <a:rPr lang="en-US" dirty="0" smtClean="0">
                <a:latin typeface="Times New Roman" pitchFamily="18" charset="0"/>
                <a:cs typeface="Times New Roman" pitchFamily="18" charset="0"/>
              </a:rPr>
              <a:t> Low cost expense than old system.</a:t>
            </a:r>
          </a:p>
          <a:p>
            <a:pPr algn="just">
              <a:lnSpc>
                <a:spcPct val="150000"/>
              </a:lnSpc>
              <a:buFont typeface="Arial" pitchFamily="34" charset="0"/>
              <a:buChar char="•"/>
            </a:pPr>
            <a:r>
              <a:rPr lang="en-US" dirty="0" smtClean="0">
                <a:latin typeface="Times New Roman" pitchFamily="18" charset="0"/>
                <a:cs typeface="Times New Roman" pitchFamily="18" charset="0"/>
              </a:rPr>
              <a:t> Provides user friendly interface.</a:t>
            </a:r>
          </a:p>
          <a:p>
            <a:pPr lvl="0" algn="just">
              <a:lnSpc>
                <a:spcPct val="150000"/>
              </a:lnSpc>
              <a:buFont typeface="Arial" pitchFamily="34" charset="0"/>
              <a:buChar char="•"/>
            </a:pPr>
            <a:r>
              <a:rPr lang="en-US" dirty="0" smtClean="0"/>
              <a:t> </a:t>
            </a:r>
            <a:r>
              <a:rPr lang="en-US" dirty="0" smtClean="0">
                <a:latin typeface="Times New Roman" pitchFamily="18" charset="0"/>
                <a:cs typeface="Times New Roman" pitchFamily="18" charset="0"/>
              </a:rPr>
              <a:t>Reducing Time efficiency </a:t>
            </a:r>
            <a:endParaRPr lang="en-IN" dirty="0" smtClean="0">
              <a:latin typeface="Times New Roman" pitchFamily="18" charset="0"/>
              <a:cs typeface="Times New Roman" pitchFamily="18" charset="0"/>
            </a:endParaRPr>
          </a:p>
          <a:p>
            <a:pPr algn="just">
              <a:lnSpc>
                <a:spcPct val="150000"/>
              </a:lnSpc>
              <a:buFont typeface="Arial" pitchFamily="34" charset="0"/>
              <a:buChar char="•"/>
            </a:pPr>
            <a:endParaRPr lang="en-US" b="1" u="sng" dirty="0" smtClean="0">
              <a:latin typeface="Times New Roman" pitchFamily="18" charset="0"/>
              <a:cs typeface="Times New Roman" pitchFamily="18" charset="0"/>
            </a:endParaRPr>
          </a:p>
          <a:p>
            <a:pPr algn="just">
              <a:lnSpc>
                <a:spcPct val="150000"/>
              </a:lnSpc>
            </a:pPr>
            <a:endParaRPr lang="en-US" b="1" u="sng" dirty="0">
              <a:latin typeface="Times New Roman" pitchFamily="18" charset="0"/>
              <a:cs typeface="Times New Roman" pitchFamily="18" charset="0"/>
            </a:endParaRPr>
          </a:p>
        </p:txBody>
      </p:sp>
      <p:sp>
        <p:nvSpPr>
          <p:cNvPr id="5" name="Slide Number Placeholder 4"/>
          <p:cNvSpPr>
            <a:spLocks noGrp="1"/>
          </p:cNvSpPr>
          <p:nvPr>
            <p:ph type="sldNum" sz="quarter" idx="7"/>
          </p:nvPr>
        </p:nvSpPr>
        <p:spPr/>
        <p:txBody>
          <a:bodyPr/>
          <a:lstStyle/>
          <a:p>
            <a:fld id="{B6F15528-21DE-4FAA-801E-634DDDAF4B2B}" type="slidenum">
              <a:rPr lang="en-US" smtClean="0"/>
              <a:pPr/>
              <a:t>10</a:t>
            </a:fld>
            <a:endParaRPr lang="en-US"/>
          </a:p>
        </p:txBody>
      </p:sp>
      <p:sp>
        <p:nvSpPr>
          <p:cNvPr id="6"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7"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10</a:t>
            </a:fld>
            <a:endParaRPr sz="1400" b="0" i="0" u="none" strike="noStrike" cap="none">
              <a:solidFill>
                <a:srgbClr val="FFFFFF"/>
              </a:solidFill>
              <a:latin typeface="Libre Franklin"/>
              <a:ea typeface="Libre Franklin"/>
              <a:cs typeface="Libre Franklin"/>
              <a:sym typeface="Libre Frankli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07D9FBC-F553-8CBB-92DF-19516427ADB6}"/>
              </a:ext>
            </a:extLst>
          </p:cNvPr>
          <p:cNvSpPr txBox="1"/>
          <p:nvPr/>
        </p:nvSpPr>
        <p:spPr>
          <a:xfrm>
            <a:off x="3810016" y="242808"/>
            <a:ext cx="45720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FUNCTIONAL REQUIREMENTS</a:t>
            </a:r>
          </a:p>
        </p:txBody>
      </p:sp>
      <p:sp>
        <p:nvSpPr>
          <p:cNvPr id="3" name="TextBox 2">
            <a:extLst>
              <a:ext uri="{FF2B5EF4-FFF2-40B4-BE49-F238E27FC236}">
                <a16:creationId xmlns="" xmlns:a16="http://schemas.microsoft.com/office/drawing/2014/main" id="{45F4D156-191D-254E-54B1-31027814DB92}"/>
              </a:ext>
            </a:extLst>
          </p:cNvPr>
          <p:cNvSpPr txBox="1"/>
          <p:nvPr/>
        </p:nvSpPr>
        <p:spPr>
          <a:xfrm>
            <a:off x="609600" y="1066800"/>
            <a:ext cx="10972800" cy="923330"/>
          </a:xfrm>
          <a:prstGeom prst="rect">
            <a:avLst/>
          </a:prstGeom>
          <a:noFill/>
        </p:spPr>
        <p:txBody>
          <a:bodyPr wrap="square" rtlCol="0">
            <a:spAutoFit/>
          </a:bodyPr>
          <a:lstStyle/>
          <a:p>
            <a:pPr algn="just">
              <a:lnSpc>
                <a:spcPct val="150000"/>
              </a:lnSpc>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endParaRPr lang="en-IN"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66712" y="928670"/>
            <a:ext cx="10715700" cy="1892826"/>
          </a:xfrm>
          <a:prstGeom prst="rect">
            <a:avLst/>
          </a:prstGeom>
          <a:noFill/>
        </p:spPr>
        <p:txBody>
          <a:bodyPr wrap="square" rtlCol="0">
            <a:spAutoFit/>
          </a:bodyPr>
          <a:lstStyle/>
          <a:p>
            <a:pPr>
              <a:lnSpc>
                <a:spcPct val="150000"/>
              </a:lnSpc>
              <a:buFont typeface="Arial" pitchFamily="34" charset="0"/>
              <a:buChar char="•"/>
            </a:pPr>
            <a:endParaRPr lang="en-US" dirty="0" smtClean="0"/>
          </a:p>
          <a:p>
            <a:pPr>
              <a:lnSpc>
                <a:spcPct val="150000"/>
              </a:lnSpc>
            </a:pPr>
            <a:r>
              <a:rPr lang="en-IN" dirty="0" smtClean="0"/>
              <a:t>  </a:t>
            </a:r>
            <a:endParaRPr lang="en-US" dirty="0" smtClean="0"/>
          </a:p>
          <a:p>
            <a:pPr>
              <a:lnSpc>
                <a:spcPct val="150000"/>
              </a:lnSpc>
            </a:pPr>
            <a:endParaRPr lang="en-US" dirty="0" smtClean="0"/>
          </a:p>
          <a:p>
            <a:pPr>
              <a:buFont typeface="Arial" pitchFamily="34" charset="0"/>
              <a:buChar char="•"/>
            </a:pPr>
            <a:endParaRPr lang="en-US" dirty="0" smtClean="0"/>
          </a:p>
          <a:p>
            <a:pPr>
              <a:buFont typeface="Arial" pitchFamily="34" charset="0"/>
              <a:buChar char="•"/>
            </a:pPr>
            <a:endParaRPr lang="en-US"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11</a:t>
            </a:fld>
            <a:endParaRPr lang="en-US"/>
          </a:p>
        </p:txBody>
      </p:sp>
      <p:sp>
        <p:nvSpPr>
          <p:cNvPr id="6" name="Rectangle 5"/>
          <p:cNvSpPr/>
          <p:nvPr/>
        </p:nvSpPr>
        <p:spPr>
          <a:xfrm>
            <a:off x="452398" y="801461"/>
            <a:ext cx="11287204" cy="4939814"/>
          </a:xfrm>
          <a:prstGeom prst="rect">
            <a:avLst/>
          </a:prstGeom>
        </p:spPr>
        <p:txBody>
          <a:bodyPr wrap="square">
            <a:spAutoFit/>
          </a:bodyPr>
          <a:lstStyle/>
          <a:p>
            <a:pPr algn="just">
              <a:lnSpc>
                <a:spcPct val="150000"/>
              </a:lnSpc>
            </a:pPr>
            <a:r>
              <a:rPr lang="en-US" b="1" dirty="0" smtClean="0">
                <a:latin typeface="Times New Roman" pitchFamily="18" charset="0"/>
                <a:cs typeface="Times New Roman" pitchFamily="18" charset="0"/>
              </a:rPr>
              <a:t>DATA COLLECTION:</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            Collect a large dataset of clinical data from kidney disease </a:t>
            </a:r>
            <a:r>
              <a:rPr lang="en-US" dirty="0" smtClean="0">
                <a:latin typeface="Times New Roman" pitchFamily="18" charset="0"/>
                <a:cs typeface="Times New Roman" pitchFamily="18" charset="0"/>
              </a:rPr>
              <a:t>patients.                                                         </a:t>
            </a:r>
            <a:endParaRPr lang="en-US" dirty="0" smtClean="0">
              <a:latin typeface="Times New Roman" pitchFamily="18" charset="0"/>
              <a:cs typeface="Times New Roman" pitchFamily="18" charset="0"/>
            </a:endParaRPr>
          </a:p>
          <a:p>
            <a:pPr algn="just">
              <a:lnSpc>
                <a:spcPct val="150000"/>
              </a:lnSpc>
            </a:pPr>
            <a:r>
              <a:rPr lang="en-US" b="1" dirty="0" smtClean="0">
                <a:latin typeface="Times New Roman" pitchFamily="18" charset="0"/>
                <a:cs typeface="Times New Roman" pitchFamily="18" charset="0"/>
              </a:rPr>
              <a:t>MODEL </a:t>
            </a:r>
            <a:r>
              <a:rPr lang="en-US" b="1" dirty="0" smtClean="0">
                <a:latin typeface="Times New Roman" pitchFamily="18" charset="0"/>
                <a:cs typeface="Times New Roman" pitchFamily="18" charset="0"/>
              </a:rPr>
              <a:t>TRAINING AND EVOLUTION:</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          The system should allow the training of the models using a labeled dataset, providing options to adjust the                            </a:t>
            </a:r>
          </a:p>
          <a:p>
            <a:pPr algn="just">
              <a:lnSpc>
                <a:spcPct val="150000"/>
              </a:lnSpc>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parameters.</a:t>
            </a:r>
            <a:endParaRPr lang="en-US" dirty="0" smtClean="0">
              <a:latin typeface="Times New Roman" pitchFamily="18" charset="0"/>
              <a:cs typeface="Times New Roman" pitchFamily="18" charset="0"/>
            </a:endParaRPr>
          </a:p>
          <a:p>
            <a:pPr algn="just">
              <a:lnSpc>
                <a:spcPct val="150000"/>
              </a:lnSpc>
            </a:pPr>
            <a:r>
              <a:rPr lang="en-US" b="1" dirty="0" smtClean="0">
                <a:latin typeface="Times New Roman" pitchFamily="18" charset="0"/>
                <a:cs typeface="Times New Roman" pitchFamily="18" charset="0"/>
              </a:rPr>
              <a:t>USABILITY:</a:t>
            </a:r>
            <a:r>
              <a:rPr lang="en-US" dirty="0" smtClean="0">
                <a:latin typeface="Times New Roman" pitchFamily="18" charset="0"/>
                <a:cs typeface="Times New Roman" pitchFamily="18" charset="0"/>
              </a:rPr>
              <a:t> </a:t>
            </a:r>
          </a:p>
          <a:p>
            <a:pPr algn="just">
              <a:lnSpc>
                <a:spcPct val="150000"/>
              </a:lnSpc>
            </a:pPr>
            <a:r>
              <a:rPr lang="en-US" dirty="0" smtClean="0">
                <a:latin typeface="Times New Roman" pitchFamily="18" charset="0"/>
                <a:cs typeface="Times New Roman" pitchFamily="18" charset="0"/>
              </a:rPr>
              <a:t>           The system should have a user-friendly interface, allowing easy </a:t>
            </a:r>
            <a:r>
              <a:rPr lang="en-US" dirty="0" smtClean="0">
                <a:latin typeface="Times New Roman" pitchFamily="18" charset="0"/>
                <a:cs typeface="Times New Roman" pitchFamily="18" charset="0"/>
              </a:rPr>
              <a:t>navigation.</a:t>
            </a:r>
            <a:endParaRPr lang="en-US" dirty="0" smtClean="0">
              <a:latin typeface="Times New Roman" pitchFamily="18" charset="0"/>
              <a:cs typeface="Times New Roman" pitchFamily="18" charset="0"/>
            </a:endParaRPr>
          </a:p>
          <a:p>
            <a:pPr algn="just">
              <a:lnSpc>
                <a:spcPct val="150000"/>
              </a:lnSpc>
            </a:pPr>
            <a:r>
              <a:rPr lang="en-US" b="1" dirty="0" smtClean="0">
                <a:latin typeface="Times New Roman" pitchFamily="18" charset="0"/>
                <a:cs typeface="Times New Roman" pitchFamily="18" charset="0"/>
              </a:rPr>
              <a:t>SECURITY AND PRIVACY:</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          The system should integrate adequate security mechanisms to secure </a:t>
            </a:r>
            <a:r>
              <a:rPr lang="en-US" smtClean="0">
                <a:latin typeface="Times New Roman" pitchFamily="18" charset="0"/>
                <a:cs typeface="Times New Roman" pitchFamily="18" charset="0"/>
              </a:rPr>
              <a:t>patient’s </a:t>
            </a:r>
            <a:r>
              <a:rPr lang="en-US" smtClean="0">
                <a:latin typeface="Times New Roman" pitchFamily="18" charset="0"/>
                <a:cs typeface="Times New Roman" pitchFamily="18" charset="0"/>
              </a:rPr>
              <a:t>data.</a:t>
            </a:r>
            <a:endParaRPr lang="en-US" dirty="0" smtClean="0">
              <a:latin typeface="Times New Roman" pitchFamily="18" charset="0"/>
              <a:cs typeface="Times New Roman" pitchFamily="18" charset="0"/>
            </a:endParaRPr>
          </a:p>
          <a:p>
            <a:pPr algn="just">
              <a:lnSpc>
                <a:spcPct val="200000"/>
              </a:lnSpc>
              <a:buFont typeface="Wingdings" pitchFamily="2" charset="2"/>
              <a:buChar char="ü"/>
            </a:pPr>
            <a:endParaRPr lang="en-US" dirty="0" smtClean="0">
              <a:latin typeface="Times New Roman" pitchFamily="18" charset="0"/>
              <a:cs typeface="Times New Roman" pitchFamily="18" charset="0"/>
            </a:endParaRPr>
          </a:p>
          <a:p>
            <a:pPr algn="just">
              <a:lnSpc>
                <a:spcPct val="200000"/>
              </a:lnSpc>
              <a:buFont typeface="Wingdings" pitchFamily="2" charset="2"/>
              <a:buChar char="ü"/>
            </a:pPr>
            <a:endParaRPr lang="en-US" dirty="0">
              <a:latin typeface="Times New Roman" pitchFamily="18" charset="0"/>
              <a:cs typeface="Times New Roman" pitchFamily="18" charset="0"/>
            </a:endParaRPr>
          </a:p>
        </p:txBody>
      </p:sp>
      <p:sp>
        <p:nvSpPr>
          <p:cNvPr id="7"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8"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11</a:t>
            </a:fld>
            <a:endParaRPr sz="1400" b="0" i="0" u="none" strike="noStrike" cap="none">
              <a:solidFill>
                <a:srgbClr val="FFFFFF"/>
              </a:solidFill>
              <a:latin typeface="Libre Franklin"/>
              <a:ea typeface="Libre Franklin"/>
              <a:cs typeface="Libre Franklin"/>
              <a:sym typeface="Libre Franklin"/>
            </a:endParaRPr>
          </a:p>
        </p:txBody>
      </p:sp>
    </p:spTree>
    <p:extLst>
      <p:ext uri="{BB962C8B-B14F-4D97-AF65-F5344CB8AC3E}">
        <p14:creationId xmlns="" xmlns:p14="http://schemas.microsoft.com/office/powerpoint/2010/main" val="3518490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744DFE5-D181-5813-4010-E5CDB6FE397D}"/>
              </a:ext>
            </a:extLst>
          </p:cNvPr>
          <p:cNvSpPr txBox="1"/>
          <p:nvPr/>
        </p:nvSpPr>
        <p:spPr>
          <a:xfrm>
            <a:off x="3452794" y="428604"/>
            <a:ext cx="5981700" cy="400110"/>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NON FUNCTIONAL REQUIREMENTS</a:t>
            </a:r>
          </a:p>
        </p:txBody>
      </p:sp>
      <p:sp>
        <p:nvSpPr>
          <p:cNvPr id="3" name="TextBox 2">
            <a:extLst>
              <a:ext uri="{FF2B5EF4-FFF2-40B4-BE49-F238E27FC236}">
                <a16:creationId xmlns="" xmlns:a16="http://schemas.microsoft.com/office/drawing/2014/main" id="{A610FE62-4243-3DDD-0FA3-3DABAB6B5DBA}"/>
              </a:ext>
            </a:extLst>
          </p:cNvPr>
          <p:cNvSpPr txBox="1"/>
          <p:nvPr/>
        </p:nvSpPr>
        <p:spPr>
          <a:xfrm>
            <a:off x="309522" y="1370002"/>
            <a:ext cx="9572692" cy="3416320"/>
          </a:xfrm>
          <a:prstGeom prst="rect">
            <a:avLst/>
          </a:prstGeom>
          <a:noFill/>
        </p:spPr>
        <p:txBody>
          <a:bodyPr wrap="square" rtlCol="0">
            <a:spAutoFit/>
          </a:bodyPr>
          <a:lstStyle/>
          <a:p>
            <a:pPr algn="just">
              <a:lnSpc>
                <a:spcPct val="150000"/>
              </a:lnSpc>
            </a:pPr>
            <a:r>
              <a:rPr lang="en-US" b="1" dirty="0" smtClean="0">
                <a:latin typeface="Times New Roman" pitchFamily="18" charset="0"/>
                <a:cs typeface="Times New Roman" pitchFamily="18" charset="0"/>
              </a:rPr>
              <a:t>PERFORMANCE: </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          The system should be capable of handling big datasets effectively, ensuring minimum   </a:t>
            </a:r>
          </a:p>
          <a:p>
            <a:pPr algn="just">
              <a:lnSpc>
                <a:spcPct val="150000"/>
              </a:lnSpc>
            </a:pPr>
            <a:r>
              <a:rPr lang="en-US" dirty="0" smtClean="0">
                <a:latin typeface="Times New Roman" pitchFamily="18" charset="0"/>
                <a:cs typeface="Times New Roman" pitchFamily="18" charset="0"/>
              </a:rPr>
              <a:t>           processing time for training and prediction.</a:t>
            </a:r>
          </a:p>
          <a:p>
            <a:pPr algn="just">
              <a:lnSpc>
                <a:spcPct val="150000"/>
              </a:lnSpc>
            </a:pPr>
            <a:r>
              <a:rPr lang="en-US" b="1" dirty="0" smtClean="0">
                <a:latin typeface="Times New Roman" pitchFamily="18" charset="0"/>
                <a:cs typeface="Times New Roman" pitchFamily="18" charset="0"/>
              </a:rPr>
              <a:t>RELIABILITY: </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         The system should provide a reliable environment for the user to ensure that predictions are               </a:t>
            </a:r>
          </a:p>
          <a:p>
            <a:pPr algn="just">
              <a:lnSpc>
                <a:spcPct val="150000"/>
              </a:lnSpc>
            </a:pPr>
            <a:r>
              <a:rPr lang="en-US" dirty="0" smtClean="0">
                <a:latin typeface="Times New Roman" pitchFamily="18" charset="0"/>
                <a:cs typeface="Times New Roman" pitchFamily="18" charset="0"/>
              </a:rPr>
              <a:t>          consistent . </a:t>
            </a:r>
          </a:p>
          <a:p>
            <a:pPr algn="just">
              <a:lnSpc>
                <a:spcPct val="150000"/>
              </a:lnSpc>
            </a:pPr>
            <a:r>
              <a:rPr lang="en-IN" b="1" dirty="0" smtClean="0">
                <a:latin typeface="Times New Roman" pitchFamily="18" charset="0"/>
                <a:cs typeface="Times New Roman" pitchFamily="18" charset="0"/>
              </a:rPr>
              <a:t>AVAILABILITY:</a:t>
            </a:r>
            <a:endParaRPr lang="en-US" dirty="0" smtClean="0">
              <a:latin typeface="Times New Roman" pitchFamily="18" charset="0"/>
              <a:cs typeface="Times New Roman" pitchFamily="18" charset="0"/>
            </a:endParaRPr>
          </a:p>
          <a:p>
            <a:pPr algn="just">
              <a:lnSpc>
                <a:spcPct val="150000"/>
              </a:lnSpc>
            </a:pPr>
            <a:r>
              <a:rPr lang="en-IN" dirty="0" smtClean="0">
                <a:latin typeface="Times New Roman" pitchFamily="18" charset="0"/>
                <a:cs typeface="Times New Roman" pitchFamily="18" charset="0"/>
              </a:rPr>
              <a:t>          The system will be available by 24/7.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12</a:t>
            </a:fld>
            <a:endParaRPr lang="en-US"/>
          </a:p>
        </p:txBody>
      </p:sp>
      <p:sp>
        <p:nvSpPr>
          <p:cNvPr id="5"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6"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12</a:t>
            </a:fld>
            <a:endParaRPr sz="1400" b="0" i="0" u="none" strike="noStrike" cap="none">
              <a:solidFill>
                <a:srgbClr val="FFFFFF"/>
              </a:solidFill>
              <a:latin typeface="Libre Franklin"/>
              <a:ea typeface="Libre Franklin"/>
              <a:cs typeface="Libre Franklin"/>
              <a:sym typeface="Libre Franklin"/>
            </a:endParaRPr>
          </a:p>
        </p:txBody>
      </p:sp>
    </p:spTree>
    <p:extLst>
      <p:ext uri="{BB962C8B-B14F-4D97-AF65-F5344CB8AC3E}">
        <p14:creationId xmlns="" xmlns:p14="http://schemas.microsoft.com/office/powerpoint/2010/main" val="2336225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522" y="642918"/>
            <a:ext cx="6143668" cy="321242"/>
          </a:xfrm>
          <a:prstGeom prst="rect">
            <a:avLst/>
          </a:prstGeom>
        </p:spPr>
        <p:txBody>
          <a:bodyPr vert="horz" wrap="square" lIns="0" tIns="13335" rIns="0" bIns="0" rtlCol="0">
            <a:spAutoFit/>
          </a:bodyPr>
          <a:lstStyle/>
          <a:p>
            <a:pPr marL="12700">
              <a:lnSpc>
                <a:spcPct val="100000"/>
              </a:lnSpc>
              <a:spcBef>
                <a:spcPts val="105"/>
              </a:spcBef>
            </a:pPr>
            <a:r>
              <a:rPr lang="en-US" sz="2000" spc="-45" dirty="0"/>
              <a:t> </a:t>
            </a:r>
            <a:r>
              <a:rPr lang="en-US" sz="2000" spc="-45" dirty="0" smtClean="0">
                <a:latin typeface="Times New Roman" pitchFamily="18" charset="0"/>
                <a:cs typeface="Times New Roman" pitchFamily="18" charset="0"/>
              </a:rPr>
              <a:t>MINIMUM </a:t>
            </a:r>
            <a:r>
              <a:rPr sz="2000" spc="-45" smtClean="0">
                <a:latin typeface="Times New Roman" pitchFamily="18" charset="0"/>
                <a:cs typeface="Times New Roman" pitchFamily="18" charset="0"/>
              </a:rPr>
              <a:t>HARDWARE</a:t>
            </a:r>
            <a:r>
              <a:rPr sz="2000" smtClean="0">
                <a:latin typeface="Times New Roman" pitchFamily="18" charset="0"/>
                <a:cs typeface="Times New Roman" pitchFamily="18" charset="0"/>
              </a:rPr>
              <a:t> </a:t>
            </a:r>
            <a:r>
              <a:rPr sz="2000" spc="-15">
                <a:latin typeface="Times New Roman" pitchFamily="18" charset="0"/>
                <a:cs typeface="Times New Roman" pitchFamily="18" charset="0"/>
              </a:rPr>
              <a:t>REQUIREMENTS</a:t>
            </a:r>
            <a:r>
              <a:rPr lang="en-US" sz="2000" spc="-15" dirty="0">
                <a:latin typeface="Times New Roman" pitchFamily="18" charset="0"/>
                <a:cs typeface="Times New Roman" pitchFamily="18" charset="0"/>
              </a:rPr>
              <a:t>:</a:t>
            </a:r>
            <a:endParaRPr sz="2000" dirty="0">
              <a:latin typeface="Times New Roman" pitchFamily="18" charset="0"/>
              <a:cs typeface="Times New Roman" pitchFamily="18" charset="0"/>
            </a:endParaRPr>
          </a:p>
        </p:txBody>
      </p:sp>
      <p:sp>
        <p:nvSpPr>
          <p:cNvPr id="3" name="object 3"/>
          <p:cNvSpPr txBox="1"/>
          <p:nvPr/>
        </p:nvSpPr>
        <p:spPr>
          <a:xfrm>
            <a:off x="309522" y="1142984"/>
            <a:ext cx="2009140" cy="1678665"/>
          </a:xfrm>
          <a:prstGeom prst="rect">
            <a:avLst/>
          </a:prstGeom>
        </p:spPr>
        <p:txBody>
          <a:bodyPr vert="horz" wrap="square" lIns="0" tIns="16510" rIns="0" bIns="0" rtlCol="0">
            <a:spAutoFit/>
          </a:bodyPr>
          <a:lstStyle/>
          <a:p>
            <a:pPr marL="355600" indent="-342900">
              <a:lnSpc>
                <a:spcPct val="150000"/>
              </a:lnSpc>
              <a:spcBef>
                <a:spcPts val="130"/>
              </a:spcBef>
              <a:buFont typeface="Wingdings" panose="05000000000000000000" pitchFamily="2" charset="2"/>
              <a:buChar char="Ø"/>
            </a:pPr>
            <a:r>
              <a:rPr spc="15" smtClean="0">
                <a:latin typeface="Times New Roman" pitchFamily="18" charset="0"/>
                <a:cs typeface="Times New Roman" pitchFamily="18" charset="0"/>
              </a:rPr>
              <a:t>P</a:t>
            </a:r>
            <a:r>
              <a:rPr lang="en-IN" spc="15" dirty="0" err="1" smtClean="0">
                <a:latin typeface="Times New Roman" pitchFamily="18" charset="0"/>
                <a:cs typeface="Times New Roman" pitchFamily="18" charset="0"/>
              </a:rPr>
              <a:t>rocessor</a:t>
            </a:r>
            <a:endParaRPr dirty="0">
              <a:latin typeface="Times New Roman" pitchFamily="18" charset="0"/>
              <a:cs typeface="Times New Roman" pitchFamily="18" charset="0"/>
            </a:endParaRPr>
          </a:p>
          <a:p>
            <a:pPr marL="355600" indent="-342900">
              <a:lnSpc>
                <a:spcPct val="150000"/>
              </a:lnSpc>
              <a:spcBef>
                <a:spcPts val="5"/>
              </a:spcBef>
              <a:buFont typeface="Wingdings" panose="05000000000000000000" pitchFamily="2" charset="2"/>
              <a:buChar char="Ø"/>
            </a:pPr>
            <a:r>
              <a:rPr spc="5" smtClean="0">
                <a:latin typeface="Times New Roman" pitchFamily="18" charset="0"/>
                <a:cs typeface="Times New Roman" pitchFamily="18" charset="0"/>
              </a:rPr>
              <a:t>RAM</a:t>
            </a:r>
            <a:endParaRPr dirty="0">
              <a:latin typeface="Times New Roman" pitchFamily="18" charset="0"/>
              <a:cs typeface="Times New Roman" pitchFamily="18" charset="0"/>
            </a:endParaRPr>
          </a:p>
          <a:p>
            <a:pPr marL="355600" indent="-342900">
              <a:lnSpc>
                <a:spcPct val="150000"/>
              </a:lnSpc>
              <a:buFont typeface="Wingdings" panose="05000000000000000000" pitchFamily="2" charset="2"/>
              <a:buChar char="Ø"/>
            </a:pPr>
            <a:r>
              <a:rPr spc="-5" smtClean="0">
                <a:latin typeface="Times New Roman" pitchFamily="18" charset="0"/>
                <a:cs typeface="Times New Roman" pitchFamily="18" charset="0"/>
              </a:rPr>
              <a:t>H</a:t>
            </a:r>
            <a:r>
              <a:rPr lang="en-IN" spc="-5" dirty="0" err="1" smtClean="0">
                <a:latin typeface="Times New Roman" pitchFamily="18" charset="0"/>
                <a:cs typeface="Times New Roman" pitchFamily="18" charset="0"/>
              </a:rPr>
              <a:t>ard</a:t>
            </a:r>
            <a:r>
              <a:rPr lang="en-IN" spc="-5" dirty="0" smtClean="0">
                <a:latin typeface="Times New Roman" pitchFamily="18" charset="0"/>
                <a:cs typeface="Times New Roman" pitchFamily="18" charset="0"/>
              </a:rPr>
              <a:t> Disk</a:t>
            </a:r>
            <a:endParaRPr lang="en-IN" spc="-15" dirty="0" smtClean="0">
              <a:latin typeface="Times New Roman" pitchFamily="18" charset="0"/>
              <a:cs typeface="Times New Roman" pitchFamily="18" charset="0"/>
            </a:endParaRPr>
          </a:p>
          <a:p>
            <a:pPr marL="355600" indent="-342900">
              <a:lnSpc>
                <a:spcPct val="150000"/>
              </a:lnSpc>
              <a:buFont typeface="Wingdings" panose="05000000000000000000" pitchFamily="2" charset="2"/>
              <a:buChar char="Ø"/>
            </a:pPr>
            <a:r>
              <a:rPr lang="en-IN" spc="-15" dirty="0" smtClean="0">
                <a:latin typeface="Times New Roman" pitchFamily="18" charset="0"/>
                <a:cs typeface="Times New Roman" pitchFamily="18" charset="0"/>
              </a:rPr>
              <a:t>Keyboard</a:t>
            </a:r>
            <a:endParaRPr dirty="0">
              <a:latin typeface="Times New Roman" pitchFamily="18" charset="0"/>
              <a:cs typeface="Times New Roman" pitchFamily="18" charset="0"/>
            </a:endParaRPr>
          </a:p>
        </p:txBody>
      </p:sp>
      <p:sp>
        <p:nvSpPr>
          <p:cNvPr id="4" name="object 4"/>
          <p:cNvSpPr txBox="1"/>
          <p:nvPr/>
        </p:nvSpPr>
        <p:spPr>
          <a:xfrm>
            <a:off x="2309786" y="1097854"/>
            <a:ext cx="4719646" cy="2140330"/>
          </a:xfrm>
          <a:prstGeom prst="rect">
            <a:avLst/>
          </a:prstGeom>
        </p:spPr>
        <p:txBody>
          <a:bodyPr vert="horz" wrap="square" lIns="0" tIns="16510" rIns="0" bIns="0" rtlCol="0">
            <a:spAutoFit/>
          </a:bodyPr>
          <a:lstStyle/>
          <a:p>
            <a:pPr marL="22860">
              <a:lnSpc>
                <a:spcPct val="150000"/>
              </a:lnSpc>
              <a:spcBef>
                <a:spcPts val="130"/>
              </a:spcBef>
              <a:tabLst>
                <a:tab pos="290195" algn="l"/>
              </a:tabLst>
            </a:pPr>
            <a:r>
              <a:rPr sz="2000" spc="5" dirty="0">
                <a:latin typeface="Times New Roman"/>
                <a:cs typeface="Times New Roman"/>
              </a:rPr>
              <a:t>:</a:t>
            </a:r>
            <a:r>
              <a:rPr sz="2000" spc="5">
                <a:latin typeface="Times New Roman"/>
                <a:cs typeface="Times New Roman"/>
              </a:rPr>
              <a:t>	</a:t>
            </a:r>
            <a:r>
              <a:rPr spc="-10" smtClean="0">
                <a:latin typeface="Times New Roman"/>
                <a:cs typeface="Times New Roman"/>
              </a:rPr>
              <a:t>I</a:t>
            </a:r>
            <a:r>
              <a:rPr lang="en-IN" spc="-10" dirty="0" err="1" smtClean="0">
                <a:latin typeface="Times New Roman"/>
                <a:cs typeface="Times New Roman"/>
              </a:rPr>
              <a:t>ntel</a:t>
            </a:r>
            <a:r>
              <a:rPr lang="en-IN" spc="-10" dirty="0" smtClean="0">
                <a:latin typeface="Times New Roman"/>
                <a:cs typeface="Times New Roman"/>
              </a:rPr>
              <a:t>  i3</a:t>
            </a:r>
            <a:r>
              <a:rPr lang="en-US" spc="-10" dirty="0" smtClean="0">
                <a:latin typeface="Times New Roman"/>
                <a:cs typeface="Times New Roman"/>
              </a:rPr>
              <a:t>  </a:t>
            </a:r>
            <a:r>
              <a:rPr spc="-90" smtClean="0">
                <a:latin typeface="Times New Roman"/>
                <a:cs typeface="Times New Roman"/>
              </a:rPr>
              <a:t> </a:t>
            </a:r>
            <a:endParaRPr dirty="0">
              <a:latin typeface="Times New Roman"/>
              <a:cs typeface="Times New Roman"/>
            </a:endParaRPr>
          </a:p>
          <a:p>
            <a:pPr marL="31750">
              <a:lnSpc>
                <a:spcPct val="150000"/>
              </a:lnSpc>
              <a:spcBef>
                <a:spcPts val="5"/>
              </a:spcBef>
              <a:tabLst>
                <a:tab pos="298450" algn="l"/>
              </a:tabLst>
            </a:pPr>
            <a:r>
              <a:rPr spc="5" smtClean="0">
                <a:latin typeface="Times New Roman"/>
                <a:cs typeface="Times New Roman"/>
              </a:rPr>
              <a:t>:</a:t>
            </a:r>
            <a:r>
              <a:rPr lang="en-IN" spc="5" dirty="0" smtClean="0">
                <a:latin typeface="Times New Roman"/>
                <a:cs typeface="Times New Roman"/>
              </a:rPr>
              <a:t>     8 GB</a:t>
            </a:r>
            <a:endParaRPr dirty="0">
              <a:latin typeface="Times New Roman"/>
              <a:cs typeface="Times New Roman"/>
            </a:endParaRPr>
          </a:p>
          <a:p>
            <a:pPr marL="12700">
              <a:lnSpc>
                <a:spcPct val="150000"/>
              </a:lnSpc>
              <a:tabLst>
                <a:tab pos="336550" algn="l"/>
              </a:tabLst>
            </a:pPr>
            <a:r>
              <a:rPr spc="5" smtClean="0">
                <a:latin typeface="Times New Roman"/>
                <a:cs typeface="Times New Roman"/>
              </a:rPr>
              <a:t>:</a:t>
            </a:r>
            <a:r>
              <a:rPr lang="en-US" spc="5" dirty="0" smtClean="0">
                <a:latin typeface="Times New Roman"/>
                <a:cs typeface="Times New Roman"/>
              </a:rPr>
              <a:t>     </a:t>
            </a:r>
            <a:r>
              <a:rPr lang="en-US" spc="20" dirty="0" smtClean="0">
                <a:latin typeface="Times New Roman"/>
                <a:cs typeface="Times New Roman"/>
              </a:rPr>
              <a:t>128 </a:t>
            </a:r>
            <a:r>
              <a:rPr spc="20" smtClean="0">
                <a:latin typeface="Times New Roman"/>
                <a:cs typeface="Times New Roman"/>
              </a:rPr>
              <a:t>GB</a:t>
            </a:r>
            <a:endParaRPr lang="en-IN" spc="20" dirty="0" smtClean="0">
              <a:latin typeface="Times New Roman"/>
              <a:cs typeface="Times New Roman"/>
            </a:endParaRPr>
          </a:p>
          <a:p>
            <a:pPr marL="12700">
              <a:lnSpc>
                <a:spcPct val="150000"/>
              </a:lnSpc>
              <a:tabLst>
                <a:tab pos="336550" algn="l"/>
              </a:tabLst>
            </a:pPr>
            <a:r>
              <a:rPr lang="en-IN" spc="20" dirty="0" smtClean="0">
                <a:latin typeface="Times New Roman"/>
                <a:cs typeface="Times New Roman"/>
              </a:rPr>
              <a:t>:     Standard Keyboard</a:t>
            </a:r>
          </a:p>
          <a:p>
            <a:pPr marL="12700">
              <a:lnSpc>
                <a:spcPct val="150000"/>
              </a:lnSpc>
              <a:tabLst>
                <a:tab pos="336550" algn="l"/>
              </a:tabLst>
            </a:pPr>
            <a:endParaRPr dirty="0">
              <a:latin typeface="Times New Roman"/>
              <a:cs typeface="Times New Roman"/>
            </a:endParaRPr>
          </a:p>
        </p:txBody>
      </p:sp>
      <p:sp>
        <p:nvSpPr>
          <p:cNvPr id="5" name="TextBox 4"/>
          <p:cNvSpPr txBox="1"/>
          <p:nvPr/>
        </p:nvSpPr>
        <p:spPr>
          <a:xfrm>
            <a:off x="238084" y="3947560"/>
            <a:ext cx="8348682" cy="1704569"/>
          </a:xfrm>
          <a:prstGeom prst="rect">
            <a:avLst/>
          </a:prstGeom>
          <a:noFill/>
        </p:spPr>
        <p:txBody>
          <a:bodyPr wrap="square" rtlCol="0">
            <a:spAutoFit/>
          </a:bodyPr>
          <a:lstStyle/>
          <a:p>
            <a:pPr>
              <a:lnSpc>
                <a:spcPct val="150000"/>
              </a:lnSpc>
              <a:buFont typeface="Wingdings" pitchFamily="2" charset="2"/>
              <a:buChar char="Ø"/>
            </a:pPr>
            <a:r>
              <a:rPr lang="en-US" dirty="0" smtClean="0">
                <a:latin typeface="Times New Roman" pitchFamily="18" charset="0"/>
                <a:cs typeface="Times New Roman" pitchFamily="18" charset="0"/>
              </a:rPr>
              <a:t>Front End	                       :	Html, CSS, Flask</a:t>
            </a:r>
          </a:p>
          <a:p>
            <a:pPr>
              <a:lnSpc>
                <a:spcPct val="150000"/>
              </a:lnSpc>
              <a:buFont typeface="Wingdings" pitchFamily="2" charset="2"/>
              <a:buChar char="Ø"/>
            </a:pPr>
            <a:r>
              <a:rPr lang="en-US" dirty="0" smtClean="0">
                <a:latin typeface="Times New Roman" pitchFamily="18" charset="0"/>
                <a:cs typeface="Times New Roman" pitchFamily="18" charset="0"/>
              </a:rPr>
              <a:t>Programming Language             :        Python 3.7</a:t>
            </a:r>
          </a:p>
          <a:p>
            <a:pPr>
              <a:lnSpc>
                <a:spcPct val="150000"/>
              </a:lnSpc>
              <a:buFont typeface="Wingdings" pitchFamily="2" charset="2"/>
              <a:buChar char="Ø"/>
            </a:pPr>
            <a:r>
              <a:rPr lang="en-US" dirty="0" smtClean="0">
                <a:latin typeface="Times New Roman" pitchFamily="18" charset="0"/>
                <a:cs typeface="Times New Roman" pitchFamily="18" charset="0"/>
              </a:rPr>
              <a:t>Platform                                      :        Visual Studio Code</a:t>
            </a:r>
          </a:p>
          <a:p>
            <a:pPr>
              <a:lnSpc>
                <a:spcPct val="150000"/>
              </a:lnSpc>
              <a:buFont typeface="Wingdings" pitchFamily="2" charset="2"/>
              <a:buChar char="Ø"/>
            </a:pPr>
            <a:r>
              <a:rPr lang="en-US" dirty="0" smtClean="0">
                <a:latin typeface="Times New Roman" pitchFamily="18" charset="0"/>
                <a:cs typeface="Times New Roman" pitchFamily="18" charset="0"/>
              </a:rPr>
              <a:t>OS                                               :       Windows 7</a:t>
            </a:r>
            <a:endParaRPr lang="en-US" dirty="0">
              <a:latin typeface="Times New Roman" pitchFamily="18" charset="0"/>
              <a:cs typeface="Times New Roman" pitchFamily="18" charset="0"/>
            </a:endParaRPr>
          </a:p>
        </p:txBody>
      </p:sp>
      <p:sp>
        <p:nvSpPr>
          <p:cNvPr id="6" name="TextBox 5"/>
          <p:cNvSpPr txBox="1"/>
          <p:nvPr/>
        </p:nvSpPr>
        <p:spPr>
          <a:xfrm>
            <a:off x="304792" y="3386080"/>
            <a:ext cx="6505588" cy="400110"/>
          </a:xfrm>
          <a:prstGeom prst="rect">
            <a:avLst/>
          </a:prstGeom>
          <a:noFill/>
        </p:spPr>
        <p:txBody>
          <a:bodyPr wrap="square" rtlCol="0">
            <a:spAutoFit/>
          </a:bodyPr>
          <a:lstStyle/>
          <a:p>
            <a:r>
              <a:rPr lang="en-US" sz="2000" b="1" spc="-40" dirty="0" smtClean="0">
                <a:latin typeface="Times New Roman" pitchFamily="18" charset="0"/>
                <a:cs typeface="Times New Roman" pitchFamily="18" charset="0"/>
              </a:rPr>
              <a:t>MINIMUM SOFTWARE</a:t>
            </a:r>
            <a:r>
              <a:rPr lang="en-US" sz="2000" b="1" spc="20" dirty="0" smtClean="0">
                <a:latin typeface="Times New Roman" pitchFamily="18" charset="0"/>
                <a:cs typeface="Times New Roman" pitchFamily="18" charset="0"/>
              </a:rPr>
              <a:t> </a:t>
            </a:r>
            <a:r>
              <a:rPr lang="en-US" sz="2000" b="1" spc="-20" dirty="0">
                <a:latin typeface="Times New Roman" pitchFamily="18" charset="0"/>
                <a:cs typeface="Times New Roman" pitchFamily="18" charset="0"/>
              </a:rPr>
              <a:t>REQUIREMENTS:</a:t>
            </a:r>
            <a:endParaRPr lang="en-US" sz="2000" b="1" dirty="0">
              <a:latin typeface="Times New Roman" pitchFamily="18" charset="0"/>
              <a:cs typeface="Times New Roman" pitchFamily="18" charset="0"/>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13</a:t>
            </a:fld>
            <a:endParaRPr lang="en-US"/>
          </a:p>
        </p:txBody>
      </p:sp>
      <p:sp>
        <p:nvSpPr>
          <p:cNvPr id="8"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9"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13</a:t>
            </a:fld>
            <a:endParaRPr sz="1400" b="0" i="0" u="none" strike="noStrike" cap="none">
              <a:solidFill>
                <a:srgbClr val="FFFFFF"/>
              </a:solidFill>
              <a:latin typeface="Libre Franklin"/>
              <a:ea typeface="Libre Franklin"/>
              <a:cs typeface="Libre Franklin"/>
              <a:sym typeface="Libre Frankli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14</a:t>
            </a:fld>
            <a:endParaRPr lang="en-US" dirty="0"/>
          </a:p>
        </p:txBody>
      </p:sp>
      <p:sp>
        <p:nvSpPr>
          <p:cNvPr id="4"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5" name="Rectangle 4"/>
          <p:cNvSpPr/>
          <p:nvPr/>
        </p:nvSpPr>
        <p:spPr>
          <a:xfrm>
            <a:off x="238084" y="260593"/>
            <a:ext cx="11941154" cy="6740307"/>
          </a:xfrm>
          <a:prstGeom prst="rect">
            <a:avLst/>
          </a:prstGeom>
        </p:spPr>
        <p:txBody>
          <a:bodyPr wrap="none">
            <a:spAutoFit/>
          </a:bodyPr>
          <a:lstStyle/>
          <a:p>
            <a:pPr algn="just">
              <a:lnSpc>
                <a:spcPct val="150000"/>
              </a:lnSpc>
            </a:pPr>
            <a:endParaRPr lang="en-US" b="1" u="sng" dirty="0" smtClean="0">
              <a:latin typeface="Times New Roman" pitchFamily="18" charset="0"/>
              <a:cs typeface="Times New Roman" pitchFamily="18" charset="0"/>
            </a:endParaRPr>
          </a:p>
          <a:p>
            <a:pPr algn="just">
              <a:lnSpc>
                <a:spcPct val="150000"/>
              </a:lnSpc>
            </a:pPr>
            <a:r>
              <a:rPr lang="en-US" b="1" u="sng" dirty="0" smtClean="0">
                <a:latin typeface="Times New Roman" pitchFamily="18" charset="0"/>
                <a:cs typeface="Times New Roman" pitchFamily="18" charset="0"/>
              </a:rPr>
              <a:t>K-NEAREST NEIGHBOUR (KNN) :</a:t>
            </a:r>
          </a:p>
          <a:p>
            <a:pPr marL="342900" indent="-342900" algn="just">
              <a:lnSpc>
                <a:spcPct val="150000"/>
              </a:lnSpc>
              <a:buFont typeface="Wingdings" pitchFamily="2" charset="2"/>
              <a:buChar char="Ø"/>
            </a:pPr>
            <a:r>
              <a:rPr lang="en-US" dirty="0" smtClean="0">
                <a:latin typeface="Times New Roman" pitchFamily="18" charset="0"/>
                <a:cs typeface="Times New Roman" pitchFamily="18" charset="0"/>
              </a:rPr>
              <a:t>K-nearest </a:t>
            </a:r>
            <a:r>
              <a:rPr lang="en-US" dirty="0" err="1" smtClean="0">
                <a:latin typeface="Times New Roman" pitchFamily="18" charset="0"/>
                <a:cs typeface="Times New Roman" pitchFamily="18" charset="0"/>
              </a:rPr>
              <a:t>neighbours</a:t>
            </a:r>
            <a:r>
              <a:rPr lang="en-US" dirty="0" smtClean="0">
                <a:latin typeface="Times New Roman" pitchFamily="18" charset="0"/>
                <a:cs typeface="Times New Roman" pitchFamily="18" charset="0"/>
              </a:rPr>
              <a:t> (KNN) algorithm is a supervised algorithm which can be used for both classification as well as</a:t>
            </a:r>
          </a:p>
          <a:p>
            <a:pPr algn="just">
              <a:lnSpc>
                <a:spcPct val="150000"/>
              </a:lnSpc>
            </a:pPr>
            <a:r>
              <a:rPr lang="en-US" dirty="0" smtClean="0">
                <a:latin typeface="Times New Roman" pitchFamily="18" charset="0"/>
                <a:cs typeface="Times New Roman" pitchFamily="18" charset="0"/>
              </a:rPr>
              <a:t> regression predictive problems. However, classification prediction problems are where it is most frequently </a:t>
            </a:r>
            <a:r>
              <a:rPr lang="en-US" dirty="0" err="1" smtClean="0">
                <a:latin typeface="Times New Roman" pitchFamily="18" charset="0"/>
                <a:cs typeface="Times New Roman" pitchFamily="18" charset="0"/>
              </a:rPr>
              <a:t>utilised</a:t>
            </a:r>
            <a:r>
              <a:rPr lang="en-US" dirty="0" smtClean="0">
                <a:latin typeface="Times New Roman" pitchFamily="18" charset="0"/>
                <a:cs typeface="Times New Roman" pitchFamily="18" charset="0"/>
              </a:rPr>
              <a:t>.</a:t>
            </a:r>
          </a:p>
          <a:p>
            <a:pPr algn="just">
              <a:lnSpc>
                <a:spcPct val="150000"/>
              </a:lnSpc>
              <a:buFont typeface="Wingdings" pitchFamily="2" charset="2"/>
              <a:buChar char="Ø"/>
            </a:pPr>
            <a:r>
              <a:rPr lang="en-US" dirty="0" smtClean="0">
                <a:latin typeface="Times New Roman" pitchFamily="18" charset="0"/>
                <a:cs typeface="Times New Roman" pitchFamily="18" charset="0"/>
              </a:rPr>
              <a:t> K-NN makes no assumptions about the underlying data because it is a non-parametric approach.</a:t>
            </a:r>
          </a:p>
          <a:p>
            <a:pPr algn="just">
              <a:lnSpc>
                <a:spcPct val="150000"/>
              </a:lnSpc>
              <a:buFont typeface="Wingdings" pitchFamily="2" charset="2"/>
              <a:buChar char="Ø"/>
            </a:pPr>
            <a:r>
              <a:rPr lang="en-US" dirty="0" smtClean="0">
                <a:latin typeface="Times New Roman" pitchFamily="18" charset="0"/>
                <a:cs typeface="Times New Roman" pitchFamily="18" charset="0"/>
              </a:rPr>
              <a:t>As a result of storing the training dataset rather than instantly learning from it, the method is also referred to as a lazy learner.</a:t>
            </a:r>
          </a:p>
          <a:p>
            <a:pPr algn="just">
              <a:lnSpc>
                <a:spcPct val="150000"/>
              </a:lnSpc>
              <a:buFont typeface="Wingdings" pitchFamily="2" charset="2"/>
              <a:buChar char="Ø"/>
            </a:pPr>
            <a:r>
              <a:rPr lang="en-US" dirty="0" smtClean="0">
                <a:latin typeface="Times New Roman" pitchFamily="18" charset="0"/>
                <a:cs typeface="Times New Roman" pitchFamily="18" charset="0"/>
              </a:rPr>
              <a:t> Instead, it performs an action while classifying data by using the dataset.</a:t>
            </a:r>
          </a:p>
          <a:p>
            <a:pPr algn="just">
              <a:lnSpc>
                <a:spcPct val="150000"/>
              </a:lnSpc>
            </a:pPr>
            <a:endParaRPr lang="en-US" b="1" u="sng" dirty="0" smtClean="0">
              <a:latin typeface="Times New Roman" pitchFamily="18" charset="0"/>
              <a:cs typeface="Times New Roman" pitchFamily="18" charset="0"/>
            </a:endParaRPr>
          </a:p>
          <a:p>
            <a:pPr algn="just">
              <a:lnSpc>
                <a:spcPct val="150000"/>
              </a:lnSpc>
            </a:pPr>
            <a:r>
              <a:rPr lang="en-US" b="1" u="sng" dirty="0" smtClean="0">
                <a:latin typeface="Times New Roman" pitchFamily="18" charset="0"/>
                <a:cs typeface="Times New Roman" pitchFamily="18" charset="0"/>
              </a:rPr>
              <a:t>STEPS :</a:t>
            </a:r>
          </a:p>
          <a:p>
            <a:pPr algn="just">
              <a:lnSpc>
                <a:spcPct val="150000"/>
              </a:lnSpc>
            </a:pPr>
            <a:endParaRPr lang="en-IN" b="1" u="sng" dirty="0" smtClean="0">
              <a:latin typeface="Times New Roman" pitchFamily="18" charset="0"/>
              <a:cs typeface="Times New Roman" pitchFamily="18" charset="0"/>
            </a:endParaRPr>
          </a:p>
          <a:p>
            <a:pPr algn="just">
              <a:lnSpc>
                <a:spcPct val="150000"/>
              </a:lnSpc>
            </a:pPr>
            <a:endParaRPr lang="en-US" b="1" u="sng" dirty="0" smtClean="0">
              <a:latin typeface="Times New Roman" pitchFamily="18" charset="0"/>
              <a:cs typeface="Times New Roman" pitchFamily="18" charset="0"/>
            </a:endParaRPr>
          </a:p>
          <a:p>
            <a:pPr algn="just">
              <a:lnSpc>
                <a:spcPct val="150000"/>
              </a:lnSpc>
            </a:pPr>
            <a:endParaRPr lang="en-US" b="1" u="sng" dirty="0" smtClean="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 </a:t>
            </a:r>
            <a:endParaRPr lang="en-US" b="1" u="sng" dirty="0" smtClean="0">
              <a:latin typeface="Times New Roman" pitchFamily="18" charset="0"/>
              <a:cs typeface="Times New Roman" pitchFamily="18" charset="0"/>
            </a:endParaRPr>
          </a:p>
        </p:txBody>
      </p:sp>
      <p:sp>
        <p:nvSpPr>
          <p:cNvPr id="6" name="Rectangle 5"/>
          <p:cNvSpPr/>
          <p:nvPr/>
        </p:nvSpPr>
        <p:spPr>
          <a:xfrm>
            <a:off x="238084" y="3571876"/>
            <a:ext cx="9501254" cy="2585323"/>
          </a:xfrm>
          <a:prstGeom prst="rect">
            <a:avLst/>
          </a:prstGeom>
        </p:spPr>
        <p:txBody>
          <a:bodyPr wrap="square">
            <a:spAutoFit/>
          </a:bodyPr>
          <a:lstStyle/>
          <a:p>
            <a:pPr>
              <a:lnSpc>
                <a:spcPct val="150000"/>
              </a:lnSpc>
              <a:buFont typeface="Wingdings" pitchFamily="2" charset="2"/>
              <a:buChar char="Ø"/>
            </a:pPr>
            <a:endParaRPr lang="en-US" dirty="0" smtClean="0">
              <a:latin typeface="Times New Roman" pitchFamily="18" charset="0"/>
              <a:cs typeface="Times New Roman" pitchFamily="18" charset="0"/>
            </a:endParaRPr>
          </a:p>
          <a:p>
            <a:pPr>
              <a:lnSpc>
                <a:spcPct val="150000"/>
              </a:lnSpc>
              <a:buFont typeface="Wingdings" pitchFamily="2" charset="2"/>
              <a:buChar char="Ø"/>
            </a:pPr>
            <a:r>
              <a:rPr lang="en-US" dirty="0" smtClean="0">
                <a:latin typeface="Times New Roman" pitchFamily="18" charset="0"/>
                <a:cs typeface="Times New Roman" pitchFamily="18" charset="0"/>
              </a:rPr>
              <a:t>Choose the k-number of </a:t>
            </a:r>
            <a:r>
              <a:rPr lang="en-US" dirty="0" err="1" smtClean="0">
                <a:latin typeface="Times New Roman" pitchFamily="18" charset="0"/>
                <a:cs typeface="Times New Roman" pitchFamily="18" charset="0"/>
              </a:rPr>
              <a:t>neighbours</a:t>
            </a:r>
            <a:r>
              <a:rPr lang="en-US" dirty="0" smtClean="0">
                <a:latin typeface="Times New Roman" pitchFamily="18" charset="0"/>
                <a:cs typeface="Times New Roman" pitchFamily="18" charset="0"/>
              </a:rPr>
              <a:t>.</a:t>
            </a:r>
          </a:p>
          <a:p>
            <a:pPr>
              <a:lnSpc>
                <a:spcPct val="150000"/>
              </a:lnSpc>
              <a:buFont typeface="Wingdings" pitchFamily="2" charset="2"/>
              <a:buChar char="Ø"/>
            </a:pPr>
            <a:r>
              <a:rPr lang="en-US" dirty="0" smtClean="0">
                <a:latin typeface="Times New Roman" pitchFamily="18" charset="0"/>
                <a:cs typeface="Times New Roman" pitchFamily="18" charset="0"/>
              </a:rPr>
              <a:t>Find the </a:t>
            </a:r>
            <a:r>
              <a:rPr lang="en-US" dirty="0" err="1" smtClean="0">
                <a:latin typeface="Times New Roman" pitchFamily="18" charset="0"/>
                <a:cs typeface="Times New Roman" pitchFamily="18" charset="0"/>
              </a:rPr>
              <a:t>neighbours'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euclidian</a:t>
            </a:r>
            <a:r>
              <a:rPr lang="en-US" dirty="0" smtClean="0">
                <a:latin typeface="Times New Roman" pitchFamily="18" charset="0"/>
                <a:cs typeface="Times New Roman" pitchFamily="18" charset="0"/>
              </a:rPr>
              <a:t> distances using k.</a:t>
            </a:r>
          </a:p>
          <a:p>
            <a:pPr>
              <a:lnSpc>
                <a:spcPct val="150000"/>
              </a:lnSpc>
              <a:buFont typeface="Wingdings" pitchFamily="2" charset="2"/>
              <a:buChar char="Ø"/>
            </a:pPr>
            <a:r>
              <a:rPr lang="en-US" dirty="0" smtClean="0">
                <a:latin typeface="Times New Roman" pitchFamily="18" charset="0"/>
                <a:cs typeface="Times New Roman" pitchFamily="18" charset="0"/>
              </a:rPr>
              <a:t>Determine the k nearest </a:t>
            </a:r>
            <a:r>
              <a:rPr lang="en-US" dirty="0" err="1" smtClean="0">
                <a:latin typeface="Times New Roman" pitchFamily="18" charset="0"/>
                <a:cs typeface="Times New Roman" pitchFamily="18" charset="0"/>
              </a:rPr>
              <a:t>neighbours</a:t>
            </a:r>
            <a:r>
              <a:rPr lang="en-US" dirty="0" smtClean="0">
                <a:latin typeface="Times New Roman" pitchFamily="18" charset="0"/>
                <a:cs typeface="Times New Roman" pitchFamily="18" charset="0"/>
              </a:rPr>
              <a:t> in accordance with the calculation.</a:t>
            </a:r>
          </a:p>
          <a:p>
            <a:pPr>
              <a:lnSpc>
                <a:spcPct val="150000"/>
              </a:lnSpc>
              <a:buFont typeface="Wingdings" pitchFamily="2" charset="2"/>
              <a:buChar char="Ø"/>
            </a:pPr>
            <a:r>
              <a:rPr lang="en-US" dirty="0" smtClean="0">
                <a:latin typeface="Times New Roman" pitchFamily="18" charset="0"/>
                <a:cs typeface="Times New Roman" pitchFamily="18" charset="0"/>
              </a:rPr>
              <a:t>Count the number of data points in each category among the k </a:t>
            </a:r>
            <a:r>
              <a:rPr lang="en-US" dirty="0" err="1" smtClean="0">
                <a:latin typeface="Times New Roman" pitchFamily="18" charset="0"/>
                <a:cs typeface="Times New Roman" pitchFamily="18" charset="0"/>
              </a:rPr>
              <a:t>neighbours</a:t>
            </a:r>
            <a:r>
              <a:rPr lang="en-US" dirty="0" smtClean="0">
                <a:latin typeface="Times New Roman" pitchFamily="18" charset="0"/>
                <a:cs typeface="Times New Roman" pitchFamily="18" charset="0"/>
              </a:rPr>
              <a:t>.</a:t>
            </a:r>
          </a:p>
          <a:p>
            <a:pPr>
              <a:lnSpc>
                <a:spcPct val="150000"/>
              </a:lnSpc>
              <a:buFont typeface="Wingdings" pitchFamily="2" charset="2"/>
              <a:buChar char="Ø"/>
            </a:pPr>
            <a:r>
              <a:rPr lang="en-US" dirty="0" smtClean="0">
                <a:latin typeface="Times New Roman" pitchFamily="18" charset="0"/>
                <a:cs typeface="Times New Roman" pitchFamily="18" charset="0"/>
              </a:rPr>
              <a:t>Assign the new data points to that category for which the number of the neighbor is maximum.</a:t>
            </a:r>
            <a:r>
              <a:rPr lang="en-US" dirty="0" smtClean="0"/>
              <a:t> </a:t>
            </a:r>
            <a:endParaRPr lang="en-US" dirty="0">
              <a:latin typeface="Times New Roman" pitchFamily="18" charset="0"/>
              <a:cs typeface="Times New Roman" pitchFamily="18" charset="0"/>
            </a:endParaRPr>
          </a:p>
        </p:txBody>
      </p:sp>
      <p:sp>
        <p:nvSpPr>
          <p:cNvPr id="7"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14</a:t>
            </a:fld>
            <a:endParaRPr sz="1400" b="0" i="0" u="none" strike="noStrike" cap="none">
              <a:solidFill>
                <a:srgbClr val="FFFFFF"/>
              </a:solidFill>
              <a:latin typeface="Libre Franklin"/>
              <a:ea typeface="Libre Franklin"/>
              <a:cs typeface="Libre Franklin"/>
              <a:sym typeface="Libre Franklin"/>
            </a:endParaRPr>
          </a:p>
        </p:txBody>
      </p:sp>
      <p:sp>
        <p:nvSpPr>
          <p:cNvPr id="8" name="TextBox 7"/>
          <p:cNvSpPr txBox="1"/>
          <p:nvPr/>
        </p:nvSpPr>
        <p:spPr>
          <a:xfrm>
            <a:off x="4758913" y="285728"/>
            <a:ext cx="1980029" cy="400110"/>
          </a:xfrm>
          <a:prstGeom prst="rect">
            <a:avLst/>
          </a:prstGeom>
          <a:noFill/>
        </p:spPr>
        <p:txBody>
          <a:bodyPr wrap="none" rtlCol="0">
            <a:spAutoFit/>
          </a:bodyPr>
          <a:lstStyle/>
          <a:p>
            <a:r>
              <a:rPr lang="en-IN" sz="2000" b="1" dirty="0" smtClean="0">
                <a:latin typeface="Times New Roman" pitchFamily="18" charset="0"/>
                <a:cs typeface="Times New Roman" pitchFamily="18" charset="0"/>
              </a:rPr>
              <a:t>ALGORITHMS</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15</a:t>
            </a:fld>
            <a:endParaRPr lang="en-US"/>
          </a:p>
        </p:txBody>
      </p:sp>
      <p:sp>
        <p:nvSpPr>
          <p:cNvPr id="3"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4" name="Rectangle 3"/>
          <p:cNvSpPr/>
          <p:nvPr/>
        </p:nvSpPr>
        <p:spPr>
          <a:xfrm>
            <a:off x="238084" y="214290"/>
            <a:ext cx="11572956" cy="6324808"/>
          </a:xfrm>
          <a:prstGeom prst="rect">
            <a:avLst/>
          </a:prstGeom>
        </p:spPr>
        <p:txBody>
          <a:bodyPr wrap="square">
            <a:spAutoFit/>
          </a:bodyPr>
          <a:lstStyle/>
          <a:p>
            <a:pPr algn="just">
              <a:lnSpc>
                <a:spcPct val="150000"/>
              </a:lnSpc>
            </a:pPr>
            <a:r>
              <a:rPr lang="en-IN" b="1" u="sng" dirty="0" smtClean="0">
                <a:latin typeface="Times New Roman" pitchFamily="18" charset="0"/>
                <a:cs typeface="Times New Roman" pitchFamily="18" charset="0"/>
              </a:rPr>
              <a:t>DECISION TREE:</a:t>
            </a:r>
          </a:p>
          <a:p>
            <a:pPr algn="just">
              <a:lnSpc>
                <a:spcPct val="150000"/>
              </a:lnSpc>
              <a:buFont typeface="Wingdings" pitchFamily="2" charset="2"/>
              <a:buChar char="Ø"/>
            </a:pPr>
            <a:r>
              <a:rPr lang="en-US" dirty="0" smtClean="0">
                <a:latin typeface="Times New Roman" pitchFamily="18" charset="0"/>
                <a:cs typeface="Times New Roman" pitchFamily="18" charset="0"/>
              </a:rPr>
              <a:t>Decision Tree is a supervised learning technique that may be used for both classification and regression issues, although usually </a:t>
            </a:r>
            <a:r>
              <a:rPr lang="en-US" dirty="0" err="1" smtClean="0">
                <a:latin typeface="Times New Roman" pitchFamily="18" charset="0"/>
                <a:cs typeface="Times New Roman" pitchFamily="18" charset="0"/>
              </a:rPr>
              <a:t>utilised</a:t>
            </a:r>
            <a:r>
              <a:rPr lang="en-US" dirty="0" smtClean="0">
                <a:latin typeface="Times New Roman" pitchFamily="18" charset="0"/>
                <a:cs typeface="Times New Roman" pitchFamily="18" charset="0"/>
              </a:rPr>
              <a:t> for addressing classification problems. It is a tree structured classifier, where internal nodes represent the feature of a dataset, branches represent the decision rules and each leaf node represents the conclusion.</a:t>
            </a:r>
            <a:endParaRPr lang="en-IN" dirty="0" smtClean="0">
              <a:latin typeface="Times New Roman" pitchFamily="18" charset="0"/>
              <a:cs typeface="Times New Roman" pitchFamily="18" charset="0"/>
            </a:endParaRPr>
          </a:p>
          <a:p>
            <a:pPr algn="just">
              <a:lnSpc>
                <a:spcPct val="150000"/>
              </a:lnSpc>
            </a:pPr>
            <a:r>
              <a:rPr lang="en-IN" b="1" u="sng" dirty="0" smtClean="0">
                <a:latin typeface="Times New Roman" pitchFamily="18" charset="0"/>
                <a:cs typeface="Times New Roman" pitchFamily="18" charset="0"/>
              </a:rPr>
              <a:t>STEPS:</a:t>
            </a:r>
          </a:p>
          <a:p>
            <a:pPr algn="just">
              <a:lnSpc>
                <a:spcPct val="150000"/>
              </a:lnSpc>
              <a:buFont typeface="Wingdings" pitchFamily="2" charset="2"/>
              <a:buChar char="Ø"/>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Identify the tree's root node.</a:t>
            </a:r>
          </a:p>
          <a:p>
            <a:pPr algn="just">
              <a:lnSpc>
                <a:spcPct val="150000"/>
              </a:lnSpc>
              <a:buFont typeface="Wingdings" pitchFamily="2" charset="2"/>
              <a:buChar char="Ø"/>
            </a:pPr>
            <a:r>
              <a:rPr lang="en-US" dirty="0" smtClean="0">
                <a:latin typeface="Times New Roman" pitchFamily="18" charset="0"/>
                <a:cs typeface="Times New Roman" pitchFamily="18" charset="0"/>
              </a:rPr>
              <a:t> Calculate the </a:t>
            </a:r>
            <a:r>
              <a:rPr lang="en-US" dirty="0" err="1" smtClean="0">
                <a:latin typeface="Times New Roman" pitchFamily="18" charset="0"/>
                <a:cs typeface="Times New Roman" pitchFamily="18" charset="0"/>
              </a:rPr>
              <a:t>gini</a:t>
            </a:r>
            <a:r>
              <a:rPr lang="en-US" dirty="0" smtClean="0">
                <a:latin typeface="Times New Roman" pitchFamily="18" charset="0"/>
                <a:cs typeface="Times New Roman" pitchFamily="18" charset="0"/>
              </a:rPr>
              <a:t> index for the current node.</a:t>
            </a:r>
          </a:p>
          <a:p>
            <a:pPr algn="just">
              <a:lnSpc>
                <a:spcPct val="150000"/>
              </a:lnSpc>
              <a:buFont typeface="Wingdings" pitchFamily="2" charset="2"/>
              <a:buChar char="Ø"/>
            </a:pPr>
            <a:r>
              <a:rPr lang="en-US" dirty="0" smtClean="0">
                <a:latin typeface="Times New Roman" pitchFamily="18" charset="0"/>
                <a:cs typeface="Times New Roman" pitchFamily="18" charset="0"/>
              </a:rPr>
              <a:t>  For each attribute, calculate the </a:t>
            </a:r>
            <a:r>
              <a:rPr lang="en-US" dirty="0" err="1" smtClean="0">
                <a:latin typeface="Times New Roman" pitchFamily="18" charset="0"/>
                <a:cs typeface="Times New Roman" pitchFamily="18" charset="0"/>
              </a:rPr>
              <a:t>gini</a:t>
            </a:r>
            <a:r>
              <a:rPr lang="en-US" dirty="0" smtClean="0">
                <a:latin typeface="Times New Roman" pitchFamily="18" charset="0"/>
                <a:cs typeface="Times New Roman" pitchFamily="18" charset="0"/>
              </a:rPr>
              <a:t> index after splitting.</a:t>
            </a:r>
          </a:p>
          <a:p>
            <a:pPr algn="just">
              <a:lnSpc>
                <a:spcPct val="150000"/>
              </a:lnSpc>
              <a:buFont typeface="Wingdings" pitchFamily="2" charset="2"/>
              <a:buChar char="Ø"/>
            </a:pPr>
            <a:r>
              <a:rPr lang="en-US" dirty="0" smtClean="0">
                <a:latin typeface="Times New Roman" pitchFamily="18" charset="0"/>
                <a:cs typeface="Times New Roman" pitchFamily="18" charset="0"/>
              </a:rPr>
              <a:t>  Select the attribute that results in lowest </a:t>
            </a:r>
            <a:r>
              <a:rPr lang="en-US" dirty="0" err="1" smtClean="0">
                <a:latin typeface="Times New Roman" pitchFamily="18" charset="0"/>
                <a:cs typeface="Times New Roman" pitchFamily="18" charset="0"/>
              </a:rPr>
              <a:t>gini</a:t>
            </a:r>
            <a:r>
              <a:rPr lang="en-US" dirty="0" smtClean="0">
                <a:latin typeface="Times New Roman" pitchFamily="18" charset="0"/>
                <a:cs typeface="Times New Roman" pitchFamily="18" charset="0"/>
              </a:rPr>
              <a:t> index</a:t>
            </a:r>
          </a:p>
          <a:p>
            <a:pPr algn="just">
              <a:lnSpc>
                <a:spcPct val="150000"/>
              </a:lnSpc>
              <a:buFont typeface="Wingdings" pitchFamily="2" charset="2"/>
              <a:buChar char="Ø"/>
            </a:pPr>
            <a:r>
              <a:rPr lang="en-US" dirty="0" smtClean="0">
                <a:latin typeface="Times New Roman" pitchFamily="18" charset="0"/>
                <a:cs typeface="Times New Roman" pitchFamily="18" charset="0"/>
              </a:rPr>
              <a:t>  Execute the split.</a:t>
            </a:r>
          </a:p>
          <a:p>
            <a:pPr algn="just">
              <a:lnSpc>
                <a:spcPct val="150000"/>
              </a:lnSpc>
              <a:buFont typeface="Wingdings" pitchFamily="2" charset="2"/>
              <a:buChar char="Ø"/>
            </a:pPr>
            <a:r>
              <a:rPr lang="en-US" dirty="0" smtClean="0">
                <a:latin typeface="Times New Roman" pitchFamily="18" charset="0"/>
                <a:cs typeface="Times New Roman" pitchFamily="18" charset="0"/>
              </a:rPr>
              <a:t>  Continue splitting until stopping condition in met.</a:t>
            </a:r>
          </a:p>
          <a:p>
            <a:pPr algn="just">
              <a:lnSpc>
                <a:spcPct val="150000"/>
              </a:lnSpc>
              <a:buFont typeface="Wingdings" pitchFamily="2" charset="2"/>
              <a:buChar char="Ø"/>
            </a:pPr>
            <a:r>
              <a:rPr lang="en-US" dirty="0" smtClean="0">
                <a:latin typeface="Times New Roman" pitchFamily="18" charset="0"/>
                <a:cs typeface="Times New Roman" pitchFamily="18" charset="0"/>
              </a:rPr>
              <a:t>  Finish up the decision tree.</a:t>
            </a:r>
            <a:endParaRPr lang="en-IN" dirty="0" smtClean="0">
              <a:latin typeface="Times New Roman" pitchFamily="18" charset="0"/>
              <a:cs typeface="Times New Roman" pitchFamily="18" charset="0"/>
            </a:endParaRPr>
          </a:p>
          <a:p>
            <a:pPr algn="just">
              <a:lnSpc>
                <a:spcPct val="150000"/>
              </a:lnSpc>
            </a:pPr>
            <a:endParaRPr lang="en-IN" dirty="0" smtClean="0">
              <a:latin typeface="Times New Roman" pitchFamily="18" charset="0"/>
              <a:cs typeface="Times New Roman" pitchFamily="18" charset="0"/>
            </a:endParaRPr>
          </a:p>
          <a:p>
            <a:pPr algn="just">
              <a:lnSpc>
                <a:spcPct val="150000"/>
              </a:lnSpc>
            </a:pPr>
            <a:endParaRPr lang="en-IN" dirty="0" smtClean="0">
              <a:latin typeface="Times New Roman" pitchFamily="18" charset="0"/>
              <a:cs typeface="Times New Roman" pitchFamily="18" charset="0"/>
            </a:endParaRPr>
          </a:p>
          <a:p>
            <a:pPr algn="just">
              <a:lnSpc>
                <a:spcPct val="150000"/>
              </a:lnSpc>
            </a:pPr>
            <a:endParaRPr lang="en-US" b="1" u="sng" dirty="0" smtClean="0">
              <a:latin typeface="Times New Roman" pitchFamily="18" charset="0"/>
              <a:cs typeface="Times New Roman" pitchFamily="18" charset="0"/>
            </a:endParaRPr>
          </a:p>
        </p:txBody>
      </p:sp>
      <p:sp>
        <p:nvSpPr>
          <p:cNvPr id="5"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15</a:t>
            </a:fld>
            <a:endParaRPr sz="1400" b="0" i="0" u="none" strike="noStrike" cap="none">
              <a:solidFill>
                <a:srgbClr val="FFFFFF"/>
              </a:solidFill>
              <a:latin typeface="Libre Franklin"/>
              <a:ea typeface="Libre Franklin"/>
              <a:cs typeface="Libre Franklin"/>
              <a:sym typeface="Libre Frankli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16</a:t>
            </a:fld>
            <a:endParaRPr lang="en-US"/>
          </a:p>
        </p:txBody>
      </p:sp>
      <p:sp>
        <p:nvSpPr>
          <p:cNvPr id="3"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4"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16</a:t>
            </a:fld>
            <a:endParaRPr sz="1400" b="0" i="0" u="none" strike="noStrike" cap="none">
              <a:solidFill>
                <a:srgbClr val="FFFFFF"/>
              </a:solidFill>
              <a:latin typeface="Libre Franklin"/>
              <a:ea typeface="Libre Franklin"/>
              <a:cs typeface="Libre Franklin"/>
              <a:sym typeface="Libre Franklin"/>
            </a:endParaRPr>
          </a:p>
        </p:txBody>
      </p:sp>
      <p:sp>
        <p:nvSpPr>
          <p:cNvPr id="5" name="TextBox 4"/>
          <p:cNvSpPr txBox="1"/>
          <p:nvPr/>
        </p:nvSpPr>
        <p:spPr>
          <a:xfrm>
            <a:off x="4881554" y="357166"/>
            <a:ext cx="2284600" cy="400110"/>
          </a:xfrm>
          <a:prstGeom prst="rect">
            <a:avLst/>
          </a:prstGeom>
          <a:noFill/>
        </p:spPr>
        <p:txBody>
          <a:bodyPr wrap="none" rtlCol="0">
            <a:spAutoFit/>
          </a:bodyPr>
          <a:lstStyle/>
          <a:p>
            <a:r>
              <a:rPr lang="en-IN" sz="2000" b="1" dirty="0" smtClean="0">
                <a:latin typeface="Times New Roman" pitchFamily="18" charset="0"/>
                <a:cs typeface="Times New Roman" pitchFamily="18" charset="0"/>
              </a:rPr>
              <a:t>ARCHITECTURE</a:t>
            </a:r>
            <a:endParaRPr lang="en-US" sz="2000" b="1" dirty="0">
              <a:latin typeface="Times New Roman" pitchFamily="18" charset="0"/>
              <a:cs typeface="Times New Roman" pitchFamily="18" charset="0"/>
            </a:endParaRPr>
          </a:p>
        </p:txBody>
      </p:sp>
      <p:pic>
        <p:nvPicPr>
          <p:cNvPr id="6" name="Picture 5" descr="ARCHI.png"/>
          <p:cNvPicPr/>
          <p:nvPr/>
        </p:nvPicPr>
        <p:blipFill>
          <a:blip r:embed="rId2"/>
          <a:stretch>
            <a:fillRect/>
          </a:stretch>
        </p:blipFill>
        <p:spPr>
          <a:xfrm>
            <a:off x="2849598" y="886323"/>
            <a:ext cx="6492803" cy="54716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3934" y="357166"/>
            <a:ext cx="8682990" cy="307777"/>
          </a:xfrm>
        </p:spPr>
        <p:txBody>
          <a:bodyPr/>
          <a:lstStyle/>
          <a:p>
            <a:r>
              <a:rPr lang="en-IN" sz="2000" dirty="0" smtClean="0">
                <a:latin typeface="Times New Roman" panose="02020603050405020304" pitchFamily="18" charset="0"/>
                <a:cs typeface="Times New Roman" panose="02020603050405020304" pitchFamily="18" charset="0"/>
              </a:rPr>
              <a:t>USECASE DIAGRAM</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7"/>
          </p:nvPr>
        </p:nvSpPr>
        <p:spPr/>
        <p:txBody>
          <a:bodyPr/>
          <a:lstStyle/>
          <a:p>
            <a:fld id="{B6F15528-21DE-4FAA-801E-634DDDAF4B2B}" type="slidenum">
              <a:rPr lang="en-US" smtClean="0"/>
              <a:pPr/>
              <a:t>17</a:t>
            </a:fld>
            <a:endParaRPr lang="en-US" dirty="0"/>
          </a:p>
        </p:txBody>
      </p:sp>
      <p:sp>
        <p:nvSpPr>
          <p:cNvPr id="7" name="Rectangle 6"/>
          <p:cNvSpPr/>
          <p:nvPr/>
        </p:nvSpPr>
        <p:spPr>
          <a:xfrm>
            <a:off x="4738678" y="6215082"/>
            <a:ext cx="2512226" cy="369332"/>
          </a:xfrm>
          <a:prstGeom prst="rect">
            <a:avLst/>
          </a:prstGeom>
        </p:spPr>
        <p:txBody>
          <a:bodyPr wrap="none">
            <a:spAutoFit/>
          </a:bodyPr>
          <a:lstStyle/>
          <a:p>
            <a:r>
              <a:rPr lang="en-IN" b="1" dirty="0" smtClean="0">
                <a:latin typeface="Times New Roman" pitchFamily="18" charset="0"/>
                <a:cs typeface="Times New Roman" pitchFamily="18" charset="0"/>
              </a:rPr>
              <a:t>Fig 1: </a:t>
            </a:r>
            <a:r>
              <a:rPr lang="en-IN" b="1" dirty="0" err="1" smtClean="0">
                <a:latin typeface="Times New Roman" pitchFamily="18" charset="0"/>
                <a:cs typeface="Times New Roman" pitchFamily="18" charset="0"/>
              </a:rPr>
              <a:t>Usecase</a:t>
            </a:r>
            <a:r>
              <a:rPr lang="en-IN" b="1" dirty="0" smtClean="0">
                <a:latin typeface="Times New Roman" pitchFamily="18" charset="0"/>
                <a:cs typeface="Times New Roman" pitchFamily="18" charset="0"/>
              </a:rPr>
              <a:t> Diagram</a:t>
            </a:r>
            <a:endParaRPr lang="en-US" b="1" dirty="0">
              <a:latin typeface="Times New Roman" pitchFamily="18" charset="0"/>
              <a:cs typeface="Times New Roman" pitchFamily="18" charset="0"/>
            </a:endParaRPr>
          </a:p>
        </p:txBody>
      </p:sp>
      <p:sp>
        <p:nvSpPr>
          <p:cNvPr id="8"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9"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17</a:t>
            </a:fld>
            <a:endParaRPr sz="1400" b="0" i="0" u="none" strike="noStrike" cap="none">
              <a:solidFill>
                <a:srgbClr val="FFFFFF"/>
              </a:solidFill>
              <a:latin typeface="Libre Franklin"/>
              <a:ea typeface="Libre Franklin"/>
              <a:cs typeface="Libre Franklin"/>
              <a:sym typeface="Libre Franklin"/>
            </a:endParaRPr>
          </a:p>
        </p:txBody>
      </p:sp>
      <p:pic>
        <p:nvPicPr>
          <p:cNvPr id="10" name="Picture 9" descr="usecaseog.png"/>
          <p:cNvPicPr>
            <a:picLocks noChangeAspect="1"/>
          </p:cNvPicPr>
          <p:nvPr/>
        </p:nvPicPr>
        <p:blipFill>
          <a:blip r:embed="rId2"/>
          <a:stretch>
            <a:fillRect/>
          </a:stretch>
        </p:blipFill>
        <p:spPr>
          <a:xfrm>
            <a:off x="3992697" y="865799"/>
            <a:ext cx="3532063" cy="534928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18</a:t>
            </a:fld>
            <a:endParaRPr lang="en-US" dirty="0"/>
          </a:p>
        </p:txBody>
      </p:sp>
      <p:sp>
        <p:nvSpPr>
          <p:cNvPr id="3" name="Rectangle 2"/>
          <p:cNvSpPr/>
          <p:nvPr/>
        </p:nvSpPr>
        <p:spPr>
          <a:xfrm>
            <a:off x="4452926" y="214290"/>
            <a:ext cx="2946640" cy="400110"/>
          </a:xfrm>
          <a:prstGeom prst="rect">
            <a:avLst/>
          </a:prstGeom>
        </p:spPr>
        <p:txBody>
          <a:bodyPr wrap="none">
            <a:spAutoFit/>
          </a:bodyPr>
          <a:lstStyle/>
          <a:p>
            <a:r>
              <a:rPr lang="en-IN" sz="2000" b="1" dirty="0" smtClean="0">
                <a:latin typeface="Times New Roman" pitchFamily="18" charset="0"/>
                <a:cs typeface="Times New Roman" pitchFamily="18" charset="0"/>
              </a:rPr>
              <a:t>SEQUENCE DIAGRAM</a:t>
            </a:r>
            <a:endParaRPr lang="en-US" sz="2000" b="1" dirty="0">
              <a:latin typeface="Times New Roman" pitchFamily="18" charset="0"/>
              <a:cs typeface="Times New Roman" pitchFamily="18" charset="0"/>
            </a:endParaRPr>
          </a:p>
        </p:txBody>
      </p:sp>
      <p:pic>
        <p:nvPicPr>
          <p:cNvPr id="4" name="Picture 3" descr="use case.png"/>
          <p:cNvPicPr>
            <a:picLocks noChangeAspect="1"/>
          </p:cNvPicPr>
          <p:nvPr/>
        </p:nvPicPr>
        <p:blipFill>
          <a:blip r:embed="rId2"/>
          <a:stretch>
            <a:fillRect/>
          </a:stretch>
        </p:blipFill>
        <p:spPr>
          <a:xfrm>
            <a:off x="3095604" y="928670"/>
            <a:ext cx="5730737" cy="4511431"/>
          </a:xfrm>
          <a:prstGeom prst="rect">
            <a:avLst/>
          </a:prstGeom>
        </p:spPr>
      </p:pic>
      <p:sp>
        <p:nvSpPr>
          <p:cNvPr id="5" name="Rectangle 4"/>
          <p:cNvSpPr/>
          <p:nvPr/>
        </p:nvSpPr>
        <p:spPr>
          <a:xfrm>
            <a:off x="4881554" y="5572140"/>
            <a:ext cx="2666114" cy="369332"/>
          </a:xfrm>
          <a:prstGeom prst="rect">
            <a:avLst/>
          </a:prstGeom>
        </p:spPr>
        <p:txBody>
          <a:bodyPr wrap="none">
            <a:spAutoFit/>
          </a:bodyPr>
          <a:lstStyle/>
          <a:p>
            <a:r>
              <a:rPr lang="en-IN" b="1" dirty="0" smtClean="0">
                <a:latin typeface="Times New Roman" pitchFamily="18" charset="0"/>
                <a:cs typeface="Times New Roman" pitchFamily="18" charset="0"/>
              </a:rPr>
              <a:t>Fig 3: Sequence Diagram</a:t>
            </a:r>
            <a:endParaRPr lang="en-US" b="1" dirty="0">
              <a:latin typeface="Times New Roman" pitchFamily="18" charset="0"/>
              <a:cs typeface="Times New Roman" pitchFamily="18" charset="0"/>
            </a:endParaRPr>
          </a:p>
        </p:txBody>
      </p:sp>
      <p:sp>
        <p:nvSpPr>
          <p:cNvPr id="6"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7"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18</a:t>
            </a:fld>
            <a:endParaRPr sz="1400" b="0" i="0" u="none" strike="noStrike" cap="none">
              <a:solidFill>
                <a:srgbClr val="FFFFFF"/>
              </a:solidFill>
              <a:latin typeface="Libre Franklin"/>
              <a:ea typeface="Libre Franklin"/>
              <a:cs typeface="Libre Franklin"/>
              <a:sym typeface="Libre Frankli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19</a:t>
            </a:fld>
            <a:endParaRPr lang="en-US" dirty="0"/>
          </a:p>
        </p:txBody>
      </p:sp>
      <p:sp>
        <p:nvSpPr>
          <p:cNvPr id="3" name="Rectangle 2"/>
          <p:cNvSpPr/>
          <p:nvPr/>
        </p:nvSpPr>
        <p:spPr>
          <a:xfrm>
            <a:off x="4667240" y="214290"/>
            <a:ext cx="2808910" cy="400110"/>
          </a:xfrm>
          <a:prstGeom prst="rect">
            <a:avLst/>
          </a:prstGeom>
        </p:spPr>
        <p:txBody>
          <a:bodyPr wrap="none">
            <a:spAutoFit/>
          </a:bodyPr>
          <a:lstStyle/>
          <a:p>
            <a:r>
              <a:rPr lang="en-IN" sz="2000" b="1" dirty="0" smtClean="0">
                <a:latin typeface="Times New Roman" pitchFamily="18" charset="0"/>
                <a:cs typeface="Times New Roman" pitchFamily="18" charset="0"/>
              </a:rPr>
              <a:t>ACTIVITY DIAGRAM</a:t>
            </a:r>
            <a:endParaRPr lang="en-US" sz="2000" b="1" dirty="0">
              <a:latin typeface="Times New Roman" pitchFamily="18" charset="0"/>
              <a:cs typeface="Times New Roman" pitchFamily="18" charset="0"/>
            </a:endParaRPr>
          </a:p>
        </p:txBody>
      </p:sp>
      <p:pic>
        <p:nvPicPr>
          <p:cNvPr id="4" name="Picture 3" descr="Activity.png"/>
          <p:cNvPicPr>
            <a:picLocks noChangeAspect="1"/>
          </p:cNvPicPr>
          <p:nvPr/>
        </p:nvPicPr>
        <p:blipFill>
          <a:blip r:embed="rId2"/>
          <a:stretch>
            <a:fillRect/>
          </a:stretch>
        </p:blipFill>
        <p:spPr>
          <a:xfrm>
            <a:off x="4381488" y="714356"/>
            <a:ext cx="2991525" cy="4983752"/>
          </a:xfrm>
          <a:prstGeom prst="rect">
            <a:avLst/>
          </a:prstGeom>
        </p:spPr>
      </p:pic>
      <p:sp>
        <p:nvSpPr>
          <p:cNvPr id="5" name="Rectangle 4"/>
          <p:cNvSpPr/>
          <p:nvPr/>
        </p:nvSpPr>
        <p:spPr>
          <a:xfrm>
            <a:off x="4952992" y="5929330"/>
            <a:ext cx="2324419" cy="369332"/>
          </a:xfrm>
          <a:prstGeom prst="rect">
            <a:avLst/>
          </a:prstGeom>
        </p:spPr>
        <p:txBody>
          <a:bodyPr wrap="none">
            <a:spAutoFit/>
          </a:bodyPr>
          <a:lstStyle/>
          <a:p>
            <a:r>
              <a:rPr lang="en-IN" b="1" dirty="0" smtClean="0"/>
              <a:t>Fig 6: Activity Diagram</a:t>
            </a:r>
            <a:endParaRPr lang="en-US" b="1" dirty="0"/>
          </a:p>
        </p:txBody>
      </p:sp>
      <p:sp>
        <p:nvSpPr>
          <p:cNvPr id="6"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7"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19</a:t>
            </a:fld>
            <a:endParaRPr sz="1400" b="0" i="0" u="none" strike="noStrike" cap="none">
              <a:solidFill>
                <a:srgbClr val="FFFFFF"/>
              </a:solidFill>
              <a:latin typeface="Libre Franklin"/>
              <a:ea typeface="Libre Franklin"/>
              <a:cs typeface="Libre Franklin"/>
              <a:sym typeface="Libre Frankli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852" y="1049521"/>
            <a:ext cx="8682990" cy="307777"/>
          </a:xfrm>
        </p:spPr>
        <p:txBody>
          <a:bodyPr/>
          <a:lstStyle/>
          <a:p>
            <a:pPr algn="ctr"/>
            <a:r>
              <a:rPr lang="en-US" sz="2000" dirty="0" smtClean="0">
                <a:ea typeface="Times New Roman"/>
                <a:sym typeface="Times New Roman"/>
              </a:rPr>
              <a:t>Status of </a:t>
            </a:r>
            <a:r>
              <a:rPr lang="en-US" sz="2000" dirty="0" smtClean="0">
                <a:ea typeface="Times New Roman"/>
                <a:sym typeface="Times New Roman"/>
              </a:rPr>
              <a:t>CRC</a:t>
            </a:r>
            <a:endParaRPr lang="en-US" sz="2000"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2</a:t>
            </a:fld>
            <a:endParaRPr lang="en-US"/>
          </a:p>
        </p:txBody>
      </p:sp>
      <p:sp>
        <p:nvSpPr>
          <p:cNvPr id="5"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6"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2</a:t>
            </a:fld>
            <a:endParaRPr sz="1400" b="0" i="0" u="none" strike="noStrike" cap="none">
              <a:solidFill>
                <a:srgbClr val="FFFFFF"/>
              </a:solidFill>
              <a:latin typeface="Libre Franklin"/>
              <a:ea typeface="Libre Franklin"/>
              <a:cs typeface="Libre Franklin"/>
              <a:sym typeface="Libre Franklin"/>
            </a:endParaRPr>
          </a:p>
        </p:txBody>
      </p:sp>
      <p:graphicFrame>
        <p:nvGraphicFramePr>
          <p:cNvPr id="8" name="Table 7"/>
          <p:cNvGraphicFramePr>
            <a:graphicFrameLocks noGrp="1"/>
          </p:cNvGraphicFramePr>
          <p:nvPr/>
        </p:nvGraphicFramePr>
        <p:xfrm>
          <a:off x="2166910" y="2271702"/>
          <a:ext cx="8143932" cy="485779"/>
        </p:xfrm>
        <a:graphic>
          <a:graphicData uri="http://schemas.openxmlformats.org/drawingml/2006/table">
            <a:tbl>
              <a:tblPr firstRow="1" bandRow="1">
                <a:noFill/>
              </a:tblPr>
              <a:tblGrid>
                <a:gridCol w="1034714"/>
                <a:gridCol w="3554609"/>
                <a:gridCol w="3554609"/>
              </a:tblGrid>
              <a:tr h="485779">
                <a:tc>
                  <a:txBody>
                    <a:bodyPr/>
                    <a:lstStyle/>
                    <a:p>
                      <a:pPr marL="0" marR="0" lvl="0" indent="0" algn="ctr" rtl="0">
                        <a:lnSpc>
                          <a:spcPct val="100000"/>
                        </a:lnSpc>
                        <a:spcBef>
                          <a:spcPts val="0"/>
                        </a:spcBef>
                        <a:spcAft>
                          <a:spcPts val="0"/>
                        </a:spcAft>
                        <a:buNone/>
                      </a:pPr>
                      <a:r>
                        <a:rPr lang="en-US" sz="2000" b="1" u="none" strike="noStrike" cap="none" dirty="0">
                          <a:solidFill>
                            <a:srgbClr val="FFFFFF"/>
                          </a:solidFill>
                          <a:latin typeface="Times New Roman"/>
                          <a:ea typeface="Times New Roman"/>
                          <a:cs typeface="Times New Roman"/>
                          <a:sym typeface="Times New Roman"/>
                        </a:rPr>
                        <a:t>C</a:t>
                      </a:r>
                      <a:r>
                        <a:rPr lang="en-US" sz="2000" b="1" u="none" strike="noStrike" cap="none" dirty="0" smtClean="0">
                          <a:solidFill>
                            <a:srgbClr val="FFFFFF"/>
                          </a:solidFill>
                          <a:latin typeface="Times New Roman"/>
                          <a:ea typeface="Times New Roman"/>
                          <a:cs typeface="Times New Roman"/>
                          <a:sym typeface="Times New Roman"/>
                        </a:rPr>
                        <a:t>RC</a:t>
                      </a:r>
                      <a:endParaRPr sz="2000" u="none" strike="noStrike" cap="none">
                        <a:latin typeface="Times New Roman"/>
                        <a:ea typeface="Times New Roman"/>
                        <a:cs typeface="Times New Roman"/>
                        <a:sym typeface="Times New Roman"/>
                      </a:endParaRPr>
                    </a:p>
                  </a:txBody>
                  <a:tcPr marL="0" marR="0" marT="279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0BC"/>
                    </a:solidFill>
                  </a:tcPr>
                </a:tc>
                <a:tc>
                  <a:txBody>
                    <a:bodyPr/>
                    <a:lstStyle/>
                    <a:p>
                      <a:pPr marL="0" marR="0" lvl="0" indent="0" algn="ctr" rtl="0">
                        <a:lnSpc>
                          <a:spcPct val="100000"/>
                        </a:lnSpc>
                        <a:spcBef>
                          <a:spcPts val="0"/>
                        </a:spcBef>
                        <a:spcAft>
                          <a:spcPts val="0"/>
                        </a:spcAft>
                        <a:buNone/>
                      </a:pPr>
                      <a:r>
                        <a:rPr lang="en-US" sz="2000" b="1" u="none" strike="noStrike" cap="none" dirty="0">
                          <a:solidFill>
                            <a:srgbClr val="FFFFFF"/>
                          </a:solidFill>
                          <a:latin typeface="Times New Roman"/>
                          <a:ea typeface="Times New Roman"/>
                          <a:cs typeface="Times New Roman"/>
                          <a:sym typeface="Times New Roman"/>
                        </a:rPr>
                        <a:t>Status</a:t>
                      </a:r>
                      <a:endParaRPr sz="2000" u="none" strike="noStrike" cap="none">
                        <a:latin typeface="Times New Roman"/>
                        <a:ea typeface="Times New Roman"/>
                        <a:cs typeface="Times New Roman"/>
                        <a:sym typeface="Times New Roman"/>
                      </a:endParaRPr>
                    </a:p>
                  </a:txBody>
                  <a:tcPr marL="0" marR="0" marT="279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0BC"/>
                    </a:solidFill>
                  </a:tcPr>
                </a:tc>
                <a:tc>
                  <a:txBody>
                    <a:bodyPr/>
                    <a:lstStyle/>
                    <a:p>
                      <a:pPr marL="0" marR="0" lvl="0" indent="0" algn="ctr" rtl="0">
                        <a:lnSpc>
                          <a:spcPct val="100000"/>
                        </a:lnSpc>
                        <a:spcBef>
                          <a:spcPts val="0"/>
                        </a:spcBef>
                        <a:spcAft>
                          <a:spcPts val="0"/>
                        </a:spcAft>
                        <a:buNone/>
                      </a:pPr>
                      <a:r>
                        <a:rPr lang="en-US" sz="2000" b="1" u="none" strike="noStrike" cap="none" dirty="0">
                          <a:solidFill>
                            <a:srgbClr val="FFFFFF"/>
                          </a:solidFill>
                          <a:latin typeface="Times New Roman"/>
                          <a:ea typeface="Times New Roman"/>
                          <a:cs typeface="Times New Roman"/>
                          <a:sym typeface="Times New Roman"/>
                        </a:rPr>
                        <a:t>Date</a:t>
                      </a:r>
                      <a:endParaRPr sz="2000" u="none" strike="noStrike" cap="none">
                        <a:latin typeface="Times New Roman"/>
                        <a:ea typeface="Times New Roman"/>
                        <a:cs typeface="Times New Roman"/>
                        <a:sym typeface="Times New Roman"/>
                      </a:endParaRPr>
                    </a:p>
                  </a:txBody>
                  <a:tcPr marL="0" marR="0" marT="279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0BC"/>
                    </a:solidFill>
                  </a:tcPr>
                </a:tc>
              </a:tr>
            </a:tbl>
          </a:graphicData>
        </a:graphic>
      </p:graphicFrame>
      <p:graphicFrame>
        <p:nvGraphicFramePr>
          <p:cNvPr id="7" name="Table 6"/>
          <p:cNvGraphicFramePr>
            <a:graphicFrameLocks noGrp="1"/>
          </p:cNvGraphicFramePr>
          <p:nvPr/>
        </p:nvGraphicFramePr>
        <p:xfrm>
          <a:off x="2166910" y="2786058"/>
          <a:ext cx="8143932" cy="485779"/>
        </p:xfrm>
        <a:graphic>
          <a:graphicData uri="http://schemas.openxmlformats.org/drawingml/2006/table">
            <a:tbl>
              <a:tblPr firstRow="1" bandRow="1">
                <a:noFill/>
              </a:tblPr>
              <a:tblGrid>
                <a:gridCol w="1034714"/>
                <a:gridCol w="3554609"/>
                <a:gridCol w="3554609"/>
              </a:tblGrid>
              <a:tr h="485779">
                <a:tc>
                  <a:txBody>
                    <a:bodyPr/>
                    <a:lstStyle/>
                    <a:p>
                      <a:pPr marL="0" marR="0" lvl="0" indent="0" algn="ctr" rtl="0">
                        <a:lnSpc>
                          <a:spcPct val="100000"/>
                        </a:lnSpc>
                        <a:spcBef>
                          <a:spcPts val="0"/>
                        </a:spcBef>
                        <a:spcAft>
                          <a:spcPts val="0"/>
                        </a:spcAft>
                        <a:buNone/>
                      </a:pPr>
                      <a:r>
                        <a:rPr lang="en-IN" sz="2000" u="none" strike="noStrike" cap="none" dirty="0" smtClean="0">
                          <a:latin typeface="Times New Roman"/>
                          <a:ea typeface="Times New Roman"/>
                          <a:cs typeface="Times New Roman"/>
                          <a:sym typeface="Times New Roman"/>
                        </a:rPr>
                        <a:t>CRC</a:t>
                      </a:r>
                      <a:endParaRPr sz="2000" u="none" strike="noStrike" cap="none">
                        <a:latin typeface="Times New Roman"/>
                        <a:ea typeface="Times New Roman"/>
                        <a:cs typeface="Times New Roman"/>
                        <a:sym typeface="Times New Roman"/>
                      </a:endParaRPr>
                    </a:p>
                  </a:txBody>
                  <a:tcPr marL="0" marR="0" marT="279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BF4"/>
                    </a:solidFill>
                  </a:tcPr>
                </a:tc>
                <a:tc>
                  <a:txBody>
                    <a:bodyPr/>
                    <a:lstStyle/>
                    <a:p>
                      <a:pPr marL="0" marR="0" lvl="0" indent="0" algn="ctr" rtl="0">
                        <a:lnSpc>
                          <a:spcPct val="100000"/>
                        </a:lnSpc>
                        <a:spcBef>
                          <a:spcPts val="0"/>
                        </a:spcBef>
                        <a:spcAft>
                          <a:spcPts val="0"/>
                        </a:spcAft>
                        <a:buNone/>
                      </a:pPr>
                      <a:r>
                        <a:rPr lang="en-US" sz="2000" u="none" strike="noStrike" cap="none" dirty="0">
                          <a:latin typeface="Times New Roman"/>
                          <a:ea typeface="Times New Roman"/>
                          <a:cs typeface="Times New Roman"/>
                          <a:sym typeface="Times New Roman"/>
                        </a:rPr>
                        <a:t>Completed</a:t>
                      </a:r>
                      <a:endParaRPr sz="2000" u="none" strike="noStrike" cap="none">
                        <a:latin typeface="Times New Roman"/>
                        <a:ea typeface="Times New Roman"/>
                        <a:cs typeface="Times New Roman"/>
                        <a:sym typeface="Times New Roman"/>
                      </a:endParaRPr>
                    </a:p>
                  </a:txBody>
                  <a:tcPr marL="0" marR="0" marT="279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BF4"/>
                    </a:solidFill>
                  </a:tcPr>
                </a:tc>
                <a:tc>
                  <a:txBody>
                    <a:bodyPr/>
                    <a:lstStyle/>
                    <a:p>
                      <a:pPr marL="0" marR="0" lvl="0" indent="0" algn="ctr" rtl="0">
                        <a:lnSpc>
                          <a:spcPct val="100000"/>
                        </a:lnSpc>
                        <a:spcBef>
                          <a:spcPts val="0"/>
                        </a:spcBef>
                        <a:spcAft>
                          <a:spcPts val="0"/>
                        </a:spcAft>
                        <a:buNone/>
                      </a:pPr>
                      <a:r>
                        <a:rPr lang="en-US" sz="2000" u="none" strike="noStrike" cap="none" dirty="0" smtClean="0">
                          <a:latin typeface="Times New Roman"/>
                          <a:ea typeface="Times New Roman"/>
                          <a:cs typeface="Times New Roman"/>
                          <a:sym typeface="Times New Roman"/>
                        </a:rPr>
                        <a:t>28/06/23</a:t>
                      </a:r>
                      <a:endParaRPr sz="2000" u="none" strike="noStrike" cap="none">
                        <a:latin typeface="Times New Roman"/>
                        <a:ea typeface="Times New Roman"/>
                        <a:cs typeface="Times New Roman"/>
                        <a:sym typeface="Times New Roman"/>
                      </a:endParaRPr>
                    </a:p>
                  </a:txBody>
                  <a:tcPr marL="0" marR="0" marT="279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BF4"/>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20</a:t>
            </a:fld>
            <a:endParaRPr lang="en-US"/>
          </a:p>
        </p:txBody>
      </p:sp>
      <p:sp>
        <p:nvSpPr>
          <p:cNvPr id="3"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4"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20</a:t>
            </a:fld>
            <a:endParaRPr sz="1400" b="0" i="0" u="none" strike="noStrike" cap="none">
              <a:solidFill>
                <a:srgbClr val="FFFFFF"/>
              </a:solidFill>
              <a:latin typeface="Libre Franklin"/>
              <a:ea typeface="Libre Franklin"/>
              <a:cs typeface="Libre Franklin"/>
              <a:sym typeface="Libre Franklin"/>
            </a:endParaRPr>
          </a:p>
        </p:txBody>
      </p:sp>
      <p:sp>
        <p:nvSpPr>
          <p:cNvPr id="5" name="Rectangle 4"/>
          <p:cNvSpPr/>
          <p:nvPr/>
        </p:nvSpPr>
        <p:spPr>
          <a:xfrm>
            <a:off x="4738678" y="214290"/>
            <a:ext cx="2061783" cy="400110"/>
          </a:xfrm>
          <a:prstGeom prst="rect">
            <a:avLst/>
          </a:prstGeom>
        </p:spPr>
        <p:txBody>
          <a:bodyPr wrap="none">
            <a:spAutoFit/>
          </a:bodyPr>
          <a:lstStyle/>
          <a:p>
            <a:r>
              <a:rPr lang="en-IN" sz="2000" b="1" u="sng" dirty="0" smtClean="0">
                <a:latin typeface="Times New Roman" pitchFamily="18" charset="0"/>
                <a:cs typeface="Times New Roman" pitchFamily="18" charset="0"/>
              </a:rPr>
              <a:t>SAMPLE CODE</a:t>
            </a:r>
            <a:endParaRPr lang="en-US" sz="2000" b="1" u="sng" dirty="0">
              <a:latin typeface="Times New Roman" pitchFamily="18" charset="0"/>
              <a:cs typeface="Times New Roman" pitchFamily="18" charset="0"/>
            </a:endParaRPr>
          </a:p>
        </p:txBody>
      </p:sp>
      <p:sp>
        <p:nvSpPr>
          <p:cNvPr id="6" name="Rectangle 5"/>
          <p:cNvSpPr/>
          <p:nvPr/>
        </p:nvSpPr>
        <p:spPr>
          <a:xfrm>
            <a:off x="976298" y="1011399"/>
            <a:ext cx="3262314" cy="5632311"/>
          </a:xfrm>
          <a:prstGeom prst="rect">
            <a:avLst/>
          </a:prstGeom>
        </p:spPr>
        <p:txBody>
          <a:bodyPr wrap="square">
            <a:spAutoFit/>
          </a:bodyPr>
          <a:lstStyle/>
          <a:p>
            <a:r>
              <a:rPr lang="en-US" dirty="0" smtClean="0"/>
              <a:t>app = Flask(__name__)</a:t>
            </a:r>
          </a:p>
          <a:p>
            <a:endParaRPr lang="en-US" dirty="0" smtClean="0"/>
          </a:p>
          <a:p>
            <a:r>
              <a:rPr lang="en-US" dirty="0" smtClean="0"/>
              <a:t>users=[]</a:t>
            </a:r>
          </a:p>
          <a:p>
            <a:endParaRPr lang="en-US" dirty="0" smtClean="0"/>
          </a:p>
          <a:p>
            <a:r>
              <a:rPr lang="en-US" dirty="0" smtClean="0"/>
              <a:t>@</a:t>
            </a:r>
            <a:r>
              <a:rPr lang="en-US" dirty="0" err="1" smtClean="0"/>
              <a:t>app.route</a:t>
            </a:r>
            <a:r>
              <a:rPr lang="en-US" dirty="0" smtClean="0"/>
              <a:t>('/')</a:t>
            </a:r>
          </a:p>
          <a:p>
            <a:r>
              <a:rPr lang="en-US" dirty="0" smtClean="0"/>
              <a:t>def home():</a:t>
            </a:r>
          </a:p>
          <a:p>
            <a:r>
              <a:rPr lang="en-US" dirty="0" smtClean="0"/>
              <a:t>    return </a:t>
            </a:r>
            <a:r>
              <a:rPr lang="en-US" dirty="0" err="1" smtClean="0"/>
              <a:t>render_template</a:t>
            </a:r>
            <a:r>
              <a:rPr lang="en-US" dirty="0" smtClean="0"/>
              <a:t>('index.html')</a:t>
            </a:r>
          </a:p>
          <a:p>
            <a:endParaRPr lang="en-US" dirty="0" smtClean="0"/>
          </a:p>
          <a:p>
            <a:r>
              <a:rPr lang="en-US" dirty="0" smtClean="0"/>
              <a:t>@</a:t>
            </a:r>
            <a:r>
              <a:rPr lang="en-US" dirty="0" err="1" smtClean="0"/>
              <a:t>app.route</a:t>
            </a:r>
            <a:r>
              <a:rPr lang="en-US" dirty="0" smtClean="0"/>
              <a:t>('/second')</a:t>
            </a:r>
          </a:p>
          <a:p>
            <a:r>
              <a:rPr lang="en-US" dirty="0" smtClean="0"/>
              <a:t>def second():</a:t>
            </a:r>
          </a:p>
          <a:p>
            <a:r>
              <a:rPr lang="en-US" dirty="0" smtClean="0"/>
              <a:t>    return </a:t>
            </a:r>
            <a:r>
              <a:rPr lang="en-US" dirty="0" err="1" smtClean="0"/>
              <a:t>render_template</a:t>
            </a:r>
            <a:r>
              <a:rPr lang="en-US" dirty="0" smtClean="0"/>
              <a:t>('sign.html')</a:t>
            </a:r>
          </a:p>
          <a:p>
            <a:endParaRPr lang="en-US" dirty="0" smtClean="0"/>
          </a:p>
          <a:p>
            <a:r>
              <a:rPr lang="en-US" dirty="0" smtClean="0"/>
              <a:t>@</a:t>
            </a:r>
            <a:r>
              <a:rPr lang="en-US" dirty="0" err="1" smtClean="0"/>
              <a:t>app.route</a:t>
            </a:r>
            <a:r>
              <a:rPr lang="en-US" dirty="0" smtClean="0"/>
              <a:t>('/third')</a:t>
            </a:r>
          </a:p>
          <a:p>
            <a:r>
              <a:rPr lang="en-US" dirty="0" smtClean="0"/>
              <a:t>def third():</a:t>
            </a:r>
          </a:p>
          <a:p>
            <a:r>
              <a:rPr lang="en-US" dirty="0" smtClean="0"/>
              <a:t>    return </a:t>
            </a:r>
            <a:r>
              <a:rPr lang="en-US" dirty="0" err="1" smtClean="0"/>
              <a:t>render_template</a:t>
            </a:r>
            <a:r>
              <a:rPr lang="en-US" dirty="0" smtClean="0"/>
              <a:t>('aboutus.html')</a:t>
            </a:r>
          </a:p>
          <a:p>
            <a:endParaRPr lang="en-US" dirty="0" smtClean="0"/>
          </a:p>
          <a:p>
            <a:endParaRPr lang="en-US" dirty="0" smtClean="0"/>
          </a:p>
        </p:txBody>
      </p:sp>
      <p:sp>
        <p:nvSpPr>
          <p:cNvPr id="8" name="Rectangle 7"/>
          <p:cNvSpPr/>
          <p:nvPr/>
        </p:nvSpPr>
        <p:spPr>
          <a:xfrm>
            <a:off x="5881686" y="805838"/>
            <a:ext cx="5643602" cy="5909310"/>
          </a:xfrm>
          <a:prstGeom prst="rect">
            <a:avLst/>
          </a:prstGeom>
        </p:spPr>
        <p:txBody>
          <a:bodyPr wrap="square">
            <a:spAutoFit/>
          </a:bodyPr>
          <a:lstStyle/>
          <a:p>
            <a:r>
              <a:rPr lang="en-US" dirty="0" smtClean="0"/>
              <a:t>@</a:t>
            </a:r>
            <a:r>
              <a:rPr lang="en-US" dirty="0" err="1" smtClean="0"/>
              <a:t>app.route</a:t>
            </a:r>
            <a:r>
              <a:rPr lang="en-US" dirty="0" smtClean="0"/>
              <a:t>('/upload', methods=['GET', 'POST'])</a:t>
            </a:r>
          </a:p>
          <a:p>
            <a:r>
              <a:rPr lang="en-US" dirty="0" smtClean="0"/>
              <a:t>def upload():</a:t>
            </a:r>
          </a:p>
          <a:p>
            <a:r>
              <a:rPr lang="en-US" dirty="0" smtClean="0"/>
              <a:t>    if </a:t>
            </a:r>
            <a:r>
              <a:rPr lang="en-US" dirty="0" err="1" smtClean="0"/>
              <a:t>request.method</a:t>
            </a:r>
            <a:r>
              <a:rPr lang="en-US" dirty="0" smtClean="0"/>
              <a:t> == 'POST':</a:t>
            </a:r>
          </a:p>
          <a:p>
            <a:r>
              <a:rPr lang="en-US" dirty="0" smtClean="0"/>
              <a:t>        # check if the post request has the file part</a:t>
            </a:r>
          </a:p>
          <a:p>
            <a:r>
              <a:rPr lang="en-US" dirty="0" smtClean="0"/>
              <a:t>        if 'file' not in </a:t>
            </a:r>
            <a:r>
              <a:rPr lang="en-US" dirty="0" err="1" smtClean="0"/>
              <a:t>request.files</a:t>
            </a:r>
            <a:r>
              <a:rPr lang="en-US" dirty="0" smtClean="0"/>
              <a:t>:</a:t>
            </a:r>
          </a:p>
          <a:p>
            <a:r>
              <a:rPr lang="en-US" dirty="0" smtClean="0"/>
              <a:t>            return redirect(request.url)</a:t>
            </a:r>
          </a:p>
          <a:p>
            <a:r>
              <a:rPr lang="en-US" dirty="0" smtClean="0"/>
              <a:t>        </a:t>
            </a:r>
          </a:p>
          <a:p>
            <a:r>
              <a:rPr lang="en-US" dirty="0" smtClean="0"/>
              <a:t>        file = </a:t>
            </a:r>
            <a:r>
              <a:rPr lang="en-US" dirty="0" err="1" smtClean="0"/>
              <a:t>request.files</a:t>
            </a:r>
            <a:r>
              <a:rPr lang="en-US" dirty="0" smtClean="0"/>
              <a:t>['file']</a:t>
            </a:r>
          </a:p>
          <a:p>
            <a:r>
              <a:rPr lang="en-US" dirty="0" smtClean="0"/>
              <a:t>        </a:t>
            </a:r>
          </a:p>
          <a:p>
            <a:r>
              <a:rPr lang="en-US" dirty="0" smtClean="0"/>
              <a:t>        if </a:t>
            </a:r>
            <a:r>
              <a:rPr lang="en-US" dirty="0" err="1" smtClean="0"/>
              <a:t>file.filename</a:t>
            </a:r>
            <a:r>
              <a:rPr lang="en-US" dirty="0" smtClean="0"/>
              <a:t> == '':</a:t>
            </a:r>
          </a:p>
          <a:p>
            <a:r>
              <a:rPr lang="en-US" dirty="0" smtClean="0"/>
              <a:t>            return redirect(request.url)</a:t>
            </a:r>
          </a:p>
          <a:p>
            <a:r>
              <a:rPr lang="en-US" dirty="0" smtClean="0"/>
              <a:t>        </a:t>
            </a:r>
          </a:p>
          <a:p>
            <a:r>
              <a:rPr lang="en-US" dirty="0" smtClean="0"/>
              <a:t>        if file:</a:t>
            </a:r>
          </a:p>
          <a:p>
            <a:r>
              <a:rPr lang="en-US" dirty="0" smtClean="0"/>
              <a:t>            # read the uploaded file into a pandas </a:t>
            </a:r>
            <a:r>
              <a:rPr lang="en-US" dirty="0" err="1" smtClean="0"/>
              <a:t>dataframe</a:t>
            </a:r>
            <a:endParaRPr lang="en-US" dirty="0" smtClean="0"/>
          </a:p>
          <a:p>
            <a:r>
              <a:rPr lang="en-US" dirty="0" smtClean="0"/>
              <a:t>            </a:t>
            </a:r>
            <a:r>
              <a:rPr lang="en-US" dirty="0" err="1" smtClean="0"/>
              <a:t>df</a:t>
            </a:r>
            <a:r>
              <a:rPr lang="en-US" dirty="0" smtClean="0"/>
              <a:t> = </a:t>
            </a:r>
            <a:r>
              <a:rPr lang="en-US" dirty="0" err="1" smtClean="0"/>
              <a:t>pd.read_csv</a:t>
            </a:r>
            <a:r>
              <a:rPr lang="en-US" dirty="0" smtClean="0"/>
              <a:t>(file)</a:t>
            </a:r>
          </a:p>
          <a:p>
            <a:r>
              <a:rPr lang="en-US" dirty="0" smtClean="0"/>
              <a:t>            # render the view.html template with the </a:t>
            </a:r>
            <a:r>
              <a:rPr lang="en-US" dirty="0" err="1" smtClean="0"/>
              <a:t>dataframe</a:t>
            </a:r>
            <a:endParaRPr lang="en-US" dirty="0" smtClean="0"/>
          </a:p>
          <a:p>
            <a:r>
              <a:rPr lang="en-US" dirty="0" smtClean="0"/>
              <a:t>            return </a:t>
            </a:r>
            <a:r>
              <a:rPr lang="en-US" dirty="0" err="1" smtClean="0"/>
              <a:t>render_template</a:t>
            </a:r>
            <a:r>
              <a:rPr lang="en-US" dirty="0" smtClean="0"/>
              <a:t>('view.html', table=</a:t>
            </a:r>
            <a:r>
              <a:rPr lang="en-US" dirty="0" err="1" smtClean="0"/>
              <a:t>df.to_html</a:t>
            </a:r>
            <a:r>
              <a:rPr lang="en-US" dirty="0" smtClean="0"/>
              <a:t>(index=False))</a:t>
            </a:r>
          </a:p>
          <a:p>
            <a:r>
              <a:rPr lang="en-US" dirty="0" smtClean="0"/>
              <a:t>    </a:t>
            </a:r>
          </a:p>
          <a:p>
            <a:r>
              <a:rPr lang="en-US" dirty="0" smtClean="0"/>
              <a:t>    return redirect(request.url)</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21</a:t>
            </a:fld>
            <a:endParaRPr lang="en-US"/>
          </a:p>
        </p:txBody>
      </p:sp>
      <p:sp>
        <p:nvSpPr>
          <p:cNvPr id="3"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4"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21</a:t>
            </a:fld>
            <a:endParaRPr sz="1400" b="0" i="0" u="none" strike="noStrike" cap="none">
              <a:solidFill>
                <a:srgbClr val="FFFFFF"/>
              </a:solidFill>
              <a:latin typeface="Libre Franklin"/>
              <a:ea typeface="Libre Franklin"/>
              <a:cs typeface="Libre Franklin"/>
              <a:sym typeface="Libre Franklin"/>
            </a:endParaRPr>
          </a:p>
        </p:txBody>
      </p:sp>
      <p:sp>
        <p:nvSpPr>
          <p:cNvPr id="5" name="Rectangle 4"/>
          <p:cNvSpPr/>
          <p:nvPr/>
        </p:nvSpPr>
        <p:spPr>
          <a:xfrm>
            <a:off x="238084" y="1428736"/>
            <a:ext cx="5643602" cy="3970318"/>
          </a:xfrm>
          <a:prstGeom prst="rect">
            <a:avLst/>
          </a:prstGeom>
        </p:spPr>
        <p:txBody>
          <a:bodyPr wrap="square">
            <a:spAutoFit/>
          </a:bodyPr>
          <a:lstStyle/>
          <a:p>
            <a:r>
              <a:rPr lang="en-US" dirty="0" smtClean="0"/>
              <a:t>@</a:t>
            </a:r>
            <a:r>
              <a:rPr lang="en-US" dirty="0" err="1" smtClean="0"/>
              <a:t>app.route</a:t>
            </a:r>
            <a:r>
              <a:rPr lang="en-US" dirty="0" smtClean="0"/>
              <a:t>('/result', methods=['POST'])</a:t>
            </a:r>
          </a:p>
          <a:p>
            <a:r>
              <a:rPr lang="en-US" dirty="0" smtClean="0"/>
              <a:t>def </a:t>
            </a:r>
            <a:r>
              <a:rPr lang="en-US" dirty="0" err="1" smtClean="0"/>
              <a:t>make_prediction</a:t>
            </a:r>
            <a:r>
              <a:rPr lang="en-US" dirty="0" smtClean="0"/>
              <a:t>():</a:t>
            </a:r>
          </a:p>
          <a:p>
            <a:r>
              <a:rPr lang="en-US" dirty="0" smtClean="0"/>
              <a:t>    </a:t>
            </a:r>
            <a:r>
              <a:rPr lang="en-US" dirty="0" err="1" smtClean="0"/>
              <a:t>patient_details</a:t>
            </a:r>
            <a:r>
              <a:rPr lang="en-US" dirty="0" smtClean="0"/>
              <a:t>=[]</a:t>
            </a:r>
          </a:p>
          <a:p>
            <a:r>
              <a:rPr lang="en-US" dirty="0" smtClean="0"/>
              <a:t>    # Get user input from the HTML form</a:t>
            </a:r>
          </a:p>
          <a:p>
            <a:r>
              <a:rPr lang="en-US" dirty="0" smtClean="0"/>
              <a:t>    name = </a:t>
            </a:r>
            <a:r>
              <a:rPr lang="en-US" dirty="0" err="1" smtClean="0"/>
              <a:t>request.form</a:t>
            </a:r>
            <a:r>
              <a:rPr lang="en-US" dirty="0" smtClean="0"/>
              <a:t>['name']</a:t>
            </a:r>
          </a:p>
          <a:p>
            <a:r>
              <a:rPr lang="en-US" dirty="0" smtClean="0"/>
              <a:t>    age = </a:t>
            </a:r>
            <a:r>
              <a:rPr lang="en-US" dirty="0" err="1" smtClean="0"/>
              <a:t>int</a:t>
            </a:r>
            <a:r>
              <a:rPr lang="en-US" dirty="0" smtClean="0"/>
              <a:t>(</a:t>
            </a:r>
            <a:r>
              <a:rPr lang="en-US" dirty="0" err="1" smtClean="0"/>
              <a:t>request.form</a:t>
            </a:r>
            <a:r>
              <a:rPr lang="en-US" dirty="0" smtClean="0"/>
              <a:t>['age'])</a:t>
            </a:r>
          </a:p>
          <a:p>
            <a:r>
              <a:rPr lang="en-US" dirty="0" smtClean="0"/>
              <a:t>    weight = float(</a:t>
            </a:r>
            <a:r>
              <a:rPr lang="en-US" dirty="0" err="1" smtClean="0"/>
              <a:t>request.form</a:t>
            </a:r>
            <a:r>
              <a:rPr lang="en-US" dirty="0" smtClean="0"/>
              <a:t>['weight'])</a:t>
            </a:r>
          </a:p>
          <a:p>
            <a:r>
              <a:rPr lang="en-US" dirty="0" smtClean="0"/>
              <a:t>    </a:t>
            </a:r>
            <a:r>
              <a:rPr lang="en-US" dirty="0" err="1" smtClean="0"/>
              <a:t>sg</a:t>
            </a:r>
            <a:r>
              <a:rPr lang="en-US" dirty="0" smtClean="0"/>
              <a:t> = float(</a:t>
            </a:r>
            <a:r>
              <a:rPr lang="en-US" dirty="0" err="1" smtClean="0"/>
              <a:t>request.form</a:t>
            </a:r>
            <a:r>
              <a:rPr lang="en-US" dirty="0" smtClean="0"/>
              <a:t>['</a:t>
            </a:r>
            <a:r>
              <a:rPr lang="en-US" dirty="0" err="1" smtClean="0"/>
              <a:t>sg</a:t>
            </a:r>
            <a:r>
              <a:rPr lang="en-US" dirty="0" smtClean="0"/>
              <a:t>'])</a:t>
            </a:r>
          </a:p>
          <a:p>
            <a:r>
              <a:rPr lang="en-US" dirty="0" smtClean="0"/>
              <a:t>    alb = float(</a:t>
            </a:r>
            <a:r>
              <a:rPr lang="en-US" dirty="0" err="1" smtClean="0"/>
              <a:t>request.form</a:t>
            </a:r>
            <a:r>
              <a:rPr lang="en-US" dirty="0" smtClean="0"/>
              <a:t>['alb'])</a:t>
            </a:r>
          </a:p>
          <a:p>
            <a:r>
              <a:rPr lang="en-US" dirty="0" smtClean="0"/>
              <a:t>    </a:t>
            </a:r>
            <a:r>
              <a:rPr lang="en-US" dirty="0" err="1" smtClean="0"/>
              <a:t>egfr</a:t>
            </a:r>
            <a:r>
              <a:rPr lang="en-US" dirty="0" smtClean="0"/>
              <a:t> = float(</a:t>
            </a:r>
            <a:r>
              <a:rPr lang="en-US" dirty="0" err="1" smtClean="0"/>
              <a:t>request.form</a:t>
            </a:r>
            <a:r>
              <a:rPr lang="en-US" dirty="0" smtClean="0"/>
              <a:t>['</a:t>
            </a:r>
            <a:r>
              <a:rPr lang="en-US" dirty="0" err="1" smtClean="0"/>
              <a:t>egfr</a:t>
            </a:r>
            <a:r>
              <a:rPr lang="en-US" dirty="0" smtClean="0"/>
              <a:t>'])</a:t>
            </a:r>
          </a:p>
          <a:p>
            <a:r>
              <a:rPr lang="en-US" dirty="0" smtClean="0"/>
              <a:t>    </a:t>
            </a:r>
            <a:r>
              <a:rPr lang="en-US" dirty="0" err="1" smtClean="0"/>
              <a:t>wbc</a:t>
            </a:r>
            <a:r>
              <a:rPr lang="en-US" dirty="0" smtClean="0"/>
              <a:t> = float(</a:t>
            </a:r>
            <a:r>
              <a:rPr lang="en-US" dirty="0" err="1" smtClean="0"/>
              <a:t>request.form</a:t>
            </a:r>
            <a:r>
              <a:rPr lang="en-US" dirty="0" smtClean="0"/>
              <a:t>['</a:t>
            </a:r>
            <a:r>
              <a:rPr lang="en-US" dirty="0" err="1" smtClean="0"/>
              <a:t>wbc</a:t>
            </a:r>
            <a:r>
              <a:rPr lang="en-US" dirty="0" smtClean="0"/>
              <a:t>'])</a:t>
            </a:r>
          </a:p>
          <a:p>
            <a:r>
              <a:rPr lang="en-US" dirty="0" smtClean="0"/>
              <a:t>    algorithm = </a:t>
            </a:r>
            <a:r>
              <a:rPr lang="en-US" dirty="0" err="1" smtClean="0"/>
              <a:t>request.form</a:t>
            </a:r>
            <a:r>
              <a:rPr lang="en-US" dirty="0" smtClean="0"/>
              <a:t>['algorithm']</a:t>
            </a:r>
          </a:p>
          <a:p>
            <a:r>
              <a:rPr lang="en-US" dirty="0" smtClean="0"/>
              <a:t>    # Create a list from the user input</a:t>
            </a:r>
          </a:p>
          <a:p>
            <a:r>
              <a:rPr lang="en-US" dirty="0" smtClean="0"/>
              <a:t>    </a:t>
            </a:r>
            <a:r>
              <a:rPr lang="en-US" dirty="0" err="1" smtClean="0"/>
              <a:t>patient_details.append</a:t>
            </a:r>
            <a:r>
              <a:rPr lang="en-US" dirty="0" smtClean="0"/>
              <a:t>([age, weight, </a:t>
            </a:r>
            <a:r>
              <a:rPr lang="en-US" dirty="0" err="1" smtClean="0"/>
              <a:t>sg</a:t>
            </a:r>
            <a:r>
              <a:rPr lang="en-US" dirty="0" smtClean="0"/>
              <a:t>, alb, </a:t>
            </a:r>
            <a:r>
              <a:rPr lang="en-US" dirty="0" err="1" smtClean="0"/>
              <a:t>egfr</a:t>
            </a:r>
            <a:r>
              <a:rPr lang="en-US" dirty="0" smtClean="0"/>
              <a:t>, </a:t>
            </a:r>
            <a:r>
              <a:rPr lang="en-US" dirty="0" err="1" smtClean="0"/>
              <a:t>wbc</a:t>
            </a:r>
            <a:r>
              <a:rPr lang="en-US" dirty="0" smtClean="0"/>
              <a:t>])</a:t>
            </a:r>
            <a:endParaRPr lang="en-US" dirty="0"/>
          </a:p>
        </p:txBody>
      </p:sp>
      <p:sp>
        <p:nvSpPr>
          <p:cNvPr id="6" name="Rectangle 5"/>
          <p:cNvSpPr/>
          <p:nvPr/>
        </p:nvSpPr>
        <p:spPr>
          <a:xfrm>
            <a:off x="5953124" y="1428736"/>
            <a:ext cx="6096000" cy="3970318"/>
          </a:xfrm>
          <a:prstGeom prst="rect">
            <a:avLst/>
          </a:prstGeom>
        </p:spPr>
        <p:txBody>
          <a:bodyPr>
            <a:spAutoFit/>
          </a:bodyPr>
          <a:lstStyle/>
          <a:p>
            <a:r>
              <a:rPr lang="en-US" dirty="0" smtClean="0"/>
              <a:t> if algorithm == '</a:t>
            </a:r>
            <a:r>
              <a:rPr lang="en-US" dirty="0" err="1" smtClean="0"/>
              <a:t>knn</a:t>
            </a:r>
            <a:r>
              <a:rPr lang="en-US" dirty="0" smtClean="0"/>
              <a:t>':</a:t>
            </a:r>
          </a:p>
          <a:p>
            <a:r>
              <a:rPr lang="en-US" dirty="0" smtClean="0"/>
              <a:t>        prediction = predict(</a:t>
            </a:r>
            <a:r>
              <a:rPr lang="en-US" dirty="0" err="1" smtClean="0"/>
              <a:t>train_features</a:t>
            </a:r>
            <a:r>
              <a:rPr lang="en-US" dirty="0" smtClean="0"/>
              <a:t>, </a:t>
            </a:r>
            <a:r>
              <a:rPr lang="en-US" dirty="0" err="1" smtClean="0"/>
              <a:t>train_target</a:t>
            </a:r>
            <a:r>
              <a:rPr lang="en-US" dirty="0" smtClean="0"/>
              <a:t>, </a:t>
            </a:r>
            <a:r>
              <a:rPr lang="en-US" dirty="0" err="1" smtClean="0"/>
              <a:t>patient_details</a:t>
            </a:r>
            <a:r>
              <a:rPr lang="en-US" dirty="0" smtClean="0"/>
              <a:t>, k)[0]</a:t>
            </a:r>
          </a:p>
          <a:p>
            <a:r>
              <a:rPr lang="en-US" dirty="0" smtClean="0"/>
              <a:t>        if prediction == 0:</a:t>
            </a:r>
          </a:p>
          <a:p>
            <a:r>
              <a:rPr lang="en-US" dirty="0" smtClean="0"/>
              <a:t>            </a:t>
            </a:r>
            <a:r>
              <a:rPr lang="en-US" dirty="0" err="1" smtClean="0"/>
              <a:t>prediction_text</a:t>
            </a:r>
            <a:r>
              <a:rPr lang="en-US" dirty="0" smtClean="0"/>
              <a:t> = "Mild-Mod CKD"</a:t>
            </a:r>
          </a:p>
          <a:p>
            <a:r>
              <a:rPr lang="en-US" dirty="0" smtClean="0"/>
              <a:t>        </a:t>
            </a:r>
            <a:r>
              <a:rPr lang="en-US" dirty="0" err="1" smtClean="0"/>
              <a:t>elif</a:t>
            </a:r>
            <a:r>
              <a:rPr lang="en-US" dirty="0" smtClean="0"/>
              <a:t> prediction == 1:</a:t>
            </a:r>
          </a:p>
          <a:p>
            <a:r>
              <a:rPr lang="en-US" dirty="0" smtClean="0"/>
              <a:t>            </a:t>
            </a:r>
            <a:r>
              <a:rPr lang="en-US" dirty="0" err="1" smtClean="0"/>
              <a:t>prediction_text</a:t>
            </a:r>
            <a:r>
              <a:rPr lang="en-US" dirty="0" smtClean="0"/>
              <a:t> = "ESRD"</a:t>
            </a:r>
          </a:p>
          <a:p>
            <a:r>
              <a:rPr lang="en-US" dirty="0" smtClean="0"/>
              <a:t>        </a:t>
            </a:r>
            <a:r>
              <a:rPr lang="en-US" dirty="0" err="1" smtClean="0"/>
              <a:t>elif</a:t>
            </a:r>
            <a:r>
              <a:rPr lang="en-US" dirty="0" smtClean="0"/>
              <a:t> prediction == 2:</a:t>
            </a:r>
          </a:p>
          <a:p>
            <a:r>
              <a:rPr lang="en-US" dirty="0" smtClean="0"/>
              <a:t>            </a:t>
            </a:r>
            <a:r>
              <a:rPr lang="en-US" dirty="0" err="1" smtClean="0"/>
              <a:t>prediction_text</a:t>
            </a:r>
            <a:r>
              <a:rPr lang="en-US" dirty="0" smtClean="0"/>
              <a:t> = "Severe CKD"</a:t>
            </a:r>
          </a:p>
          <a:p>
            <a:r>
              <a:rPr lang="en-US" dirty="0" smtClean="0"/>
              <a:t>        return </a:t>
            </a:r>
            <a:r>
              <a:rPr lang="en-US" dirty="0" err="1" smtClean="0"/>
              <a:t>render_template</a:t>
            </a:r>
            <a:r>
              <a:rPr lang="en-US" dirty="0" smtClean="0"/>
              <a:t>('result.html', name=name, age=age, weight=weight, </a:t>
            </a:r>
            <a:r>
              <a:rPr lang="en-US" dirty="0" err="1" smtClean="0"/>
              <a:t>sg</a:t>
            </a:r>
            <a:r>
              <a:rPr lang="en-US" dirty="0" smtClean="0"/>
              <a:t>=</a:t>
            </a:r>
            <a:r>
              <a:rPr lang="en-US" dirty="0" err="1" smtClean="0"/>
              <a:t>sg</a:t>
            </a:r>
            <a:r>
              <a:rPr lang="en-US" dirty="0" smtClean="0"/>
              <a:t>, alb=alb, </a:t>
            </a:r>
            <a:r>
              <a:rPr lang="en-US" dirty="0" err="1" smtClean="0"/>
              <a:t>egfr</a:t>
            </a:r>
            <a:r>
              <a:rPr lang="en-US" dirty="0" smtClean="0"/>
              <a:t>=</a:t>
            </a:r>
            <a:r>
              <a:rPr lang="en-US" dirty="0" err="1" smtClean="0"/>
              <a:t>egfr</a:t>
            </a:r>
            <a:r>
              <a:rPr lang="en-US" dirty="0" smtClean="0"/>
              <a:t>, </a:t>
            </a:r>
            <a:r>
              <a:rPr lang="en-US" dirty="0" err="1" smtClean="0"/>
              <a:t>wbc</a:t>
            </a:r>
            <a:r>
              <a:rPr lang="en-US" dirty="0" smtClean="0"/>
              <a:t>=</a:t>
            </a:r>
            <a:r>
              <a:rPr lang="en-US" dirty="0" err="1" smtClean="0"/>
              <a:t>wbc</a:t>
            </a:r>
            <a:r>
              <a:rPr lang="en-US" dirty="0" smtClean="0"/>
              <a:t>, prediction=</a:t>
            </a:r>
            <a:r>
              <a:rPr lang="en-US" dirty="0" err="1" smtClean="0"/>
              <a:t>prediction_text</a:t>
            </a:r>
            <a:r>
              <a:rPr lang="en-US" dirty="0" smtClean="0"/>
              <a:t>)</a:t>
            </a:r>
          </a:p>
          <a:p>
            <a:r>
              <a:rPr lang="en-US" dirty="0" smtClean="0"/>
              <a:t>    </a:t>
            </a:r>
          </a:p>
          <a:p>
            <a:r>
              <a:rPr lang="en-US" dirty="0" smtClean="0"/>
              <a:t>    </a:t>
            </a:r>
            <a:endParaRPr lang="en-US" dirty="0"/>
          </a:p>
        </p:txBody>
      </p:sp>
      <p:sp>
        <p:nvSpPr>
          <p:cNvPr id="7" name="Rectangle 6"/>
          <p:cNvSpPr/>
          <p:nvPr/>
        </p:nvSpPr>
        <p:spPr>
          <a:xfrm>
            <a:off x="4738678" y="285728"/>
            <a:ext cx="1871025" cy="369332"/>
          </a:xfrm>
          <a:prstGeom prst="rect">
            <a:avLst/>
          </a:prstGeom>
        </p:spPr>
        <p:txBody>
          <a:bodyPr wrap="none">
            <a:spAutoFit/>
          </a:bodyPr>
          <a:lstStyle/>
          <a:p>
            <a:r>
              <a:rPr lang="en-IN" b="1" u="sng" dirty="0" smtClean="0">
                <a:latin typeface="Times New Roman" pitchFamily="18" charset="0"/>
                <a:cs typeface="Times New Roman" pitchFamily="18" charset="0"/>
              </a:rPr>
              <a:t>SAMPLE CODE</a:t>
            </a:r>
            <a:endParaRPr lang="en-US" b="1"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22</a:t>
            </a:fld>
            <a:endParaRPr lang="en-US"/>
          </a:p>
        </p:txBody>
      </p:sp>
      <p:sp>
        <p:nvSpPr>
          <p:cNvPr id="3"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5"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22</a:t>
            </a:fld>
            <a:endParaRPr sz="1400" b="0" i="0" u="none" strike="noStrike" cap="none">
              <a:solidFill>
                <a:srgbClr val="FFFFFF"/>
              </a:solidFill>
              <a:latin typeface="Libre Franklin"/>
              <a:ea typeface="Libre Franklin"/>
              <a:cs typeface="Libre Franklin"/>
              <a:sym typeface="Libre Franklin"/>
            </a:endParaRPr>
          </a:p>
        </p:txBody>
      </p:sp>
      <p:sp>
        <p:nvSpPr>
          <p:cNvPr id="7" name="TextBox 6"/>
          <p:cNvSpPr txBox="1"/>
          <p:nvPr/>
        </p:nvSpPr>
        <p:spPr>
          <a:xfrm>
            <a:off x="595274" y="832097"/>
            <a:ext cx="4572032" cy="6740307"/>
          </a:xfrm>
          <a:prstGeom prst="rect">
            <a:avLst/>
          </a:prstGeom>
          <a:noFill/>
        </p:spPr>
        <p:txBody>
          <a:bodyPr wrap="square" rtlCol="0">
            <a:spAutoFit/>
          </a:bodyPr>
          <a:lstStyle/>
          <a:p>
            <a:r>
              <a:rPr lang="en-US" dirty="0" smtClean="0">
                <a:latin typeface="Times New Roman" pitchFamily="18" charset="0"/>
                <a:cs typeface="Times New Roman" pitchFamily="18" charset="0"/>
              </a:rPr>
              <a:t>import pandas as pd</a:t>
            </a:r>
          </a:p>
          <a:p>
            <a:r>
              <a:rPr lang="en-US" dirty="0" smtClean="0">
                <a:latin typeface="Times New Roman" pitchFamily="18" charset="0"/>
                <a:cs typeface="Times New Roman" pitchFamily="18" charset="0"/>
              </a:rPr>
              <a:t># Load the dataset using pandas</a:t>
            </a:r>
          </a:p>
          <a:p>
            <a:r>
              <a:rPr lang="en-US" dirty="0" smtClean="0">
                <a:latin typeface="Times New Roman" pitchFamily="18" charset="0"/>
                <a:cs typeface="Times New Roman" pitchFamily="18" charset="0"/>
              </a:rPr>
              <a:t>data = </a:t>
            </a:r>
            <a:r>
              <a:rPr lang="en-US" dirty="0" err="1" smtClean="0">
                <a:latin typeface="Times New Roman" pitchFamily="18" charset="0"/>
                <a:cs typeface="Times New Roman" pitchFamily="18" charset="0"/>
              </a:rPr>
              <a:t>pd.read_csv</a:t>
            </a:r>
            <a:r>
              <a:rPr lang="en-US" dirty="0" smtClean="0">
                <a:latin typeface="Times New Roman" pitchFamily="18" charset="0"/>
                <a:cs typeface="Times New Roman" pitchFamily="18" charset="0"/>
              </a:rPr>
              <a:t>('kidney.csv')</a:t>
            </a:r>
          </a:p>
          <a:p>
            <a:r>
              <a:rPr lang="en-US" dirty="0" smtClean="0">
                <a:latin typeface="Times New Roman" pitchFamily="18" charset="0"/>
                <a:cs typeface="Times New Roman" pitchFamily="18" charset="0"/>
              </a:rPr>
              <a:t># Split the data into features and target</a:t>
            </a:r>
          </a:p>
          <a:p>
            <a:r>
              <a:rPr lang="en-US" dirty="0" smtClean="0">
                <a:latin typeface="Times New Roman" pitchFamily="18" charset="0"/>
                <a:cs typeface="Times New Roman" pitchFamily="18" charset="0"/>
              </a:rPr>
              <a:t>features = </a:t>
            </a:r>
            <a:r>
              <a:rPr lang="en-US" dirty="0" err="1" smtClean="0">
                <a:latin typeface="Times New Roman" pitchFamily="18" charset="0"/>
                <a:cs typeface="Times New Roman" pitchFamily="18" charset="0"/>
              </a:rPr>
              <a:t>data.iloc</a:t>
            </a:r>
            <a:r>
              <a:rPr lang="en-US" dirty="0" smtClean="0">
                <a:latin typeface="Times New Roman" pitchFamily="18" charset="0"/>
                <a:cs typeface="Times New Roman" pitchFamily="18" charset="0"/>
              </a:rPr>
              <a:t>[:, :-1].values</a:t>
            </a:r>
          </a:p>
          <a:p>
            <a:r>
              <a:rPr lang="en-US" dirty="0" smtClean="0">
                <a:latin typeface="Times New Roman" pitchFamily="18" charset="0"/>
                <a:cs typeface="Times New Roman" pitchFamily="18" charset="0"/>
              </a:rPr>
              <a:t>target = </a:t>
            </a:r>
            <a:r>
              <a:rPr lang="en-US" dirty="0" err="1" smtClean="0">
                <a:latin typeface="Times New Roman" pitchFamily="18" charset="0"/>
                <a:cs typeface="Times New Roman" pitchFamily="18" charset="0"/>
              </a:rPr>
              <a:t>data.iloc</a:t>
            </a:r>
            <a:r>
              <a:rPr lang="en-US" dirty="0" smtClean="0">
                <a:latin typeface="Times New Roman" pitchFamily="18" charset="0"/>
                <a:cs typeface="Times New Roman" pitchFamily="18" charset="0"/>
              </a:rPr>
              <a:t>[:, -1].values</a:t>
            </a:r>
          </a:p>
          <a:p>
            <a:r>
              <a:rPr lang="en-US" dirty="0" smtClean="0">
                <a:latin typeface="Times New Roman" pitchFamily="18" charset="0"/>
                <a:cs typeface="Times New Roman" pitchFamily="18" charset="0"/>
              </a:rPr>
              <a:t># Split the dataset into training and test sets</a:t>
            </a:r>
          </a:p>
          <a:p>
            <a:r>
              <a:rPr lang="en-US" dirty="0" err="1" smtClean="0">
                <a:latin typeface="Times New Roman" pitchFamily="18" charset="0"/>
                <a:cs typeface="Times New Roman" pitchFamily="18" charset="0"/>
              </a:rPr>
              <a:t>split_ratio</a:t>
            </a:r>
            <a:r>
              <a:rPr lang="en-US" dirty="0" smtClean="0">
                <a:latin typeface="Times New Roman" pitchFamily="18" charset="0"/>
                <a:cs typeface="Times New Roman" pitchFamily="18" charset="0"/>
              </a:rPr>
              <a:t> = 0.7</a:t>
            </a:r>
          </a:p>
          <a:p>
            <a:r>
              <a:rPr lang="en-US" dirty="0" err="1" smtClean="0">
                <a:latin typeface="Times New Roman" pitchFamily="18" charset="0"/>
                <a:cs typeface="Times New Roman" pitchFamily="18" charset="0"/>
              </a:rPr>
              <a:t>split_index</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split_ratio</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len</a:t>
            </a:r>
            <a:r>
              <a:rPr lang="en-US" dirty="0" smtClean="0">
                <a:latin typeface="Times New Roman" pitchFamily="18" charset="0"/>
                <a:cs typeface="Times New Roman" pitchFamily="18" charset="0"/>
              </a:rPr>
              <a:t>(features))</a:t>
            </a:r>
          </a:p>
          <a:p>
            <a:r>
              <a:rPr lang="en-US" dirty="0" err="1" smtClean="0">
                <a:latin typeface="Times New Roman" pitchFamily="18" charset="0"/>
                <a:cs typeface="Times New Roman" pitchFamily="18" charset="0"/>
              </a:rPr>
              <a:t>train_features</a:t>
            </a:r>
            <a:r>
              <a:rPr lang="en-US" dirty="0" smtClean="0">
                <a:latin typeface="Times New Roman" pitchFamily="18" charset="0"/>
                <a:cs typeface="Times New Roman" pitchFamily="18" charset="0"/>
              </a:rPr>
              <a:t> = features[:</a:t>
            </a:r>
            <a:r>
              <a:rPr lang="en-US" dirty="0" err="1" smtClean="0">
                <a:latin typeface="Times New Roman" pitchFamily="18" charset="0"/>
                <a:cs typeface="Times New Roman" pitchFamily="18" charset="0"/>
              </a:rPr>
              <a:t>split_index</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train_target</a:t>
            </a:r>
            <a:r>
              <a:rPr lang="en-US" dirty="0" smtClean="0">
                <a:latin typeface="Times New Roman" pitchFamily="18" charset="0"/>
                <a:cs typeface="Times New Roman" pitchFamily="18" charset="0"/>
              </a:rPr>
              <a:t> = target[:</a:t>
            </a:r>
            <a:r>
              <a:rPr lang="en-US" dirty="0" err="1" smtClean="0">
                <a:latin typeface="Times New Roman" pitchFamily="18" charset="0"/>
                <a:cs typeface="Times New Roman" pitchFamily="18" charset="0"/>
              </a:rPr>
              <a:t>split_index</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test_features</a:t>
            </a:r>
            <a:r>
              <a:rPr lang="en-US" dirty="0" smtClean="0">
                <a:latin typeface="Times New Roman" pitchFamily="18" charset="0"/>
                <a:cs typeface="Times New Roman" pitchFamily="18" charset="0"/>
              </a:rPr>
              <a:t> = features[</a:t>
            </a:r>
            <a:r>
              <a:rPr lang="en-US" dirty="0" err="1" smtClean="0">
                <a:latin typeface="Times New Roman" pitchFamily="18" charset="0"/>
                <a:cs typeface="Times New Roman" pitchFamily="18" charset="0"/>
              </a:rPr>
              <a:t>split_index</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test_target</a:t>
            </a:r>
            <a:r>
              <a:rPr lang="en-US" dirty="0" smtClean="0">
                <a:latin typeface="Times New Roman" pitchFamily="18" charset="0"/>
                <a:cs typeface="Times New Roman" pitchFamily="18" charset="0"/>
              </a:rPr>
              <a:t> = target[</a:t>
            </a:r>
            <a:r>
              <a:rPr lang="en-US" dirty="0" err="1" smtClean="0">
                <a:latin typeface="Times New Roman" pitchFamily="18" charset="0"/>
                <a:cs typeface="Times New Roman" pitchFamily="18" charset="0"/>
              </a:rPr>
              <a:t>split_index</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k =2</a:t>
            </a:r>
          </a:p>
          <a:p>
            <a:r>
              <a:rPr lang="en-US" dirty="0" smtClean="0">
                <a:latin typeface="Times New Roman" pitchFamily="18" charset="0"/>
                <a:cs typeface="Times New Roman" pitchFamily="18" charset="0"/>
              </a:rPr>
              <a:t>def </a:t>
            </a:r>
            <a:r>
              <a:rPr lang="en-US" dirty="0" err="1" smtClean="0">
                <a:latin typeface="Times New Roman" pitchFamily="18" charset="0"/>
                <a:cs typeface="Times New Roman" pitchFamily="18" charset="0"/>
              </a:rPr>
              <a:t>eucledian_dist</a:t>
            </a:r>
            <a:r>
              <a:rPr lang="en-US" dirty="0" smtClean="0">
                <a:latin typeface="Times New Roman" pitchFamily="18" charset="0"/>
                <a:cs typeface="Times New Roman" pitchFamily="18" charset="0"/>
              </a:rPr>
              <a:t>(x1, x2):</a:t>
            </a:r>
          </a:p>
          <a:p>
            <a:r>
              <a:rPr lang="en-US" dirty="0" smtClean="0">
                <a:latin typeface="Times New Roman" pitchFamily="18" charset="0"/>
                <a:cs typeface="Times New Roman" pitchFamily="18" charset="0"/>
              </a:rPr>
              <a:t>    dist= 0</a:t>
            </a:r>
          </a:p>
          <a:p>
            <a:r>
              <a:rPr lang="en-US" dirty="0" smtClean="0">
                <a:latin typeface="Times New Roman" pitchFamily="18" charset="0"/>
                <a:cs typeface="Times New Roman" pitchFamily="18" charset="0"/>
              </a:rPr>
              <a:t>    for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in range(</a:t>
            </a:r>
            <a:r>
              <a:rPr lang="en-US" dirty="0" err="1" smtClean="0">
                <a:latin typeface="Times New Roman" pitchFamily="18" charset="0"/>
                <a:cs typeface="Times New Roman" pitchFamily="18" charset="0"/>
              </a:rPr>
              <a:t>len</a:t>
            </a:r>
            <a:r>
              <a:rPr lang="en-US" dirty="0" smtClean="0">
                <a:latin typeface="Times New Roman" pitchFamily="18" charset="0"/>
                <a:cs typeface="Times New Roman" pitchFamily="18" charset="0"/>
              </a:rPr>
              <a:t>(x1)):</a:t>
            </a:r>
          </a:p>
          <a:p>
            <a:r>
              <a:rPr lang="en-US" dirty="0" smtClean="0">
                <a:latin typeface="Times New Roman" pitchFamily="18" charset="0"/>
                <a:cs typeface="Times New Roman" pitchFamily="18" charset="0"/>
              </a:rPr>
              <a:t>        dist += (x1[</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x2[</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])**2</a:t>
            </a:r>
          </a:p>
          <a:p>
            <a:r>
              <a:rPr lang="en-US" dirty="0" smtClean="0">
                <a:latin typeface="Times New Roman" pitchFamily="18" charset="0"/>
                <a:cs typeface="Times New Roman" pitchFamily="18" charset="0"/>
              </a:rPr>
              <a:t>    return dist**0.5</a:t>
            </a:r>
          </a:p>
          <a:p>
            <a:endParaRPr lang="en-US" dirty="0" smtClean="0"/>
          </a:p>
          <a:p>
            <a:endParaRPr lang="en-US" dirty="0" smtClean="0">
              <a:latin typeface="Times New Roman" pitchFamily="18" charset="0"/>
              <a:cs typeface="Times New Roman" pitchFamily="18" charset="0"/>
            </a:endParaRPr>
          </a:p>
          <a:p>
            <a:r>
              <a:rPr lang="en-US" dirty="0" smtClean="0"/>
              <a:t> </a:t>
            </a:r>
          </a:p>
          <a:p>
            <a:endParaRPr lang="en-US" dirty="0" smtClean="0"/>
          </a:p>
          <a:p>
            <a:endParaRPr lang="en-US" dirty="0"/>
          </a:p>
        </p:txBody>
      </p:sp>
      <p:sp>
        <p:nvSpPr>
          <p:cNvPr id="8" name="TextBox 7"/>
          <p:cNvSpPr txBox="1"/>
          <p:nvPr/>
        </p:nvSpPr>
        <p:spPr>
          <a:xfrm>
            <a:off x="523836" y="285728"/>
            <a:ext cx="1646605" cy="400110"/>
          </a:xfrm>
          <a:prstGeom prst="rect">
            <a:avLst/>
          </a:prstGeom>
          <a:noFill/>
        </p:spPr>
        <p:txBody>
          <a:bodyPr wrap="none" rtlCol="0">
            <a:spAutoFit/>
          </a:bodyPr>
          <a:lstStyle/>
          <a:p>
            <a:r>
              <a:rPr lang="en-IN" sz="2000" b="1" dirty="0" smtClean="0">
                <a:latin typeface="Times New Roman" pitchFamily="18" charset="0"/>
                <a:cs typeface="Times New Roman" pitchFamily="18" charset="0"/>
              </a:rPr>
              <a:t>KNN CODE:</a:t>
            </a:r>
            <a:endParaRPr lang="en-US" sz="2000" b="1" dirty="0">
              <a:latin typeface="Times New Roman" pitchFamily="18" charset="0"/>
              <a:cs typeface="Times New Roman" pitchFamily="18" charset="0"/>
            </a:endParaRPr>
          </a:p>
        </p:txBody>
      </p:sp>
      <p:sp>
        <p:nvSpPr>
          <p:cNvPr id="10" name="TextBox 9"/>
          <p:cNvSpPr txBox="1"/>
          <p:nvPr/>
        </p:nvSpPr>
        <p:spPr>
          <a:xfrm>
            <a:off x="6596066" y="857232"/>
            <a:ext cx="3571900" cy="5355312"/>
          </a:xfrm>
          <a:prstGeom prst="rect">
            <a:avLst/>
          </a:prstGeom>
          <a:noFill/>
        </p:spPr>
        <p:txBody>
          <a:bodyPr wrap="square" rtlCol="0">
            <a:spAutoFit/>
          </a:bodyPr>
          <a:lstStyle/>
          <a:p>
            <a:r>
              <a:rPr lang="en-US" dirty="0" smtClean="0"/>
              <a:t>def </a:t>
            </a:r>
            <a:r>
              <a:rPr lang="en-US" dirty="0" err="1" smtClean="0"/>
              <a:t>get_neighbors</a:t>
            </a:r>
            <a:r>
              <a:rPr lang="en-US" dirty="0" smtClean="0"/>
              <a:t>(</a:t>
            </a:r>
            <a:r>
              <a:rPr lang="en-US" dirty="0" err="1" smtClean="0"/>
              <a:t>train_data</a:t>
            </a:r>
            <a:r>
              <a:rPr lang="en-US" dirty="0" smtClean="0"/>
              <a:t>, </a:t>
            </a:r>
            <a:r>
              <a:rPr lang="en-US" dirty="0" err="1" smtClean="0"/>
              <a:t>train_labels</a:t>
            </a:r>
            <a:r>
              <a:rPr lang="en-US" dirty="0" smtClean="0"/>
              <a:t>, </a:t>
            </a:r>
            <a:r>
              <a:rPr lang="en-US" dirty="0" err="1" smtClean="0"/>
              <a:t>test_instance</a:t>
            </a:r>
            <a:r>
              <a:rPr lang="en-US" dirty="0" smtClean="0"/>
              <a:t>, k):</a:t>
            </a:r>
          </a:p>
          <a:p>
            <a:r>
              <a:rPr lang="en-US" dirty="0" smtClean="0"/>
              <a:t> distances = []</a:t>
            </a:r>
          </a:p>
          <a:p>
            <a:r>
              <a:rPr lang="en-US" dirty="0" smtClean="0"/>
              <a:t>    for </a:t>
            </a:r>
            <a:r>
              <a:rPr lang="en-US" dirty="0" err="1" smtClean="0"/>
              <a:t>i</a:t>
            </a:r>
            <a:r>
              <a:rPr lang="en-US" dirty="0" smtClean="0"/>
              <a:t> in range(</a:t>
            </a:r>
            <a:r>
              <a:rPr lang="en-US" dirty="0" err="1" smtClean="0"/>
              <a:t>len</a:t>
            </a:r>
            <a:r>
              <a:rPr lang="en-US" dirty="0" smtClean="0"/>
              <a:t>(</a:t>
            </a:r>
            <a:r>
              <a:rPr lang="en-US" dirty="0" err="1" smtClean="0"/>
              <a:t>train_data</a:t>
            </a:r>
            <a:r>
              <a:rPr lang="en-US" dirty="0" smtClean="0"/>
              <a:t>)):</a:t>
            </a:r>
          </a:p>
          <a:p>
            <a:r>
              <a:rPr lang="en-US" dirty="0" smtClean="0"/>
              <a:t>        dist = </a:t>
            </a:r>
            <a:r>
              <a:rPr lang="en-US" dirty="0" err="1" smtClean="0"/>
              <a:t>eucledian_dist</a:t>
            </a:r>
            <a:r>
              <a:rPr lang="en-US" dirty="0" smtClean="0"/>
              <a:t>(</a:t>
            </a:r>
            <a:r>
              <a:rPr lang="en-US" dirty="0" err="1" smtClean="0"/>
              <a:t>test_instance</a:t>
            </a:r>
            <a:r>
              <a:rPr lang="en-US" dirty="0" smtClean="0"/>
              <a:t>, </a:t>
            </a:r>
            <a:r>
              <a:rPr lang="en-US" dirty="0" err="1" smtClean="0"/>
              <a:t>train_data</a:t>
            </a:r>
            <a:r>
              <a:rPr lang="en-US" dirty="0" smtClean="0"/>
              <a:t>[</a:t>
            </a:r>
            <a:r>
              <a:rPr lang="en-US" dirty="0" err="1" smtClean="0"/>
              <a:t>i</a:t>
            </a:r>
            <a:r>
              <a:rPr lang="en-US" dirty="0" smtClean="0"/>
              <a:t>])</a:t>
            </a:r>
          </a:p>
          <a:p>
            <a:r>
              <a:rPr lang="en-US" dirty="0" smtClean="0"/>
              <a:t>        </a:t>
            </a:r>
            <a:r>
              <a:rPr lang="en-US" dirty="0" err="1" smtClean="0"/>
              <a:t>dist.append</a:t>
            </a:r>
            <a:r>
              <a:rPr lang="en-US" dirty="0" smtClean="0"/>
              <a:t>((</a:t>
            </a:r>
            <a:r>
              <a:rPr lang="en-US" dirty="0" err="1" smtClean="0"/>
              <a:t>train_labels</a:t>
            </a:r>
            <a:r>
              <a:rPr lang="en-US" dirty="0" smtClean="0"/>
              <a:t>[</a:t>
            </a:r>
            <a:r>
              <a:rPr lang="en-US" dirty="0" err="1" smtClean="0"/>
              <a:t>i</a:t>
            </a:r>
            <a:r>
              <a:rPr lang="en-US" dirty="0" smtClean="0"/>
              <a:t>], dist))</a:t>
            </a:r>
          </a:p>
          <a:p>
            <a:r>
              <a:rPr lang="en-US" dirty="0" smtClean="0"/>
              <a:t>    </a:t>
            </a:r>
            <a:r>
              <a:rPr lang="en-US" dirty="0" err="1" smtClean="0"/>
              <a:t>dist.sort</a:t>
            </a:r>
            <a:r>
              <a:rPr lang="en-US" dirty="0" smtClean="0"/>
              <a:t>(key=lambda x: x[1])</a:t>
            </a:r>
          </a:p>
          <a:p>
            <a:r>
              <a:rPr lang="en-US" dirty="0" smtClean="0"/>
              <a:t>28</a:t>
            </a:r>
          </a:p>
          <a:p>
            <a:r>
              <a:rPr lang="en-US" dirty="0" smtClean="0"/>
              <a:t>neighbors = [dist[</a:t>
            </a:r>
            <a:r>
              <a:rPr lang="en-US" dirty="0" err="1" smtClean="0"/>
              <a:t>i</a:t>
            </a:r>
            <a:r>
              <a:rPr lang="en-US" dirty="0" smtClean="0"/>
              <a:t>][0] for </a:t>
            </a:r>
            <a:r>
              <a:rPr lang="en-US" dirty="0" err="1" smtClean="0"/>
              <a:t>i</a:t>
            </a:r>
            <a:r>
              <a:rPr lang="en-US" dirty="0" smtClean="0"/>
              <a:t> in range(k)]</a:t>
            </a:r>
          </a:p>
          <a:p>
            <a:r>
              <a:rPr lang="en-US" dirty="0" smtClean="0"/>
              <a:t>    return neighbors</a:t>
            </a:r>
          </a:p>
          <a:p>
            <a:r>
              <a:rPr lang="en-US" dirty="0" smtClean="0"/>
              <a:t>def </a:t>
            </a:r>
            <a:r>
              <a:rPr lang="en-US" dirty="0" err="1" smtClean="0"/>
              <a:t>pred</a:t>
            </a:r>
            <a:r>
              <a:rPr lang="en-US" dirty="0" smtClean="0"/>
              <a:t>(</a:t>
            </a:r>
            <a:r>
              <a:rPr lang="en-US" dirty="0" err="1" smtClean="0"/>
              <a:t>train_data</a:t>
            </a:r>
            <a:r>
              <a:rPr lang="en-US" dirty="0" smtClean="0"/>
              <a:t>, </a:t>
            </a:r>
            <a:r>
              <a:rPr lang="en-US" dirty="0" err="1" smtClean="0"/>
              <a:t>train_labels</a:t>
            </a:r>
            <a:r>
              <a:rPr lang="en-US" dirty="0" smtClean="0"/>
              <a:t>, </a:t>
            </a:r>
            <a:r>
              <a:rPr lang="en-US" dirty="0" err="1" smtClean="0"/>
              <a:t>test_data</a:t>
            </a:r>
            <a:r>
              <a:rPr lang="en-US" dirty="0" smtClean="0"/>
              <a:t>, k):</a:t>
            </a:r>
          </a:p>
          <a:p>
            <a:r>
              <a:rPr lang="en-US" dirty="0" smtClean="0"/>
              <a:t>    </a:t>
            </a:r>
            <a:r>
              <a:rPr lang="en-US" dirty="0" err="1" smtClean="0"/>
              <a:t>pred</a:t>
            </a:r>
            <a:r>
              <a:rPr lang="en-US" dirty="0" smtClean="0"/>
              <a:t> = []</a:t>
            </a:r>
          </a:p>
          <a:p>
            <a:r>
              <a:rPr lang="en-US" dirty="0" smtClean="0"/>
              <a:t>    for </a:t>
            </a:r>
            <a:r>
              <a:rPr lang="en-US" dirty="0" err="1" smtClean="0"/>
              <a:t>i</a:t>
            </a:r>
            <a:r>
              <a:rPr lang="en-US" dirty="0" smtClean="0"/>
              <a:t> in range(</a:t>
            </a:r>
            <a:r>
              <a:rPr lang="en-US" dirty="0" err="1" smtClean="0"/>
              <a:t>len</a:t>
            </a:r>
            <a:r>
              <a:rPr lang="en-US" dirty="0" smtClean="0"/>
              <a:t>(</a:t>
            </a:r>
            <a:r>
              <a:rPr lang="en-US" dirty="0" err="1" smtClean="0"/>
              <a:t>test_data</a:t>
            </a:r>
            <a:r>
              <a:rPr lang="en-US" dirty="0" smtClean="0"/>
              <a:t>)):</a:t>
            </a:r>
          </a:p>
          <a:p>
            <a:r>
              <a:rPr lang="en-US" dirty="0" smtClean="0"/>
              <a:t>        neighbors =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23</a:t>
            </a:fld>
            <a:endParaRPr lang="en-US"/>
          </a:p>
        </p:txBody>
      </p:sp>
      <p:sp>
        <p:nvSpPr>
          <p:cNvPr id="3"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23</a:t>
            </a:fld>
            <a:endParaRPr sz="1400" b="0" i="0" u="none" strike="noStrike" cap="none">
              <a:solidFill>
                <a:srgbClr val="FFFFFF"/>
              </a:solidFill>
              <a:latin typeface="Libre Franklin"/>
              <a:ea typeface="Libre Franklin"/>
              <a:cs typeface="Libre Franklin"/>
              <a:sym typeface="Libre Franklin"/>
            </a:endParaRPr>
          </a:p>
        </p:txBody>
      </p:sp>
      <p:sp>
        <p:nvSpPr>
          <p:cNvPr id="4"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5" name="Rectangle 4"/>
          <p:cNvSpPr/>
          <p:nvPr/>
        </p:nvSpPr>
        <p:spPr>
          <a:xfrm>
            <a:off x="452398" y="285728"/>
            <a:ext cx="2809423" cy="369332"/>
          </a:xfrm>
          <a:prstGeom prst="rect">
            <a:avLst/>
          </a:prstGeom>
        </p:spPr>
        <p:txBody>
          <a:bodyPr wrap="none">
            <a:spAutoFit/>
          </a:bodyPr>
          <a:lstStyle/>
          <a:p>
            <a:r>
              <a:rPr lang="en-IN" b="1" dirty="0" smtClean="0">
                <a:latin typeface="Times New Roman" pitchFamily="18" charset="0"/>
                <a:cs typeface="Times New Roman" pitchFamily="18" charset="0"/>
              </a:rPr>
              <a:t>DECISION TREE CODE:</a:t>
            </a:r>
            <a:endParaRPr lang="en-US" b="1" dirty="0">
              <a:latin typeface="Times New Roman" pitchFamily="18" charset="0"/>
              <a:cs typeface="Times New Roman" pitchFamily="18" charset="0"/>
            </a:endParaRPr>
          </a:p>
        </p:txBody>
      </p:sp>
      <p:sp>
        <p:nvSpPr>
          <p:cNvPr id="6" name="TextBox 5"/>
          <p:cNvSpPr txBox="1"/>
          <p:nvPr/>
        </p:nvSpPr>
        <p:spPr>
          <a:xfrm>
            <a:off x="738150" y="805838"/>
            <a:ext cx="4857784" cy="5909310"/>
          </a:xfrm>
          <a:prstGeom prst="rect">
            <a:avLst/>
          </a:prstGeom>
          <a:noFill/>
        </p:spPr>
        <p:txBody>
          <a:bodyPr wrap="square" rtlCol="0">
            <a:spAutoFit/>
          </a:bodyPr>
          <a:lstStyle/>
          <a:p>
            <a:r>
              <a:rPr lang="en-US" dirty="0" smtClean="0">
                <a:latin typeface="Times New Roman" pitchFamily="18" charset="0"/>
                <a:cs typeface="Times New Roman" pitchFamily="18" charset="0"/>
              </a:rPr>
              <a:t>import pandas as pd</a:t>
            </a:r>
          </a:p>
          <a:p>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numpy</a:t>
            </a:r>
            <a:r>
              <a:rPr lang="en-US" dirty="0" smtClean="0">
                <a:latin typeface="Times New Roman" pitchFamily="18" charset="0"/>
                <a:cs typeface="Times New Roman" pitchFamily="18" charset="0"/>
              </a:rPr>
              <a:t> as </a:t>
            </a:r>
            <a:r>
              <a:rPr lang="en-US" dirty="0" err="1" smtClean="0">
                <a:latin typeface="Times New Roman" pitchFamily="18" charset="0"/>
                <a:cs typeface="Times New Roman" pitchFamily="18" charset="0"/>
              </a:rPr>
              <a:t>np</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class </a:t>
            </a:r>
            <a:r>
              <a:rPr lang="en-US" dirty="0" err="1" smtClean="0">
                <a:latin typeface="Times New Roman" pitchFamily="18" charset="0"/>
                <a:cs typeface="Times New Roman" pitchFamily="18" charset="0"/>
              </a:rPr>
              <a:t>DecisionNode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def __init__(self, feature=None, threshold=None, left=None, right=None, value=None):</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self.feature</a:t>
            </a:r>
            <a:r>
              <a:rPr lang="en-US" dirty="0" smtClean="0">
                <a:latin typeface="Times New Roman" pitchFamily="18" charset="0"/>
                <a:cs typeface="Times New Roman" pitchFamily="18" charset="0"/>
              </a:rPr>
              <a:t> = feature</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self.threshold</a:t>
            </a:r>
            <a:r>
              <a:rPr lang="en-US" dirty="0" smtClean="0">
                <a:latin typeface="Times New Roman" pitchFamily="18" charset="0"/>
                <a:cs typeface="Times New Roman" pitchFamily="18" charset="0"/>
              </a:rPr>
              <a:t> = threshold</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self.left</a:t>
            </a:r>
            <a:r>
              <a:rPr lang="en-US" dirty="0" smtClean="0">
                <a:latin typeface="Times New Roman" pitchFamily="18" charset="0"/>
                <a:cs typeface="Times New Roman" pitchFamily="18" charset="0"/>
              </a:rPr>
              <a:t> = left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self.right</a:t>
            </a:r>
            <a:r>
              <a:rPr lang="en-US" dirty="0" smtClean="0">
                <a:latin typeface="Times New Roman" pitchFamily="18" charset="0"/>
                <a:cs typeface="Times New Roman" pitchFamily="18" charset="0"/>
              </a:rPr>
              <a:t> = right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self.value</a:t>
            </a:r>
            <a:r>
              <a:rPr lang="en-US" dirty="0" smtClean="0">
                <a:latin typeface="Times New Roman" pitchFamily="18" charset="0"/>
                <a:cs typeface="Times New Roman" pitchFamily="18" charset="0"/>
              </a:rPr>
              <a:t> = value</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def </a:t>
            </a:r>
            <a:r>
              <a:rPr lang="en-US" dirty="0" err="1" smtClean="0">
                <a:latin typeface="Times New Roman" pitchFamily="18" charset="0"/>
                <a:cs typeface="Times New Roman" pitchFamily="18" charset="0"/>
              </a:rPr>
              <a:t>is_leaf_node</a:t>
            </a:r>
            <a:r>
              <a:rPr lang="en-US" dirty="0" smtClean="0">
                <a:latin typeface="Times New Roman" pitchFamily="18" charset="0"/>
                <a:cs typeface="Times New Roman" pitchFamily="18" charset="0"/>
              </a:rPr>
              <a:t>(self):</a:t>
            </a:r>
          </a:p>
          <a:p>
            <a:r>
              <a:rPr lang="en-US" dirty="0" smtClean="0">
                <a:latin typeface="Times New Roman" pitchFamily="18" charset="0"/>
                <a:cs typeface="Times New Roman" pitchFamily="18" charset="0"/>
              </a:rPr>
              <a:t>        return </a:t>
            </a:r>
            <a:r>
              <a:rPr lang="en-US" dirty="0" err="1" smtClean="0">
                <a:latin typeface="Times New Roman" pitchFamily="18" charset="0"/>
                <a:cs typeface="Times New Roman" pitchFamily="18" charset="0"/>
              </a:rPr>
              <a:t>self.value</a:t>
            </a:r>
            <a:r>
              <a:rPr lang="en-US" dirty="0" smtClean="0">
                <a:latin typeface="Times New Roman" pitchFamily="18" charset="0"/>
                <a:cs typeface="Times New Roman" pitchFamily="18" charset="0"/>
              </a:rPr>
              <a:t> is not None</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class </a:t>
            </a:r>
            <a:r>
              <a:rPr lang="en-US" dirty="0" err="1" smtClean="0">
                <a:latin typeface="Times New Roman" pitchFamily="18" charset="0"/>
                <a:cs typeface="Times New Roman" pitchFamily="18" charset="0"/>
              </a:rPr>
              <a:t>DecisionTree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def __init__(self, </a:t>
            </a:r>
            <a:r>
              <a:rPr lang="en-US" dirty="0" err="1" smtClean="0">
                <a:latin typeface="Times New Roman" pitchFamily="18" charset="0"/>
                <a:cs typeface="Times New Roman" pitchFamily="18" charset="0"/>
              </a:rPr>
              <a:t>max_depth</a:t>
            </a:r>
            <a:r>
              <a:rPr lang="en-US" dirty="0" smtClean="0">
                <a:latin typeface="Times New Roman" pitchFamily="18" charset="0"/>
                <a:cs typeface="Times New Roman" pitchFamily="18" charset="0"/>
              </a:rPr>
              <a:t>=None):</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self.max_depth</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max_depth</a:t>
            </a:r>
            <a:endParaRPr lang="en-US" dirty="0" smtClean="0">
              <a:latin typeface="Times New Roman" pitchFamily="18" charset="0"/>
              <a:cs typeface="Times New Roman" pitchFamily="18" charset="0"/>
            </a:endParaRPr>
          </a:p>
          <a:p>
            <a:r>
              <a:rPr lang="en-US" dirty="0" smtClean="0"/>
              <a:t>        </a:t>
            </a:r>
          </a:p>
          <a:p>
            <a:endParaRPr lang="en-US" dirty="0"/>
          </a:p>
        </p:txBody>
      </p:sp>
      <p:sp>
        <p:nvSpPr>
          <p:cNvPr id="7" name="TextBox 6"/>
          <p:cNvSpPr txBox="1"/>
          <p:nvPr/>
        </p:nvSpPr>
        <p:spPr>
          <a:xfrm>
            <a:off x="6238876" y="797085"/>
            <a:ext cx="4357718" cy="5632311"/>
          </a:xfrm>
          <a:prstGeom prst="rect">
            <a:avLst/>
          </a:prstGeom>
          <a:noFill/>
        </p:spPr>
        <p:txBody>
          <a:bodyPr wrap="square" rtlCol="0">
            <a:spAutoFit/>
          </a:bodyPr>
          <a:lstStyle/>
          <a:p>
            <a:r>
              <a:rPr lang="en-US" dirty="0" smtClean="0"/>
              <a:t>def fit(self, X, y):</a:t>
            </a:r>
          </a:p>
          <a:p>
            <a:r>
              <a:rPr lang="en-US" dirty="0" smtClean="0"/>
              <a:t>        </a:t>
            </a:r>
            <a:r>
              <a:rPr lang="en-US" dirty="0" err="1" smtClean="0"/>
              <a:t>self.n_classes</a:t>
            </a:r>
            <a:r>
              <a:rPr lang="en-US" dirty="0" smtClean="0"/>
              <a:t>_ = </a:t>
            </a:r>
            <a:r>
              <a:rPr lang="en-US" dirty="0" err="1" smtClean="0"/>
              <a:t>len</a:t>
            </a:r>
            <a:r>
              <a:rPr lang="en-US" dirty="0" smtClean="0"/>
              <a:t>(set(y))</a:t>
            </a:r>
          </a:p>
          <a:p>
            <a:r>
              <a:rPr lang="en-US" dirty="0" smtClean="0"/>
              <a:t>        </a:t>
            </a:r>
            <a:r>
              <a:rPr lang="en-US" dirty="0" err="1" smtClean="0"/>
              <a:t>self.tree</a:t>
            </a:r>
            <a:r>
              <a:rPr lang="en-US" dirty="0" smtClean="0"/>
              <a:t>_ = </a:t>
            </a:r>
            <a:r>
              <a:rPr lang="en-US" dirty="0" err="1" smtClean="0"/>
              <a:t>self._grow_tree</a:t>
            </a:r>
            <a:r>
              <a:rPr lang="en-US" dirty="0" smtClean="0"/>
              <a:t>(X, y)</a:t>
            </a:r>
          </a:p>
          <a:p>
            <a:r>
              <a:rPr lang="en-US" dirty="0" smtClean="0"/>
              <a:t>        </a:t>
            </a:r>
          </a:p>
          <a:p>
            <a:r>
              <a:rPr lang="en-US" dirty="0" smtClean="0"/>
              <a:t>    def predict1(self, X):</a:t>
            </a:r>
          </a:p>
          <a:p>
            <a:r>
              <a:rPr lang="en-US" dirty="0" smtClean="0"/>
              <a:t>        return [</a:t>
            </a:r>
            <a:r>
              <a:rPr lang="en-US" dirty="0" err="1" smtClean="0"/>
              <a:t>self._predict</a:t>
            </a:r>
            <a:r>
              <a:rPr lang="en-US" dirty="0" smtClean="0"/>
              <a:t>(inputs) for inputs in X]</a:t>
            </a:r>
          </a:p>
          <a:p>
            <a:r>
              <a:rPr lang="en-US" dirty="0" smtClean="0"/>
              <a:t>    </a:t>
            </a:r>
          </a:p>
          <a:p>
            <a:r>
              <a:rPr lang="en-US" dirty="0" smtClean="0"/>
              <a:t>    def _</a:t>
            </a:r>
            <a:r>
              <a:rPr lang="en-US" dirty="0" err="1" smtClean="0"/>
              <a:t>best_split</a:t>
            </a:r>
            <a:r>
              <a:rPr lang="en-US" dirty="0" smtClean="0"/>
              <a:t>(self, X, y):</a:t>
            </a:r>
          </a:p>
          <a:p>
            <a:r>
              <a:rPr lang="en-US" dirty="0" smtClean="0"/>
              <a:t>        m = </a:t>
            </a:r>
            <a:r>
              <a:rPr lang="en-US" dirty="0" err="1" smtClean="0"/>
              <a:t>y.size</a:t>
            </a:r>
            <a:endParaRPr lang="en-US" dirty="0" smtClean="0"/>
          </a:p>
          <a:p>
            <a:r>
              <a:rPr lang="en-US" dirty="0" smtClean="0"/>
              <a:t>        if m &lt;= 1:</a:t>
            </a:r>
          </a:p>
          <a:p>
            <a:r>
              <a:rPr lang="en-US" dirty="0" smtClean="0"/>
              <a:t>            return None, None</a:t>
            </a:r>
          </a:p>
          <a:p>
            <a:r>
              <a:rPr lang="en-US" dirty="0" smtClean="0"/>
              <a:t>        </a:t>
            </a:r>
          </a:p>
          <a:p>
            <a:r>
              <a:rPr lang="en-US" dirty="0" smtClean="0"/>
              <a:t> </a:t>
            </a:r>
            <a:r>
              <a:rPr lang="en-US" dirty="0" err="1" smtClean="0"/>
              <a:t>num_parent</a:t>
            </a:r>
            <a:r>
              <a:rPr lang="en-US" dirty="0" smtClean="0"/>
              <a:t> = [np.sum(y == c) for c in range(</a:t>
            </a:r>
            <a:r>
              <a:rPr lang="en-US" dirty="0" err="1" smtClean="0"/>
              <a:t>self.n_classes</a:t>
            </a:r>
            <a:r>
              <a:rPr lang="en-US" dirty="0" smtClean="0"/>
              <a:t>_)]</a:t>
            </a:r>
          </a:p>
          <a:p>
            <a:r>
              <a:rPr lang="en-US" dirty="0" smtClean="0"/>
              <a:t>        </a:t>
            </a:r>
            <a:r>
              <a:rPr lang="en-US" dirty="0" err="1" smtClean="0"/>
              <a:t>best_gini</a:t>
            </a:r>
            <a:r>
              <a:rPr lang="en-US" dirty="0" smtClean="0"/>
              <a:t> = 1.0 - sum((n / m) ** 2 for n in </a:t>
            </a:r>
            <a:r>
              <a:rPr lang="en-US" dirty="0" err="1" smtClean="0"/>
              <a:t>num_parent</a:t>
            </a:r>
            <a:r>
              <a:rPr lang="en-US" dirty="0" smtClean="0"/>
              <a:t>)</a:t>
            </a:r>
          </a:p>
          <a:p>
            <a:r>
              <a:rPr lang="en-US" dirty="0" smtClean="0"/>
              <a:t>        </a:t>
            </a:r>
            <a:r>
              <a:rPr lang="en-US" dirty="0" err="1" smtClean="0"/>
              <a:t>best_idx</a:t>
            </a:r>
            <a:r>
              <a:rPr lang="en-US" dirty="0" smtClean="0"/>
              <a:t>, </a:t>
            </a:r>
            <a:r>
              <a:rPr lang="en-US" dirty="0" err="1" smtClean="0"/>
              <a:t>best_thr</a:t>
            </a:r>
            <a:r>
              <a:rPr lang="en-US" dirty="0" smtClean="0"/>
              <a:t> = None, None</a:t>
            </a:r>
          </a:p>
          <a:p>
            <a:r>
              <a:rPr lang="en-US" dirty="0" smtClean="0"/>
              <a:t>        </a:t>
            </a:r>
          </a:p>
          <a:p>
            <a:r>
              <a:rPr lang="en-US" dirty="0" smtClean="0"/>
              <a:t>        for </a:t>
            </a:r>
            <a:r>
              <a:rPr lang="en-US" dirty="0" err="1" smtClean="0"/>
              <a:t>idx</a:t>
            </a:r>
            <a:r>
              <a:rPr lang="en-US" dirty="0" smtClean="0"/>
              <a:t> in range(</a:t>
            </a:r>
            <a:r>
              <a:rPr lang="en-US" dirty="0" err="1" smtClean="0"/>
              <a:t>X.shape</a:t>
            </a:r>
            <a:r>
              <a:rPr lang="en-US" dirty="0" smtClean="0"/>
              <a:t>[1]):</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24</a:t>
            </a:fld>
            <a:endParaRPr lang="en-US" dirty="0"/>
          </a:p>
        </p:txBody>
      </p:sp>
      <p:sp>
        <p:nvSpPr>
          <p:cNvPr id="3" name="TextBox 2"/>
          <p:cNvSpPr txBox="1"/>
          <p:nvPr/>
        </p:nvSpPr>
        <p:spPr>
          <a:xfrm>
            <a:off x="4738678" y="242808"/>
            <a:ext cx="2501198" cy="400110"/>
          </a:xfrm>
          <a:prstGeom prst="rect">
            <a:avLst/>
          </a:prstGeom>
          <a:noFill/>
        </p:spPr>
        <p:txBody>
          <a:bodyPr wrap="none" rtlCol="0">
            <a:spAutoFit/>
          </a:bodyPr>
          <a:lstStyle/>
          <a:p>
            <a:r>
              <a:rPr lang="en-IN" sz="2000" b="1" u="sng" dirty="0" smtClean="0">
                <a:latin typeface="Times New Roman" pitchFamily="18" charset="0"/>
                <a:cs typeface="Times New Roman" pitchFamily="18" charset="0"/>
              </a:rPr>
              <a:t>OUTPUT SCREENS</a:t>
            </a:r>
            <a:endParaRPr lang="en-US" sz="2000" b="1" u="sng" dirty="0">
              <a:latin typeface="Times New Roman" pitchFamily="18" charset="0"/>
              <a:cs typeface="Times New Roman" pitchFamily="18" charset="0"/>
            </a:endParaRPr>
          </a:p>
        </p:txBody>
      </p:sp>
      <p:pic>
        <p:nvPicPr>
          <p:cNvPr id="4" name="Picture 3" descr="HOME.png"/>
          <p:cNvPicPr>
            <a:picLocks noChangeAspect="1"/>
          </p:cNvPicPr>
          <p:nvPr/>
        </p:nvPicPr>
        <p:blipFill>
          <a:blip r:embed="rId2"/>
          <a:stretch>
            <a:fillRect/>
          </a:stretch>
        </p:blipFill>
        <p:spPr>
          <a:xfrm>
            <a:off x="1238216" y="1000108"/>
            <a:ext cx="9868220" cy="4858971"/>
          </a:xfrm>
          <a:prstGeom prst="rect">
            <a:avLst/>
          </a:prstGeom>
        </p:spPr>
      </p:pic>
      <p:sp>
        <p:nvSpPr>
          <p:cNvPr id="6" name="TextBox 5"/>
          <p:cNvSpPr txBox="1"/>
          <p:nvPr/>
        </p:nvSpPr>
        <p:spPr>
          <a:xfrm>
            <a:off x="4952992" y="6072206"/>
            <a:ext cx="1909497" cy="646331"/>
          </a:xfrm>
          <a:prstGeom prst="rect">
            <a:avLst/>
          </a:prstGeom>
          <a:noFill/>
        </p:spPr>
        <p:txBody>
          <a:bodyPr wrap="none" rtlCol="0">
            <a:spAutoFit/>
          </a:bodyPr>
          <a:lstStyle/>
          <a:p>
            <a:r>
              <a:rPr lang="en-IN" b="1" dirty="0" smtClean="0">
                <a:latin typeface="Times New Roman" pitchFamily="18" charset="0"/>
                <a:cs typeface="Times New Roman" pitchFamily="18" charset="0"/>
              </a:rPr>
              <a:t>HOME SCREEN</a:t>
            </a:r>
            <a:endParaRPr lang="en-US" b="1" dirty="0" smtClean="0">
              <a:latin typeface="Times New Roman" pitchFamily="18" charset="0"/>
              <a:cs typeface="Times New Roman" pitchFamily="18" charset="0"/>
            </a:endParaRPr>
          </a:p>
          <a:p>
            <a:endParaRPr lang="en-US" dirty="0"/>
          </a:p>
        </p:txBody>
      </p:sp>
      <p:sp>
        <p:nvSpPr>
          <p:cNvPr id="7"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8"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24</a:t>
            </a:fld>
            <a:endParaRPr sz="1400" b="0" i="0" u="none" strike="noStrike" cap="none">
              <a:solidFill>
                <a:srgbClr val="FFFFFF"/>
              </a:solidFill>
              <a:latin typeface="Libre Franklin"/>
              <a:ea typeface="Libre Franklin"/>
              <a:cs typeface="Libre Franklin"/>
              <a:sym typeface="Libre Frankli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25</a:t>
            </a:fld>
            <a:endParaRPr lang="en-US" dirty="0"/>
          </a:p>
        </p:txBody>
      </p:sp>
      <p:pic>
        <p:nvPicPr>
          <p:cNvPr id="3" name="Picture 2" descr="SIGNUP.png"/>
          <p:cNvPicPr>
            <a:picLocks noChangeAspect="1"/>
          </p:cNvPicPr>
          <p:nvPr/>
        </p:nvPicPr>
        <p:blipFill>
          <a:blip r:embed="rId2"/>
          <a:stretch>
            <a:fillRect/>
          </a:stretch>
        </p:blipFill>
        <p:spPr>
          <a:xfrm>
            <a:off x="738150" y="1142984"/>
            <a:ext cx="4564043" cy="4643470"/>
          </a:xfrm>
          <a:prstGeom prst="rect">
            <a:avLst/>
          </a:prstGeom>
        </p:spPr>
      </p:pic>
      <p:pic>
        <p:nvPicPr>
          <p:cNvPr id="4" name="Picture 3" descr="SIGNIN.png"/>
          <p:cNvPicPr>
            <a:picLocks noChangeAspect="1"/>
          </p:cNvPicPr>
          <p:nvPr/>
        </p:nvPicPr>
        <p:blipFill>
          <a:blip r:embed="rId3"/>
          <a:stretch>
            <a:fillRect/>
          </a:stretch>
        </p:blipFill>
        <p:spPr>
          <a:xfrm>
            <a:off x="6453190" y="1142984"/>
            <a:ext cx="4643470" cy="4608337"/>
          </a:xfrm>
          <a:prstGeom prst="rect">
            <a:avLst/>
          </a:prstGeom>
        </p:spPr>
      </p:pic>
      <p:sp>
        <p:nvSpPr>
          <p:cNvPr id="6" name="Rectangle 5"/>
          <p:cNvSpPr/>
          <p:nvPr/>
        </p:nvSpPr>
        <p:spPr>
          <a:xfrm>
            <a:off x="4595802" y="345024"/>
            <a:ext cx="2796471" cy="369332"/>
          </a:xfrm>
          <a:prstGeom prst="rect">
            <a:avLst/>
          </a:prstGeom>
        </p:spPr>
        <p:txBody>
          <a:bodyPr wrap="none">
            <a:spAutoFit/>
          </a:bodyPr>
          <a:lstStyle/>
          <a:p>
            <a:r>
              <a:rPr lang="en-IN" b="1" dirty="0" smtClean="0">
                <a:latin typeface="Times New Roman" pitchFamily="18" charset="0"/>
                <a:cs typeface="Times New Roman" pitchFamily="18" charset="0"/>
              </a:rPr>
              <a:t>SIGN UP/ SIGN IN PAGE</a:t>
            </a:r>
            <a:endParaRPr lang="en-US" b="1" dirty="0">
              <a:latin typeface="Times New Roman" pitchFamily="18" charset="0"/>
              <a:cs typeface="Times New Roman" pitchFamily="18" charset="0"/>
            </a:endParaRPr>
          </a:p>
        </p:txBody>
      </p:sp>
      <p:sp>
        <p:nvSpPr>
          <p:cNvPr id="7"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8"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25</a:t>
            </a:fld>
            <a:endParaRPr sz="1400" b="0" i="0" u="none" strike="noStrike" cap="none">
              <a:solidFill>
                <a:srgbClr val="FFFFFF"/>
              </a:solidFill>
              <a:latin typeface="Libre Franklin"/>
              <a:ea typeface="Libre Franklin"/>
              <a:cs typeface="Libre Franklin"/>
              <a:sym typeface="Libre Frankli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26</a:t>
            </a:fld>
            <a:endParaRPr lang="en-US" dirty="0"/>
          </a:p>
        </p:txBody>
      </p:sp>
      <p:pic>
        <p:nvPicPr>
          <p:cNvPr id="3" name="Picture 2" descr="Screenshot 2023-05-11 000642.png"/>
          <p:cNvPicPr>
            <a:picLocks noChangeAspect="1"/>
          </p:cNvPicPr>
          <p:nvPr/>
        </p:nvPicPr>
        <p:blipFill>
          <a:blip r:embed="rId2"/>
          <a:stretch>
            <a:fillRect/>
          </a:stretch>
        </p:blipFill>
        <p:spPr>
          <a:xfrm>
            <a:off x="416323" y="2000240"/>
            <a:ext cx="5036735" cy="3143272"/>
          </a:xfrm>
          <a:prstGeom prst="rect">
            <a:avLst/>
          </a:prstGeom>
        </p:spPr>
      </p:pic>
      <p:sp>
        <p:nvSpPr>
          <p:cNvPr id="5" name="Rectangle 4"/>
          <p:cNvSpPr/>
          <p:nvPr/>
        </p:nvSpPr>
        <p:spPr>
          <a:xfrm>
            <a:off x="4024298" y="428604"/>
            <a:ext cx="4186082" cy="369332"/>
          </a:xfrm>
          <a:prstGeom prst="rect">
            <a:avLst/>
          </a:prstGeom>
        </p:spPr>
        <p:txBody>
          <a:bodyPr wrap="none">
            <a:spAutoFit/>
          </a:bodyPr>
          <a:lstStyle/>
          <a:p>
            <a:r>
              <a:rPr lang="en-IN" b="1" dirty="0" smtClean="0">
                <a:latin typeface="Times New Roman" pitchFamily="18" charset="0"/>
                <a:cs typeface="Times New Roman" pitchFamily="18" charset="0"/>
              </a:rPr>
              <a:t>UPLOAD AND VIEW DATASET PAGE</a:t>
            </a:r>
            <a:endParaRPr lang="en-US" b="1" dirty="0">
              <a:latin typeface="Times New Roman" pitchFamily="18" charset="0"/>
              <a:cs typeface="Times New Roman" pitchFamily="18" charset="0"/>
            </a:endParaRPr>
          </a:p>
        </p:txBody>
      </p:sp>
      <p:sp>
        <p:nvSpPr>
          <p:cNvPr id="6"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7"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26</a:t>
            </a:fld>
            <a:endParaRPr sz="1400" b="0" i="0" u="none" strike="noStrike" cap="none">
              <a:solidFill>
                <a:srgbClr val="FFFFFF"/>
              </a:solidFill>
              <a:latin typeface="Libre Franklin"/>
              <a:ea typeface="Libre Franklin"/>
              <a:cs typeface="Libre Franklin"/>
              <a:sym typeface="Libre Franklin"/>
            </a:endParaRPr>
          </a:p>
        </p:txBody>
      </p:sp>
      <p:pic>
        <p:nvPicPr>
          <p:cNvPr id="8" name="Picture 7" descr="DATASETOG.png"/>
          <p:cNvPicPr>
            <a:picLocks noChangeAspect="1"/>
          </p:cNvPicPr>
          <p:nvPr/>
        </p:nvPicPr>
        <p:blipFill>
          <a:blip r:embed="rId3"/>
          <a:stretch>
            <a:fillRect/>
          </a:stretch>
        </p:blipFill>
        <p:spPr>
          <a:xfrm>
            <a:off x="5647742" y="2000240"/>
            <a:ext cx="6234736" cy="307183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27</a:t>
            </a:fld>
            <a:endParaRPr lang="en-US" dirty="0"/>
          </a:p>
        </p:txBody>
      </p:sp>
      <p:sp>
        <p:nvSpPr>
          <p:cNvPr id="4" name="Rectangle 3"/>
          <p:cNvSpPr/>
          <p:nvPr/>
        </p:nvSpPr>
        <p:spPr>
          <a:xfrm>
            <a:off x="5016971" y="345024"/>
            <a:ext cx="1507657" cy="369332"/>
          </a:xfrm>
          <a:prstGeom prst="rect">
            <a:avLst/>
          </a:prstGeom>
        </p:spPr>
        <p:txBody>
          <a:bodyPr wrap="none">
            <a:spAutoFit/>
          </a:bodyPr>
          <a:lstStyle/>
          <a:p>
            <a:r>
              <a:rPr lang="en-IN" b="1" dirty="0" smtClean="0">
                <a:latin typeface="Times New Roman" pitchFamily="18" charset="0"/>
                <a:cs typeface="Times New Roman" pitchFamily="18" charset="0"/>
              </a:rPr>
              <a:t>MAIN PAGE</a:t>
            </a:r>
            <a:endParaRPr lang="en-US" b="1" dirty="0">
              <a:latin typeface="Times New Roman" pitchFamily="18" charset="0"/>
              <a:cs typeface="Times New Roman" pitchFamily="18" charset="0"/>
            </a:endParaRPr>
          </a:p>
        </p:txBody>
      </p:sp>
      <p:sp>
        <p:nvSpPr>
          <p:cNvPr id="5"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6"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27</a:t>
            </a:fld>
            <a:endParaRPr sz="1400" b="0" i="0" u="none" strike="noStrike" cap="none">
              <a:solidFill>
                <a:srgbClr val="FFFFFF"/>
              </a:solidFill>
              <a:latin typeface="Libre Franklin"/>
              <a:ea typeface="Libre Franklin"/>
              <a:cs typeface="Libre Franklin"/>
              <a:sym typeface="Libre Franklin"/>
            </a:endParaRPr>
          </a:p>
        </p:txBody>
      </p:sp>
      <p:pic>
        <p:nvPicPr>
          <p:cNvPr id="8" name="Picture 7" descr="MAIN.png"/>
          <p:cNvPicPr/>
          <p:nvPr/>
        </p:nvPicPr>
        <p:blipFill>
          <a:blip r:embed="rId2" cstate="print"/>
          <a:stretch>
            <a:fillRect/>
          </a:stretch>
        </p:blipFill>
        <p:spPr>
          <a:xfrm>
            <a:off x="1881158" y="1142984"/>
            <a:ext cx="8501121" cy="4500594"/>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28</a:t>
            </a:fld>
            <a:endParaRPr lang="en-US" dirty="0"/>
          </a:p>
        </p:txBody>
      </p:sp>
      <p:pic>
        <p:nvPicPr>
          <p:cNvPr id="3" name="Picture 2" descr="PREDICTION.png"/>
          <p:cNvPicPr>
            <a:picLocks noChangeAspect="1"/>
          </p:cNvPicPr>
          <p:nvPr/>
        </p:nvPicPr>
        <p:blipFill>
          <a:blip r:embed="rId2"/>
          <a:stretch>
            <a:fillRect/>
          </a:stretch>
        </p:blipFill>
        <p:spPr>
          <a:xfrm>
            <a:off x="1738282" y="785794"/>
            <a:ext cx="8610115" cy="5534616"/>
          </a:xfrm>
          <a:prstGeom prst="rect">
            <a:avLst/>
          </a:prstGeom>
        </p:spPr>
      </p:pic>
      <p:sp>
        <p:nvSpPr>
          <p:cNvPr id="4" name="Rectangle 3"/>
          <p:cNvSpPr/>
          <p:nvPr/>
        </p:nvSpPr>
        <p:spPr>
          <a:xfrm>
            <a:off x="4667240" y="214290"/>
            <a:ext cx="2341218" cy="369332"/>
          </a:xfrm>
          <a:prstGeom prst="rect">
            <a:avLst/>
          </a:prstGeom>
        </p:spPr>
        <p:txBody>
          <a:bodyPr wrap="none">
            <a:spAutoFit/>
          </a:bodyPr>
          <a:lstStyle/>
          <a:p>
            <a:r>
              <a:rPr lang="en-IN" b="1" dirty="0" smtClean="0">
                <a:latin typeface="Times New Roman" pitchFamily="18" charset="0"/>
                <a:cs typeface="Times New Roman" pitchFamily="18" charset="0"/>
              </a:rPr>
              <a:t>PREDICTION PAGE</a:t>
            </a:r>
            <a:endParaRPr lang="en-US" b="1" dirty="0">
              <a:latin typeface="Times New Roman" pitchFamily="18" charset="0"/>
              <a:cs typeface="Times New Roman" pitchFamily="18" charset="0"/>
            </a:endParaRPr>
          </a:p>
        </p:txBody>
      </p:sp>
      <p:sp>
        <p:nvSpPr>
          <p:cNvPr id="5"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6"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28</a:t>
            </a:fld>
            <a:endParaRPr sz="1400" b="0" i="0" u="none" strike="noStrike" cap="none">
              <a:solidFill>
                <a:srgbClr val="FFFFFF"/>
              </a:solidFill>
              <a:latin typeface="Libre Franklin"/>
              <a:ea typeface="Libre Franklin"/>
              <a:cs typeface="Libre Franklin"/>
              <a:sym typeface="Libre Franklin"/>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29</a:t>
            </a:fld>
            <a:endParaRPr lang="en-US" dirty="0"/>
          </a:p>
        </p:txBody>
      </p:sp>
      <p:sp>
        <p:nvSpPr>
          <p:cNvPr id="5" name="Rectangle 4"/>
          <p:cNvSpPr/>
          <p:nvPr/>
        </p:nvSpPr>
        <p:spPr>
          <a:xfrm>
            <a:off x="4810116" y="500042"/>
            <a:ext cx="2076531" cy="369332"/>
          </a:xfrm>
          <a:prstGeom prst="rect">
            <a:avLst/>
          </a:prstGeom>
        </p:spPr>
        <p:txBody>
          <a:bodyPr wrap="none">
            <a:spAutoFit/>
          </a:bodyPr>
          <a:lstStyle/>
          <a:p>
            <a:r>
              <a:rPr lang="en-IN" b="1" dirty="0" smtClean="0">
                <a:latin typeface="Times New Roman" pitchFamily="18" charset="0"/>
                <a:cs typeface="Times New Roman" pitchFamily="18" charset="0"/>
              </a:rPr>
              <a:t>RESULT SCREEN</a:t>
            </a:r>
            <a:endParaRPr lang="en-US" b="1" dirty="0">
              <a:latin typeface="Times New Roman" pitchFamily="18" charset="0"/>
              <a:cs typeface="Times New Roman" pitchFamily="18" charset="0"/>
            </a:endParaRPr>
          </a:p>
        </p:txBody>
      </p:sp>
      <p:sp>
        <p:nvSpPr>
          <p:cNvPr id="6"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7"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29</a:t>
            </a:fld>
            <a:endParaRPr sz="1400" b="0" i="0" u="none" strike="noStrike" cap="none">
              <a:solidFill>
                <a:srgbClr val="FFFFFF"/>
              </a:solidFill>
              <a:latin typeface="Libre Franklin"/>
              <a:ea typeface="Libre Franklin"/>
              <a:cs typeface="Libre Franklin"/>
              <a:sym typeface="Libre Franklin"/>
            </a:endParaRPr>
          </a:p>
        </p:txBody>
      </p:sp>
      <p:pic>
        <p:nvPicPr>
          <p:cNvPr id="8" name="Picture 7" descr="KNN.png"/>
          <p:cNvPicPr/>
          <p:nvPr/>
        </p:nvPicPr>
        <p:blipFill>
          <a:blip r:embed="rId2"/>
          <a:stretch>
            <a:fillRect/>
          </a:stretch>
        </p:blipFill>
        <p:spPr>
          <a:xfrm>
            <a:off x="238084" y="1571612"/>
            <a:ext cx="5943600" cy="3333750"/>
          </a:xfrm>
          <a:prstGeom prst="rect">
            <a:avLst/>
          </a:prstGeom>
        </p:spPr>
      </p:pic>
      <p:pic>
        <p:nvPicPr>
          <p:cNvPr id="9" name="Picture 8" descr="DT.png"/>
          <p:cNvPicPr/>
          <p:nvPr/>
        </p:nvPicPr>
        <p:blipFill>
          <a:blip r:embed="rId3"/>
          <a:stretch>
            <a:fillRect/>
          </a:stretch>
        </p:blipFill>
        <p:spPr>
          <a:xfrm>
            <a:off x="6310314" y="1500174"/>
            <a:ext cx="5572164" cy="342902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pPr/>
              <a:t>3</a:t>
            </a:fld>
            <a:endParaRPr lang="en-US"/>
          </a:p>
        </p:txBody>
      </p:sp>
      <p:sp>
        <p:nvSpPr>
          <p:cNvPr id="5"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6"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3</a:t>
            </a:fld>
            <a:endParaRPr sz="1400" b="0" i="0" u="none" strike="noStrike" cap="none">
              <a:solidFill>
                <a:srgbClr val="FFFFFF"/>
              </a:solidFill>
              <a:latin typeface="Libre Franklin"/>
              <a:ea typeface="Libre Franklin"/>
              <a:cs typeface="Libre Franklin"/>
              <a:sym typeface="Libre Franklin"/>
            </a:endParaRPr>
          </a:p>
        </p:txBody>
      </p:sp>
      <p:sp>
        <p:nvSpPr>
          <p:cNvPr id="7" name="Rectangle 6"/>
          <p:cNvSpPr/>
          <p:nvPr/>
        </p:nvSpPr>
        <p:spPr>
          <a:xfrm>
            <a:off x="3595670" y="171370"/>
            <a:ext cx="4577600" cy="400110"/>
          </a:xfrm>
          <a:prstGeom prst="rect">
            <a:avLst/>
          </a:prstGeom>
        </p:spPr>
        <p:txBody>
          <a:bodyPr wrap="none">
            <a:spAutoFit/>
          </a:bodyPr>
          <a:lstStyle/>
          <a:p>
            <a:r>
              <a:rPr lang="en-US" sz="2000" b="1" dirty="0" smtClean="0">
                <a:latin typeface="Times New Roman"/>
                <a:ea typeface="Times New Roman"/>
                <a:cs typeface="Times New Roman"/>
                <a:sym typeface="Times New Roman"/>
              </a:rPr>
              <a:t>OUTLINES OF THE PRESENTATION</a:t>
            </a:r>
            <a:endParaRPr lang="en-US" sz="2000" b="1" dirty="0"/>
          </a:p>
        </p:txBody>
      </p:sp>
      <p:sp>
        <p:nvSpPr>
          <p:cNvPr id="8" name="Rectangle 7"/>
          <p:cNvSpPr/>
          <p:nvPr/>
        </p:nvSpPr>
        <p:spPr>
          <a:xfrm>
            <a:off x="380960" y="967868"/>
            <a:ext cx="6096000" cy="463397"/>
          </a:xfrm>
          <a:prstGeom prst="rect">
            <a:avLst/>
          </a:prstGeom>
        </p:spPr>
        <p:txBody>
          <a:bodyPr>
            <a:spAutoFit/>
          </a:bodyPr>
          <a:lstStyle/>
          <a:p>
            <a:pPr marL="342900" lvl="0" indent="-329120">
              <a:lnSpc>
                <a:spcPct val="150000"/>
              </a:lnSpc>
              <a:buClr>
                <a:schemeClr val="dk1"/>
              </a:buClr>
              <a:buSzPct val="100000"/>
            </a:pPr>
            <a:endParaRPr lang="en-US" dirty="0" smtClean="0"/>
          </a:p>
        </p:txBody>
      </p:sp>
      <p:sp>
        <p:nvSpPr>
          <p:cNvPr id="9" name="Rectangle 8"/>
          <p:cNvSpPr/>
          <p:nvPr/>
        </p:nvSpPr>
        <p:spPr>
          <a:xfrm>
            <a:off x="380960" y="390340"/>
            <a:ext cx="6096000" cy="6324808"/>
          </a:xfrm>
          <a:prstGeom prst="rect">
            <a:avLst/>
          </a:prstGeom>
        </p:spPr>
        <p:txBody>
          <a:bodyPr>
            <a:spAutoFit/>
          </a:bodyPr>
          <a:lstStyle/>
          <a:p>
            <a:pPr marL="285750" indent="-285750">
              <a:lnSpc>
                <a:spcPct val="150000"/>
              </a:lnSpc>
              <a:buFont typeface="Wingdings" panose="05000000000000000000" pitchFamily="2" charset="2"/>
              <a:buChar char="Ø"/>
            </a:pPr>
            <a:r>
              <a:rPr lang="en-IN" dirty="0" smtClean="0">
                <a:latin typeface="Times New Roman" pitchFamily="18" charset="0"/>
                <a:ea typeface="Times New Roman"/>
                <a:cs typeface="Times New Roman" pitchFamily="18" charset="0"/>
                <a:sym typeface="Times New Roman"/>
              </a:rPr>
              <a:t>Acronyms</a:t>
            </a:r>
            <a:endParaRPr lang="en-US" dirty="0" smtClean="0">
              <a:latin typeface="Times New Roman" pitchFamily="18" charset="0"/>
              <a:ea typeface="Times New Roman"/>
              <a:cs typeface="Times New Roman" pitchFamily="18" charset="0"/>
              <a:sym typeface="Times New Roman"/>
            </a:endParaRPr>
          </a:p>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Abstract</a:t>
            </a:r>
          </a:p>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Literature Review</a:t>
            </a:r>
          </a:p>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Problem Statement</a:t>
            </a:r>
          </a:p>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Existing System</a:t>
            </a:r>
          </a:p>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Proposed System</a:t>
            </a:r>
          </a:p>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System Requirements and Specifications</a:t>
            </a:r>
          </a:p>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Algorithms</a:t>
            </a:r>
          </a:p>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UML Diagrams and </a:t>
            </a:r>
            <a:r>
              <a:rPr lang="en-US" dirty="0" err="1" smtClean="0">
                <a:latin typeface="Times New Roman" panose="02020603050405020304" pitchFamily="18" charset="0"/>
                <a:cs typeface="Times New Roman" panose="02020603050405020304" pitchFamily="18" charset="0"/>
              </a:rPr>
              <a:t>Architecure</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Sample Code</a:t>
            </a:r>
          </a:p>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Output Screens</a:t>
            </a:r>
          </a:p>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Conclusion</a:t>
            </a: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References</a:t>
            </a: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Future Scope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30</a:t>
            </a:fld>
            <a:endParaRPr lang="en-US" dirty="0"/>
          </a:p>
        </p:txBody>
      </p:sp>
      <p:sp>
        <p:nvSpPr>
          <p:cNvPr id="4" name="Rectangle 3"/>
          <p:cNvSpPr/>
          <p:nvPr/>
        </p:nvSpPr>
        <p:spPr>
          <a:xfrm>
            <a:off x="4738678" y="214290"/>
            <a:ext cx="2191562" cy="369332"/>
          </a:xfrm>
          <a:prstGeom prst="rect">
            <a:avLst/>
          </a:prstGeom>
        </p:spPr>
        <p:txBody>
          <a:bodyPr wrap="none">
            <a:spAutoFit/>
          </a:bodyPr>
          <a:lstStyle/>
          <a:p>
            <a:r>
              <a:rPr lang="en-IN" b="1" dirty="0" smtClean="0">
                <a:latin typeface="Times New Roman" pitchFamily="18" charset="0"/>
                <a:cs typeface="Times New Roman" pitchFamily="18" charset="0"/>
              </a:rPr>
              <a:t>ACCURACY PAGE</a:t>
            </a:r>
            <a:endParaRPr lang="en-US" b="1" dirty="0">
              <a:latin typeface="Times New Roman" pitchFamily="18" charset="0"/>
              <a:cs typeface="Times New Roman" pitchFamily="18" charset="0"/>
            </a:endParaRPr>
          </a:p>
        </p:txBody>
      </p:sp>
      <p:sp>
        <p:nvSpPr>
          <p:cNvPr id="5"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6" name="Google Shape;94;p1"/>
          <p:cNvSpPr/>
          <p:nvPr/>
        </p:nvSpPr>
        <p:spPr>
          <a:xfrm>
            <a:off x="11310974" y="6257948"/>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30</a:t>
            </a:fld>
            <a:endParaRPr sz="1400" b="0" i="0" u="none" strike="noStrike" cap="none">
              <a:solidFill>
                <a:srgbClr val="FFFFFF"/>
              </a:solidFill>
              <a:latin typeface="Libre Franklin"/>
              <a:ea typeface="Libre Franklin"/>
              <a:cs typeface="Libre Franklin"/>
              <a:sym typeface="Libre Franklin"/>
            </a:endParaRPr>
          </a:p>
        </p:txBody>
      </p:sp>
      <p:pic>
        <p:nvPicPr>
          <p:cNvPr id="7" name="Picture 6" descr="ACC.png"/>
          <p:cNvPicPr>
            <a:picLocks noChangeAspect="1"/>
          </p:cNvPicPr>
          <p:nvPr/>
        </p:nvPicPr>
        <p:blipFill>
          <a:blip r:embed="rId2"/>
          <a:stretch>
            <a:fillRect/>
          </a:stretch>
        </p:blipFill>
        <p:spPr>
          <a:xfrm>
            <a:off x="595274" y="714356"/>
            <a:ext cx="10492574" cy="3000395"/>
          </a:xfrm>
          <a:prstGeom prst="rect">
            <a:avLst/>
          </a:prstGeom>
        </p:spPr>
      </p:pic>
      <p:pic>
        <p:nvPicPr>
          <p:cNvPr id="8" name="Picture 7" descr="ACC1.png"/>
          <p:cNvPicPr/>
          <p:nvPr/>
        </p:nvPicPr>
        <p:blipFill>
          <a:blip r:embed="rId3" cstate="print"/>
          <a:stretch>
            <a:fillRect/>
          </a:stretch>
        </p:blipFill>
        <p:spPr>
          <a:xfrm>
            <a:off x="3238480" y="3831590"/>
            <a:ext cx="5643602" cy="281212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31</a:t>
            </a:fld>
            <a:endParaRPr lang="en-US"/>
          </a:p>
        </p:txBody>
      </p:sp>
      <p:sp>
        <p:nvSpPr>
          <p:cNvPr id="3"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4" name="Rectangle 3"/>
          <p:cNvSpPr/>
          <p:nvPr/>
        </p:nvSpPr>
        <p:spPr>
          <a:xfrm>
            <a:off x="4667240" y="214290"/>
            <a:ext cx="2097562" cy="369332"/>
          </a:xfrm>
          <a:prstGeom prst="rect">
            <a:avLst/>
          </a:prstGeom>
        </p:spPr>
        <p:txBody>
          <a:bodyPr wrap="none">
            <a:spAutoFit/>
          </a:bodyPr>
          <a:lstStyle/>
          <a:p>
            <a:r>
              <a:rPr lang="en-IN" b="1" dirty="0" smtClean="0">
                <a:latin typeface="Times New Roman" pitchFamily="18" charset="0"/>
                <a:cs typeface="Times New Roman" pitchFamily="18" charset="0"/>
              </a:rPr>
              <a:t>METRICES PAGE</a:t>
            </a:r>
            <a:endParaRPr lang="en-US" b="1" dirty="0">
              <a:latin typeface="Times New Roman" pitchFamily="18" charset="0"/>
              <a:cs typeface="Times New Roman" pitchFamily="18" charset="0"/>
            </a:endParaRPr>
          </a:p>
        </p:txBody>
      </p:sp>
      <p:sp>
        <p:nvSpPr>
          <p:cNvPr id="6"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31</a:t>
            </a:fld>
            <a:endParaRPr sz="1400" b="0" i="0" u="none" strike="noStrike" cap="none">
              <a:solidFill>
                <a:srgbClr val="FFFFFF"/>
              </a:solidFill>
              <a:latin typeface="Libre Franklin"/>
              <a:ea typeface="Libre Franklin"/>
              <a:cs typeface="Libre Franklin"/>
              <a:sym typeface="Libre Franklin"/>
            </a:endParaRPr>
          </a:p>
        </p:txBody>
      </p:sp>
      <p:pic>
        <p:nvPicPr>
          <p:cNvPr id="7" name="Picture 6" descr="METRIC.png"/>
          <p:cNvPicPr/>
          <p:nvPr/>
        </p:nvPicPr>
        <p:blipFill>
          <a:blip r:embed="rId2"/>
          <a:stretch>
            <a:fillRect/>
          </a:stretch>
        </p:blipFill>
        <p:spPr>
          <a:xfrm>
            <a:off x="1666844" y="1000108"/>
            <a:ext cx="8786874" cy="4929221"/>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32</a:t>
            </a:fld>
            <a:endParaRPr lang="en-US"/>
          </a:p>
        </p:txBody>
      </p:sp>
      <p:sp>
        <p:nvSpPr>
          <p:cNvPr id="3"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4"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32</a:t>
            </a:fld>
            <a:endParaRPr sz="1400" b="0" i="0" u="none" strike="noStrike" cap="none">
              <a:solidFill>
                <a:srgbClr val="FFFFFF"/>
              </a:solidFill>
              <a:latin typeface="Libre Franklin"/>
              <a:ea typeface="Libre Franklin"/>
              <a:cs typeface="Libre Franklin"/>
              <a:sym typeface="Libre Franklin"/>
            </a:endParaRPr>
          </a:p>
        </p:txBody>
      </p:sp>
      <p:sp>
        <p:nvSpPr>
          <p:cNvPr id="5" name="Rectangle 4"/>
          <p:cNvSpPr/>
          <p:nvPr/>
        </p:nvSpPr>
        <p:spPr>
          <a:xfrm>
            <a:off x="4310050" y="214290"/>
            <a:ext cx="2988832" cy="369332"/>
          </a:xfrm>
          <a:prstGeom prst="rect">
            <a:avLst/>
          </a:prstGeom>
        </p:spPr>
        <p:txBody>
          <a:bodyPr wrap="none">
            <a:spAutoFit/>
          </a:bodyPr>
          <a:lstStyle/>
          <a:p>
            <a:r>
              <a:rPr lang="en-IN" b="1" dirty="0" smtClean="0">
                <a:latin typeface="Times New Roman" pitchFamily="18" charset="0"/>
                <a:cs typeface="Times New Roman" pitchFamily="18" charset="0"/>
              </a:rPr>
              <a:t>METRICES GRAPH PAGE</a:t>
            </a:r>
            <a:endParaRPr lang="en-US" b="1" dirty="0">
              <a:latin typeface="Times New Roman" pitchFamily="18" charset="0"/>
              <a:cs typeface="Times New Roman" pitchFamily="18" charset="0"/>
            </a:endParaRPr>
          </a:p>
        </p:txBody>
      </p:sp>
      <p:pic>
        <p:nvPicPr>
          <p:cNvPr id="6" name="Picture 5" descr="PRC.png"/>
          <p:cNvPicPr/>
          <p:nvPr/>
        </p:nvPicPr>
        <p:blipFill>
          <a:blip r:embed="rId2"/>
          <a:stretch>
            <a:fillRect/>
          </a:stretch>
        </p:blipFill>
        <p:spPr>
          <a:xfrm>
            <a:off x="1666844" y="1214422"/>
            <a:ext cx="8501122" cy="421484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33</a:t>
            </a:fld>
            <a:endParaRPr lang="en-US"/>
          </a:p>
        </p:txBody>
      </p:sp>
      <p:sp>
        <p:nvSpPr>
          <p:cNvPr id="3"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4"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33</a:t>
            </a:fld>
            <a:endParaRPr sz="1400" b="0" i="0" u="none" strike="noStrike" cap="none">
              <a:solidFill>
                <a:srgbClr val="FFFFFF"/>
              </a:solidFill>
              <a:latin typeface="Libre Franklin"/>
              <a:ea typeface="Libre Franklin"/>
              <a:cs typeface="Libre Franklin"/>
              <a:sym typeface="Libre Franklin"/>
            </a:endParaRPr>
          </a:p>
        </p:txBody>
      </p:sp>
      <p:sp>
        <p:nvSpPr>
          <p:cNvPr id="5" name="Rectangle 4"/>
          <p:cNvSpPr/>
          <p:nvPr/>
        </p:nvSpPr>
        <p:spPr>
          <a:xfrm>
            <a:off x="3309918" y="428604"/>
            <a:ext cx="5598392" cy="400110"/>
          </a:xfrm>
          <a:prstGeom prst="rect">
            <a:avLst/>
          </a:prstGeom>
        </p:spPr>
        <p:txBody>
          <a:bodyPr wrap="none">
            <a:spAutoFit/>
          </a:bodyPr>
          <a:lstStyle/>
          <a:p>
            <a:r>
              <a:rPr lang="en-US" sz="2000" b="1" dirty="0" smtClean="0">
                <a:latin typeface="Times New Roman" pitchFamily="18" charset="0"/>
                <a:cs typeface="Times New Roman" pitchFamily="18" charset="0"/>
              </a:rPr>
              <a:t>ALGORITHM COMPARISION GRAPH PAGE:</a:t>
            </a:r>
            <a:endParaRPr lang="en-US" sz="2000" dirty="0">
              <a:latin typeface="Times New Roman" pitchFamily="18" charset="0"/>
              <a:cs typeface="Times New Roman" pitchFamily="18" charset="0"/>
            </a:endParaRPr>
          </a:p>
        </p:txBody>
      </p:sp>
      <p:pic>
        <p:nvPicPr>
          <p:cNvPr id="6" name="Picture 5" descr="ACCCOMP.png"/>
          <p:cNvPicPr/>
          <p:nvPr/>
        </p:nvPicPr>
        <p:blipFill>
          <a:blip r:embed="rId2"/>
          <a:stretch>
            <a:fillRect/>
          </a:stretch>
        </p:blipFill>
        <p:spPr>
          <a:xfrm>
            <a:off x="1809720" y="1428736"/>
            <a:ext cx="8501122" cy="421484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34</a:t>
            </a:fld>
            <a:endParaRPr lang="en-US"/>
          </a:p>
        </p:txBody>
      </p:sp>
      <p:sp>
        <p:nvSpPr>
          <p:cNvPr id="3"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4" name="Rectangle 3"/>
          <p:cNvSpPr/>
          <p:nvPr/>
        </p:nvSpPr>
        <p:spPr>
          <a:xfrm>
            <a:off x="4775431" y="559338"/>
            <a:ext cx="1925527" cy="400110"/>
          </a:xfrm>
          <a:prstGeom prst="rect">
            <a:avLst/>
          </a:prstGeom>
        </p:spPr>
        <p:txBody>
          <a:bodyPr wrap="none">
            <a:spAutoFit/>
          </a:bodyPr>
          <a:lstStyle/>
          <a:p>
            <a:r>
              <a:rPr lang="en-IN" sz="2000" b="1" dirty="0" smtClean="0">
                <a:latin typeface="Times New Roman" pitchFamily="18" charset="0"/>
                <a:cs typeface="Times New Roman" pitchFamily="18" charset="0"/>
              </a:rPr>
              <a:t>CONCLUSION</a:t>
            </a:r>
            <a:endParaRPr lang="en-US" sz="2000" b="1" dirty="0">
              <a:latin typeface="Times New Roman" pitchFamily="18" charset="0"/>
              <a:cs typeface="Times New Roman" pitchFamily="18" charset="0"/>
            </a:endParaRPr>
          </a:p>
        </p:txBody>
      </p:sp>
      <p:sp>
        <p:nvSpPr>
          <p:cNvPr id="5" name="TextBox 4"/>
          <p:cNvSpPr txBox="1"/>
          <p:nvPr/>
        </p:nvSpPr>
        <p:spPr>
          <a:xfrm>
            <a:off x="309522" y="1566810"/>
            <a:ext cx="11572956" cy="1704569"/>
          </a:xfrm>
          <a:prstGeom prst="rect">
            <a:avLst/>
          </a:prstGeom>
          <a:noFill/>
        </p:spPr>
        <p:txBody>
          <a:bodyPr wrap="square" rtlCol="0">
            <a:spAutoFit/>
          </a:bodyPr>
          <a:lstStyle/>
          <a:p>
            <a:pPr algn="just">
              <a:lnSpc>
                <a:spcPct val="150000"/>
              </a:lnSpc>
            </a:pPr>
            <a:r>
              <a:rPr lang="en-IN" dirty="0" smtClean="0">
                <a:latin typeface="Times New Roman" pitchFamily="18" charset="0"/>
                <a:cs typeface="Times New Roman" pitchFamily="18" charset="0"/>
              </a:rPr>
              <a:t>In conclusion, the system is aimed to predict ‘CHRONIC KIDNEY DISEASE’ from the kidney patient’s dataset using machine learning algorithms namely ‘KNN’ and ‘Decision Tree’. Each of this algorithm demonstrated promising results in prediction. However the performance varies among the algorithms. The system utilized the concept of ‘Machine Learning Algorithms’ in prediction of chronic kidney disease and paved a way for advancement of healthcare analytics. </a:t>
            </a:r>
            <a:endParaRPr lang="en-US" dirty="0">
              <a:latin typeface="Times New Roman" pitchFamily="18" charset="0"/>
              <a:cs typeface="Times New Roman" pitchFamily="18" charset="0"/>
            </a:endParaRPr>
          </a:p>
        </p:txBody>
      </p:sp>
      <p:sp>
        <p:nvSpPr>
          <p:cNvPr id="7" name="Google Shape;94;p1"/>
          <p:cNvSpPr/>
          <p:nvPr/>
        </p:nvSpPr>
        <p:spPr>
          <a:xfrm>
            <a:off x="11310974" y="6257948"/>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34</a:t>
            </a:fld>
            <a:endParaRPr sz="1400" b="0" i="0" u="none" strike="noStrike" cap="none">
              <a:solidFill>
                <a:srgbClr val="FFFFFF"/>
              </a:solidFill>
              <a:latin typeface="Libre Franklin"/>
              <a:ea typeface="Libre Franklin"/>
              <a:cs typeface="Libre Franklin"/>
              <a:sym typeface="Libre Franklin"/>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35</a:t>
            </a:fld>
            <a:endParaRPr lang="en-US"/>
          </a:p>
        </p:txBody>
      </p:sp>
      <p:sp>
        <p:nvSpPr>
          <p:cNvPr id="3"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5"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35</a:t>
            </a:fld>
            <a:endParaRPr sz="1400" b="0" i="0" u="none" strike="noStrike" cap="none">
              <a:solidFill>
                <a:srgbClr val="FFFFFF"/>
              </a:solidFill>
              <a:latin typeface="Libre Franklin"/>
              <a:ea typeface="Libre Franklin"/>
              <a:cs typeface="Libre Franklin"/>
              <a:sym typeface="Libre Franklin"/>
            </a:endParaRPr>
          </a:p>
        </p:txBody>
      </p:sp>
      <p:sp>
        <p:nvSpPr>
          <p:cNvPr id="41985" name="Rectangle 1"/>
          <p:cNvSpPr>
            <a:spLocks noChangeArrowheads="1"/>
          </p:cNvSpPr>
          <p:nvPr/>
        </p:nvSpPr>
        <p:spPr bwMode="auto">
          <a:xfrm>
            <a:off x="4952992" y="285728"/>
            <a:ext cx="1914307"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REFERENCES</a:t>
            </a:r>
            <a:endParaRPr kumimoji="0" lang="en-US" sz="2000" b="0" i="0" strike="noStrike" cap="none" normalizeH="0" baseline="0" dirty="0" smtClean="0">
              <a:ln>
                <a:noFill/>
              </a:ln>
              <a:solidFill>
                <a:schemeClr val="tx1"/>
              </a:solidFill>
              <a:effectLst/>
              <a:latin typeface="Arial" pitchFamily="34" charset="0"/>
              <a:cs typeface="Arial" pitchFamily="34" charset="0"/>
            </a:endParaRPr>
          </a:p>
        </p:txBody>
      </p:sp>
      <p:sp>
        <p:nvSpPr>
          <p:cNvPr id="8" name="TextBox 7"/>
          <p:cNvSpPr txBox="1"/>
          <p:nvPr/>
        </p:nvSpPr>
        <p:spPr>
          <a:xfrm>
            <a:off x="2809852" y="3143248"/>
            <a:ext cx="184731" cy="369332"/>
          </a:xfrm>
          <a:prstGeom prst="rect">
            <a:avLst/>
          </a:prstGeom>
          <a:noFill/>
        </p:spPr>
        <p:txBody>
          <a:bodyPr wrap="none" rtlCol="0">
            <a:spAutoFit/>
          </a:bodyPr>
          <a:lstStyle/>
          <a:p>
            <a:endParaRPr lang="en-US" dirty="0"/>
          </a:p>
        </p:txBody>
      </p:sp>
      <p:sp>
        <p:nvSpPr>
          <p:cNvPr id="9" name="TextBox 8"/>
          <p:cNvSpPr txBox="1"/>
          <p:nvPr/>
        </p:nvSpPr>
        <p:spPr>
          <a:xfrm>
            <a:off x="166646" y="1000108"/>
            <a:ext cx="11811040" cy="4939814"/>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[1] B. Khan, R. </a:t>
            </a:r>
            <a:r>
              <a:rPr lang="en-US" dirty="0" err="1" smtClean="0">
                <a:latin typeface="Times New Roman" pitchFamily="18" charset="0"/>
                <a:cs typeface="Times New Roman" pitchFamily="18" charset="0"/>
              </a:rPr>
              <a:t>Naseem</a:t>
            </a:r>
            <a:r>
              <a:rPr lang="en-US" dirty="0" smtClean="0">
                <a:latin typeface="Times New Roman" pitchFamily="18" charset="0"/>
                <a:cs typeface="Times New Roman" pitchFamily="18" charset="0"/>
              </a:rPr>
              <a:t>, F. Muhammad, G. </a:t>
            </a:r>
            <a:r>
              <a:rPr lang="en-US" dirty="0" err="1" smtClean="0">
                <a:latin typeface="Times New Roman" pitchFamily="18" charset="0"/>
                <a:cs typeface="Times New Roman" pitchFamily="18" charset="0"/>
              </a:rPr>
              <a:t>Abbas</a:t>
            </a:r>
            <a:r>
              <a:rPr lang="en-US" dirty="0" smtClean="0">
                <a:latin typeface="Times New Roman" pitchFamily="18" charset="0"/>
                <a:cs typeface="Times New Roman" pitchFamily="18" charset="0"/>
              </a:rPr>
              <a:t>, and S. Kim, ‘‘An empirical evaluation of machine learning techniques for chronic kidney disease prophecy,’’ IEEE Access, vol. 8, pp. 55012–55022, 2020</a:t>
            </a:r>
          </a:p>
          <a:p>
            <a:pPr algn="just">
              <a:lnSpc>
                <a:spcPct val="150000"/>
              </a:lnSpc>
            </a:pPr>
            <a:r>
              <a:rPr lang="en-US" dirty="0" smtClean="0">
                <a:latin typeface="Times New Roman" pitchFamily="18" charset="0"/>
                <a:cs typeface="Times New Roman" pitchFamily="18" charset="0"/>
              </a:rPr>
              <a:t> [2] S. </a:t>
            </a:r>
            <a:r>
              <a:rPr lang="en-US" dirty="0" err="1" smtClean="0">
                <a:latin typeface="Times New Roman" pitchFamily="18" charset="0"/>
                <a:cs typeface="Times New Roman" pitchFamily="18" charset="0"/>
              </a:rPr>
              <a:t>Vallabhajosyula</a:t>
            </a:r>
            <a:r>
              <a:rPr lang="en-US" dirty="0" smtClean="0">
                <a:latin typeface="Times New Roman" pitchFamily="18" charset="0"/>
                <a:cs typeface="Times New Roman" pitchFamily="18" charset="0"/>
              </a:rPr>
              <a:t>, L. </a:t>
            </a:r>
            <a:r>
              <a:rPr lang="en-US" dirty="0" err="1" smtClean="0">
                <a:latin typeface="Times New Roman" pitchFamily="18" charset="0"/>
                <a:cs typeface="Times New Roman" pitchFamily="18" charset="0"/>
              </a:rPr>
              <a:t>Ya’Qoub</a:t>
            </a:r>
            <a:r>
              <a:rPr lang="en-US" dirty="0" smtClean="0">
                <a:latin typeface="Times New Roman" pitchFamily="18" charset="0"/>
                <a:cs typeface="Times New Roman" pitchFamily="18" charset="0"/>
              </a:rPr>
              <a:t>, V. Kumar, D. </a:t>
            </a:r>
            <a:r>
              <a:rPr lang="en-US" dirty="0" err="1" smtClean="0">
                <a:latin typeface="Times New Roman" pitchFamily="18" charset="0"/>
                <a:cs typeface="Times New Roman" pitchFamily="18" charset="0"/>
              </a:rPr>
              <a:t>Verghese</a:t>
            </a:r>
            <a:r>
              <a:rPr lang="en-US" dirty="0" smtClean="0">
                <a:latin typeface="Times New Roman" pitchFamily="18" charset="0"/>
                <a:cs typeface="Times New Roman" pitchFamily="18" charset="0"/>
              </a:rPr>
              <a:t>, A. V. </a:t>
            </a:r>
            <a:r>
              <a:rPr lang="en-US" dirty="0" err="1" smtClean="0">
                <a:latin typeface="Times New Roman" pitchFamily="18" charset="0"/>
                <a:cs typeface="Times New Roman" pitchFamily="18" charset="0"/>
              </a:rPr>
              <a:t>Subramaniam</a:t>
            </a:r>
            <a:r>
              <a:rPr lang="en-US" dirty="0" smtClean="0">
                <a:latin typeface="Times New Roman" pitchFamily="18" charset="0"/>
                <a:cs typeface="Times New Roman" pitchFamily="18" charset="0"/>
              </a:rPr>
              <a:t>, S. H. </a:t>
            </a:r>
            <a:r>
              <a:rPr lang="en-US" dirty="0" err="1" smtClean="0">
                <a:latin typeface="Times New Roman" pitchFamily="18" charset="0"/>
                <a:cs typeface="Times New Roman" pitchFamily="18" charset="0"/>
              </a:rPr>
              <a:t>Patlolla</a:t>
            </a:r>
            <a:r>
              <a:rPr lang="en-US" dirty="0" smtClean="0">
                <a:latin typeface="Times New Roman" pitchFamily="18" charset="0"/>
                <a:cs typeface="Times New Roman" pitchFamily="18" charset="0"/>
              </a:rPr>
              <a:t>, V. K. Desai, P. R. </a:t>
            </a:r>
            <a:r>
              <a:rPr lang="en-US" dirty="0" err="1" smtClean="0">
                <a:latin typeface="Times New Roman" pitchFamily="18" charset="0"/>
                <a:cs typeface="Times New Roman" pitchFamily="18" charset="0"/>
              </a:rPr>
              <a:t>Sundaragiri</a:t>
            </a:r>
            <a:r>
              <a:rPr lang="en-US" dirty="0" smtClean="0">
                <a:latin typeface="Times New Roman" pitchFamily="18" charset="0"/>
                <a:cs typeface="Times New Roman" pitchFamily="18" charset="0"/>
              </a:rPr>
              <a:t>, W. </a:t>
            </a:r>
            <a:r>
              <a:rPr lang="en-US" dirty="0" err="1" smtClean="0">
                <a:latin typeface="Times New Roman" pitchFamily="18" charset="0"/>
                <a:cs typeface="Times New Roman" pitchFamily="18" charset="0"/>
              </a:rPr>
              <a:t>Cheungpasitporn</a:t>
            </a:r>
            <a:r>
              <a:rPr lang="en-US" dirty="0" smtClean="0">
                <a:latin typeface="Times New Roman" pitchFamily="18" charset="0"/>
                <a:cs typeface="Times New Roman" pitchFamily="18" charset="0"/>
              </a:rPr>
              <a:t>, A. J. </a:t>
            </a:r>
            <a:r>
              <a:rPr lang="en-US" dirty="0" err="1" smtClean="0">
                <a:latin typeface="Times New Roman" pitchFamily="18" charset="0"/>
                <a:cs typeface="Times New Roman" pitchFamily="18" charset="0"/>
              </a:rPr>
              <a:t>Deshmukh</a:t>
            </a:r>
            <a:r>
              <a:rPr lang="en-US" dirty="0" smtClean="0">
                <a:latin typeface="Times New Roman" pitchFamily="18" charset="0"/>
                <a:cs typeface="Times New Roman" pitchFamily="18" charset="0"/>
              </a:rPr>
              <a:t>, K. </a:t>
            </a:r>
            <a:r>
              <a:rPr lang="en-US" dirty="0" err="1" smtClean="0">
                <a:latin typeface="Times New Roman" pitchFamily="18" charset="0"/>
                <a:cs typeface="Times New Roman" pitchFamily="18" charset="0"/>
              </a:rPr>
              <a:t>Kashani</a:t>
            </a:r>
            <a:r>
              <a:rPr lang="en-US" dirty="0" smtClean="0">
                <a:latin typeface="Times New Roman" pitchFamily="18" charset="0"/>
                <a:cs typeface="Times New Roman" pitchFamily="18" charset="0"/>
              </a:rPr>
              <a:t>, and G. W. </a:t>
            </a:r>
            <a:r>
              <a:rPr lang="en-US" dirty="0" err="1" smtClean="0">
                <a:latin typeface="Times New Roman" pitchFamily="18" charset="0"/>
                <a:cs typeface="Times New Roman" pitchFamily="18" charset="0"/>
              </a:rPr>
              <a:t>Barsness</a:t>
            </a:r>
            <a:r>
              <a:rPr lang="en-US" dirty="0" smtClean="0">
                <a:latin typeface="Times New Roman" pitchFamily="18" charset="0"/>
                <a:cs typeface="Times New Roman" pitchFamily="18" charset="0"/>
              </a:rPr>
              <a:t>, ‘‘Contemporary national outcomes of acute myocardial </a:t>
            </a:r>
            <a:r>
              <a:rPr lang="en-US" dirty="0" err="1" smtClean="0">
                <a:latin typeface="Times New Roman" pitchFamily="18" charset="0"/>
                <a:cs typeface="Times New Roman" pitchFamily="18" charset="0"/>
              </a:rPr>
              <a:t>infarctioncardiogenic</a:t>
            </a:r>
            <a:r>
              <a:rPr lang="en-US" dirty="0" smtClean="0">
                <a:latin typeface="Times New Roman" pitchFamily="18" charset="0"/>
                <a:cs typeface="Times New Roman" pitchFamily="18" charset="0"/>
              </a:rPr>
              <a:t> shock in patients with prior chronic kidney disease and end-stage renal disease,’’ J. </a:t>
            </a:r>
            <a:r>
              <a:rPr lang="en-US" dirty="0" err="1" smtClean="0">
                <a:latin typeface="Times New Roman" pitchFamily="18" charset="0"/>
                <a:cs typeface="Times New Roman" pitchFamily="18" charset="0"/>
              </a:rPr>
              <a:t>Clin</a:t>
            </a:r>
            <a:r>
              <a:rPr lang="en-US" dirty="0" smtClean="0">
                <a:latin typeface="Times New Roman" pitchFamily="18" charset="0"/>
                <a:cs typeface="Times New Roman" pitchFamily="18" charset="0"/>
              </a:rPr>
              <a:t>. Med., vol. 9, no. 11, p. 3702, Nov. 2020.</a:t>
            </a:r>
          </a:p>
          <a:p>
            <a:pPr algn="just">
              <a:lnSpc>
                <a:spcPct val="150000"/>
              </a:lnSpc>
            </a:pPr>
            <a:r>
              <a:rPr lang="en-US" dirty="0" smtClean="0">
                <a:latin typeface="Times New Roman" pitchFamily="18" charset="0"/>
                <a:cs typeface="Times New Roman" pitchFamily="18" charset="0"/>
              </a:rPr>
              <a:t> [3] N. </a:t>
            </a:r>
            <a:r>
              <a:rPr lang="en-US" dirty="0" err="1" smtClean="0">
                <a:latin typeface="Times New Roman" pitchFamily="18" charset="0"/>
                <a:cs typeface="Times New Roman" pitchFamily="18" charset="0"/>
              </a:rPr>
              <a:t>Tangri</a:t>
            </a:r>
            <a:r>
              <a:rPr lang="en-US" dirty="0" smtClean="0">
                <a:latin typeface="Times New Roman" pitchFamily="18" charset="0"/>
                <a:cs typeface="Times New Roman" pitchFamily="18" charset="0"/>
              </a:rPr>
              <a:t> et al., ‘‘Multinational assessment of accuracy of equations for predicting risk of kidney failure: A meta-analysis,’’ J. Amer. Med. Assoc., vol. 315, no. 2, pp. 164–174, 2016.</a:t>
            </a:r>
          </a:p>
          <a:p>
            <a:pPr algn="just">
              <a:lnSpc>
                <a:spcPct val="150000"/>
              </a:lnSpc>
            </a:pPr>
            <a:r>
              <a:rPr lang="en-US" dirty="0" smtClean="0">
                <a:latin typeface="Times New Roman" pitchFamily="18" charset="0"/>
                <a:cs typeface="Times New Roman" pitchFamily="18" charset="0"/>
              </a:rPr>
              <a:t> [4] O. </a:t>
            </a:r>
            <a:r>
              <a:rPr lang="en-US" dirty="0" err="1" smtClean="0">
                <a:latin typeface="Times New Roman" pitchFamily="18" charset="0"/>
                <a:cs typeface="Times New Roman" pitchFamily="18" charset="0"/>
              </a:rPr>
              <a:t>Viktorsdottir</a:t>
            </a:r>
            <a:r>
              <a:rPr lang="en-US" dirty="0" smtClean="0">
                <a:latin typeface="Times New Roman" pitchFamily="18" charset="0"/>
                <a:cs typeface="Times New Roman" pitchFamily="18" charset="0"/>
              </a:rPr>
              <a:t>, R. </a:t>
            </a:r>
            <a:r>
              <a:rPr lang="en-US" dirty="0" err="1" smtClean="0">
                <a:latin typeface="Times New Roman" pitchFamily="18" charset="0"/>
                <a:cs typeface="Times New Roman" pitchFamily="18" charset="0"/>
              </a:rPr>
              <a:t>Palsson</a:t>
            </a:r>
            <a:r>
              <a:rPr lang="en-US" dirty="0" smtClean="0">
                <a:latin typeface="Times New Roman" pitchFamily="18" charset="0"/>
                <a:cs typeface="Times New Roman" pitchFamily="18" charset="0"/>
              </a:rPr>
              <a:t>, M. B. </a:t>
            </a:r>
            <a:r>
              <a:rPr lang="en-US" dirty="0" err="1" smtClean="0">
                <a:latin typeface="Times New Roman" pitchFamily="18" charset="0"/>
                <a:cs typeface="Times New Roman" pitchFamily="18" charset="0"/>
              </a:rPr>
              <a:t>Andresdottir</a:t>
            </a:r>
            <a:r>
              <a:rPr lang="en-US" dirty="0" smtClean="0">
                <a:latin typeface="Times New Roman" pitchFamily="18" charset="0"/>
                <a:cs typeface="Times New Roman" pitchFamily="18" charset="0"/>
              </a:rPr>
              <a:t>, T. </a:t>
            </a:r>
            <a:r>
              <a:rPr lang="en-US" dirty="0" err="1" smtClean="0">
                <a:latin typeface="Times New Roman" pitchFamily="18" charset="0"/>
                <a:cs typeface="Times New Roman" pitchFamily="18" charset="0"/>
              </a:rPr>
              <a:t>Aspelund</a:t>
            </a:r>
            <a:r>
              <a:rPr lang="en-US" dirty="0" smtClean="0">
                <a:latin typeface="Times New Roman" pitchFamily="18" charset="0"/>
                <a:cs typeface="Times New Roman" pitchFamily="18" charset="0"/>
              </a:rPr>
              <a:t>, V. </a:t>
            </a:r>
            <a:r>
              <a:rPr lang="en-US" dirty="0" err="1" smtClean="0">
                <a:latin typeface="Times New Roman" pitchFamily="18" charset="0"/>
                <a:cs typeface="Times New Roman" pitchFamily="18" charset="0"/>
              </a:rPr>
              <a:t>Gudnason</a:t>
            </a:r>
            <a:r>
              <a:rPr lang="en-US" dirty="0" smtClean="0">
                <a:latin typeface="Times New Roman" pitchFamily="18" charset="0"/>
                <a:cs typeface="Times New Roman" pitchFamily="18" charset="0"/>
              </a:rPr>
              <a:t>, and O. S. </a:t>
            </a:r>
            <a:r>
              <a:rPr lang="en-US" dirty="0" err="1" smtClean="0">
                <a:latin typeface="Times New Roman" pitchFamily="18" charset="0"/>
                <a:cs typeface="Times New Roman" pitchFamily="18" charset="0"/>
              </a:rPr>
              <a:t>Indridason</a:t>
            </a:r>
            <a:r>
              <a:rPr lang="en-US" dirty="0" smtClean="0">
                <a:latin typeface="Times New Roman" pitchFamily="18" charset="0"/>
                <a:cs typeface="Times New Roman" pitchFamily="18" charset="0"/>
              </a:rPr>
              <a:t>, ‘‘Prevalence of chronic kidney disease based on estimated </a:t>
            </a:r>
            <a:r>
              <a:rPr lang="en-US" dirty="0" err="1" smtClean="0">
                <a:latin typeface="Times New Roman" pitchFamily="18" charset="0"/>
                <a:cs typeface="Times New Roman" pitchFamily="18" charset="0"/>
              </a:rPr>
              <a:t>glomerular</a:t>
            </a:r>
            <a:r>
              <a:rPr lang="en-US" dirty="0" smtClean="0">
                <a:latin typeface="Times New Roman" pitchFamily="18" charset="0"/>
                <a:cs typeface="Times New Roman" pitchFamily="18" charset="0"/>
              </a:rPr>
              <a:t> filtration rate and </a:t>
            </a:r>
            <a:r>
              <a:rPr lang="en-US" dirty="0" err="1" smtClean="0">
                <a:latin typeface="Times New Roman" pitchFamily="18" charset="0"/>
                <a:cs typeface="Times New Roman" pitchFamily="18" charset="0"/>
              </a:rPr>
              <a:t>proteinuria</a:t>
            </a:r>
            <a:r>
              <a:rPr lang="en-US" dirty="0" smtClean="0">
                <a:latin typeface="Times New Roman" pitchFamily="18" charset="0"/>
                <a:cs typeface="Times New Roman" pitchFamily="18" charset="0"/>
              </a:rPr>
              <a:t> in Icelandic adults,’’ </a:t>
            </a:r>
            <a:r>
              <a:rPr lang="en-US" dirty="0" err="1" smtClean="0">
                <a:latin typeface="Times New Roman" pitchFamily="18" charset="0"/>
                <a:cs typeface="Times New Roman" pitchFamily="18" charset="0"/>
              </a:rPr>
              <a:t>Nephrol</a:t>
            </a:r>
            <a:r>
              <a:rPr lang="en-US" dirty="0" smtClean="0">
                <a:latin typeface="Times New Roman" pitchFamily="18" charset="0"/>
                <a:cs typeface="Times New Roman" pitchFamily="18" charset="0"/>
              </a:rPr>
              <a:t>. Dialysis Transplantation, vol. 20, no. 9, pp. 1799–1807, Sep. 2005.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36</a:t>
            </a:fld>
            <a:endParaRPr lang="en-US"/>
          </a:p>
        </p:txBody>
      </p:sp>
      <p:sp>
        <p:nvSpPr>
          <p:cNvPr id="3"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4"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36</a:t>
            </a:fld>
            <a:endParaRPr sz="1400" b="0" i="0" u="none" strike="noStrike" cap="none">
              <a:solidFill>
                <a:srgbClr val="FFFFFF"/>
              </a:solidFill>
              <a:latin typeface="Libre Franklin"/>
              <a:ea typeface="Libre Franklin"/>
              <a:cs typeface="Libre Franklin"/>
              <a:sym typeface="Libre Franklin"/>
            </a:endParaRPr>
          </a:p>
        </p:txBody>
      </p:sp>
      <p:sp>
        <p:nvSpPr>
          <p:cNvPr id="5" name="Rectangle 4"/>
          <p:cNvSpPr/>
          <p:nvPr/>
        </p:nvSpPr>
        <p:spPr>
          <a:xfrm>
            <a:off x="4810116" y="314246"/>
            <a:ext cx="2162773" cy="400110"/>
          </a:xfrm>
          <a:prstGeom prst="rect">
            <a:avLst/>
          </a:prstGeom>
        </p:spPr>
        <p:txBody>
          <a:bodyPr wrap="none">
            <a:spAutoFit/>
          </a:bodyPr>
          <a:lstStyle/>
          <a:p>
            <a:pPr lvl="0" algn="ctr" fontAlgn="base">
              <a:spcBef>
                <a:spcPct val="0"/>
              </a:spcBef>
              <a:spcAft>
                <a:spcPct val="0"/>
              </a:spcAft>
            </a:pPr>
            <a:r>
              <a:rPr lang="en-IN" sz="2000" b="1" dirty="0" smtClean="0">
                <a:latin typeface="Times New Roman" pitchFamily="18" charset="0"/>
                <a:cs typeface="Times New Roman" pitchFamily="18" charset="0"/>
              </a:rPr>
              <a:t>FUTURE SCOPE</a:t>
            </a:r>
            <a:endParaRPr lang="en-US" sz="2000" b="1" dirty="0" smtClean="0">
              <a:latin typeface="Times New Roman" pitchFamily="18" charset="0"/>
              <a:cs typeface="Times New Roman" pitchFamily="18" charset="0"/>
            </a:endParaRPr>
          </a:p>
        </p:txBody>
      </p:sp>
      <p:sp>
        <p:nvSpPr>
          <p:cNvPr id="6" name="TextBox 5"/>
          <p:cNvSpPr txBox="1"/>
          <p:nvPr/>
        </p:nvSpPr>
        <p:spPr>
          <a:xfrm>
            <a:off x="595274" y="857232"/>
            <a:ext cx="11430080" cy="369332"/>
          </a:xfrm>
          <a:prstGeom prst="rect">
            <a:avLst/>
          </a:prstGeom>
          <a:noFill/>
        </p:spPr>
        <p:txBody>
          <a:bodyPr wrap="square" rtlCol="0">
            <a:spAutoFit/>
          </a:bodyPr>
          <a:lstStyle/>
          <a:p>
            <a:endParaRPr lang="en-US" dirty="0"/>
          </a:p>
        </p:txBody>
      </p:sp>
      <p:sp>
        <p:nvSpPr>
          <p:cNvPr id="8" name="TextBox 7"/>
          <p:cNvSpPr txBox="1"/>
          <p:nvPr/>
        </p:nvSpPr>
        <p:spPr>
          <a:xfrm>
            <a:off x="309522" y="928670"/>
            <a:ext cx="11430080" cy="4939814"/>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With potential improvements in a number of domains, the prediction of chronic kidney disease using machine learning has a promising future. Here are some noteworthy details to investigate in the future:</a:t>
            </a:r>
          </a:p>
          <a:p>
            <a:pPr algn="just">
              <a:lnSpc>
                <a:spcPct val="150000"/>
              </a:lnSpc>
            </a:pPr>
            <a:r>
              <a:rPr lang="en-US" dirty="0" smtClean="0">
                <a:latin typeface="Times New Roman" pitchFamily="18" charset="0"/>
                <a:cs typeface="Times New Roman" pitchFamily="18" charset="0"/>
              </a:rPr>
              <a:t>1. Enhanced Accuracy</a:t>
            </a:r>
          </a:p>
          <a:p>
            <a:pPr algn="just">
              <a:lnSpc>
                <a:spcPct val="150000"/>
              </a:lnSpc>
            </a:pPr>
            <a:r>
              <a:rPr lang="en-US" dirty="0" smtClean="0">
                <a:latin typeface="Times New Roman" pitchFamily="18" charset="0"/>
                <a:cs typeface="Times New Roman" pitchFamily="18" charset="0"/>
              </a:rPr>
              <a:t>2. Feature Selection and Extraction</a:t>
            </a:r>
          </a:p>
          <a:p>
            <a:pPr algn="just">
              <a:lnSpc>
                <a:spcPct val="150000"/>
              </a:lnSpc>
            </a:pPr>
            <a:r>
              <a:rPr lang="en-US" dirty="0" smtClean="0">
                <a:latin typeface="Times New Roman" pitchFamily="18" charset="0"/>
                <a:cs typeface="Times New Roman" pitchFamily="18" charset="0"/>
              </a:rPr>
              <a:t>3. Real-time Monitoring</a:t>
            </a:r>
          </a:p>
          <a:p>
            <a:pPr algn="just">
              <a:lnSpc>
                <a:spcPct val="150000"/>
              </a:lnSpc>
            </a:pPr>
            <a:r>
              <a:rPr lang="en-US" dirty="0" smtClean="0">
                <a:latin typeface="Times New Roman" pitchFamily="18" charset="0"/>
                <a:cs typeface="Times New Roman" pitchFamily="18" charset="0"/>
              </a:rPr>
              <a:t>4. Personalized Treatment</a:t>
            </a:r>
          </a:p>
          <a:p>
            <a:pPr algn="just">
              <a:lnSpc>
                <a:spcPct val="150000"/>
              </a:lnSpc>
            </a:pPr>
            <a:r>
              <a:rPr lang="en-US" dirty="0" smtClean="0">
                <a:latin typeface="Times New Roman" pitchFamily="18" charset="0"/>
                <a:cs typeface="Times New Roman" pitchFamily="18" charset="0"/>
              </a:rPr>
              <a:t>5. Integration of Multiple Data Sources</a:t>
            </a:r>
          </a:p>
          <a:p>
            <a:pPr algn="just">
              <a:lnSpc>
                <a:spcPct val="150000"/>
              </a:lnSpc>
            </a:pPr>
            <a:r>
              <a:rPr lang="en-US" dirty="0" smtClean="0">
                <a:latin typeface="Times New Roman" pitchFamily="18" charset="0"/>
                <a:cs typeface="Times New Roman" pitchFamily="18" charset="0"/>
              </a:rPr>
              <a:t>6. Collaborative Research and Data Sharing</a:t>
            </a:r>
          </a:p>
          <a:p>
            <a:pPr algn="just">
              <a:lnSpc>
                <a:spcPct val="150000"/>
              </a:lnSpc>
            </a:pPr>
            <a:r>
              <a:rPr lang="en-US" dirty="0" smtClean="0">
                <a:latin typeface="Times New Roman" pitchFamily="18" charset="0"/>
                <a:cs typeface="Times New Roman" pitchFamily="18" charset="0"/>
              </a:rPr>
              <a:t>Overall, the potential for improving diagnosis, treatment, and patient outcomes from the prediction of chronic kidney disease using machine learning is enormous. Future healthcare interventions may be more individualized and successful as a result of ongoing study and innovation in this area.</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pPr/>
              <a:t>37</a:t>
            </a:fld>
            <a:endParaRPr lang="en-US" dirty="0"/>
          </a:p>
        </p:txBody>
      </p:sp>
      <p:sp>
        <p:nvSpPr>
          <p:cNvPr id="3" name="Rectangle 2"/>
          <p:cNvSpPr/>
          <p:nvPr/>
        </p:nvSpPr>
        <p:spPr>
          <a:xfrm>
            <a:off x="3524232" y="2428868"/>
            <a:ext cx="5082673" cy="1015663"/>
          </a:xfrm>
          <a:prstGeom prst="rect">
            <a:avLst/>
          </a:prstGeom>
        </p:spPr>
        <p:txBody>
          <a:bodyPr wrap="none">
            <a:spAutoFit/>
          </a:bodyPr>
          <a:lstStyle/>
          <a:p>
            <a:pPr lvl="0"/>
            <a:r>
              <a:rPr lang="en-US" sz="6000" dirty="0" smtClean="0">
                <a:solidFill>
                  <a:srgbClr val="FF0000"/>
                </a:solidFill>
                <a:latin typeface="Times New Roman"/>
                <a:ea typeface="Times New Roman"/>
                <a:cs typeface="Times New Roman"/>
                <a:sym typeface="Times New Roman"/>
              </a:rPr>
              <a:t> THANK YOU </a:t>
            </a:r>
            <a:endParaRPr lang="en-US" sz="6000" dirty="0"/>
          </a:p>
        </p:txBody>
      </p:sp>
      <p:sp>
        <p:nvSpPr>
          <p:cNvPr id="4"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5"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37</a:t>
            </a:fld>
            <a:endParaRPr sz="1400" b="0" i="0" u="none" strike="noStrike" cap="none">
              <a:solidFill>
                <a:srgbClr val="FFFFFF"/>
              </a:solidFill>
              <a:latin typeface="Libre Franklin"/>
              <a:ea typeface="Libre Franklin"/>
              <a:cs typeface="Libre Franklin"/>
              <a:sym typeface="Libre Frankli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092" y="702214"/>
            <a:ext cx="8682990" cy="307777"/>
          </a:xfrm>
        </p:spPr>
        <p:txBody>
          <a:bodyPr/>
          <a:lstStyle/>
          <a:p>
            <a:pPr algn="ctr"/>
            <a:r>
              <a:rPr lang="en-US" sz="2000" dirty="0" smtClean="0">
                <a:ea typeface="Times New Roman"/>
                <a:sym typeface="Times New Roman"/>
              </a:rPr>
              <a:t>ACRONYMS</a:t>
            </a:r>
            <a:endParaRPr lang="en-US" sz="2000" dirty="0"/>
          </a:p>
        </p:txBody>
      </p:sp>
      <p:sp>
        <p:nvSpPr>
          <p:cNvPr id="3" name="Text Placeholder 2"/>
          <p:cNvSpPr>
            <a:spLocks noGrp="1"/>
          </p:cNvSpPr>
          <p:nvPr>
            <p:ph type="body" idx="1"/>
          </p:nvPr>
        </p:nvSpPr>
        <p:spPr>
          <a:xfrm>
            <a:off x="3660943" y="2141703"/>
            <a:ext cx="8150097" cy="2215991"/>
          </a:xfrm>
        </p:spPr>
        <p:txBody>
          <a:bodyPr/>
          <a:lstStyle/>
          <a:p>
            <a:pPr algn="just">
              <a:lnSpc>
                <a:spcPct val="150000"/>
              </a:lnSpc>
            </a:pPr>
            <a:r>
              <a:rPr lang="en-US" dirty="0" smtClean="0">
                <a:latin typeface="Times New Roman" pitchFamily="18" charset="0"/>
                <a:cs typeface="Times New Roman" pitchFamily="18" charset="0"/>
              </a:rPr>
              <a:t>CKD    : CHRONIC KIDNEY DISEASE</a:t>
            </a:r>
          </a:p>
          <a:p>
            <a:pPr algn="just">
              <a:lnSpc>
                <a:spcPct val="150000"/>
              </a:lnSpc>
            </a:pPr>
            <a:r>
              <a:rPr lang="en-US" dirty="0" smtClean="0">
                <a:latin typeface="Times New Roman" pitchFamily="18" charset="0"/>
                <a:cs typeface="Times New Roman" pitchFamily="18" charset="0"/>
              </a:rPr>
              <a:t>ESRD  : END STAGE OF RENAL DISEASE</a:t>
            </a:r>
          </a:p>
          <a:p>
            <a:pPr algn="just">
              <a:lnSpc>
                <a:spcPct val="150000"/>
              </a:lnSpc>
            </a:pPr>
            <a:r>
              <a:rPr lang="en-US" dirty="0" smtClean="0">
                <a:latin typeface="Times New Roman" pitchFamily="18" charset="0"/>
                <a:cs typeface="Times New Roman" pitchFamily="18" charset="0"/>
              </a:rPr>
              <a:t>GUI     : GRAPHICAL USER INTERFACE</a:t>
            </a:r>
          </a:p>
          <a:p>
            <a:pPr algn="just">
              <a:lnSpc>
                <a:spcPct val="150000"/>
              </a:lnSpc>
            </a:pPr>
            <a:r>
              <a:rPr lang="en-US" dirty="0" smtClean="0">
                <a:latin typeface="Times New Roman" pitchFamily="18" charset="0"/>
                <a:cs typeface="Times New Roman" pitchFamily="18" charset="0"/>
              </a:rPr>
              <a:t>UML  : UNIFIED MODELING LANGUAGE</a:t>
            </a:r>
          </a:p>
          <a:p>
            <a:endParaRPr lang="en-US" dirty="0" smtClean="0"/>
          </a:p>
          <a:p>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4</a:t>
            </a:fld>
            <a:endParaRPr lang="en-US" dirty="0"/>
          </a:p>
        </p:txBody>
      </p:sp>
      <p:sp>
        <p:nvSpPr>
          <p:cNvPr id="5"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6"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4</a:t>
            </a:fld>
            <a:endParaRPr sz="1400" b="0" i="0" u="none" strike="noStrike" cap="none">
              <a:solidFill>
                <a:srgbClr val="FFFFFF"/>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654" y="642918"/>
            <a:ext cx="8682990" cy="307777"/>
          </a:xfrm>
        </p:spPr>
        <p:txBody>
          <a:bodyPr/>
          <a:lstStyle/>
          <a:p>
            <a:pPr algn="ctr"/>
            <a:r>
              <a:rPr lang="en-US" sz="2000" dirty="0" smtClean="0"/>
              <a:t>ABSTRACT</a:t>
            </a:r>
            <a:endParaRPr lang="en-US" sz="2000" dirty="0"/>
          </a:p>
        </p:txBody>
      </p:sp>
      <p:sp>
        <p:nvSpPr>
          <p:cNvPr id="5" name="TextBox 4"/>
          <p:cNvSpPr txBox="1"/>
          <p:nvPr/>
        </p:nvSpPr>
        <p:spPr>
          <a:xfrm>
            <a:off x="238084" y="1337953"/>
            <a:ext cx="11644394" cy="3831818"/>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        Through a detailed study of several chronic medical conditions, technological innovation has had an immense impact on health. The detection of such disorders at early stages is particularly crucial. It is challenging for clinicians to manually diagnose the disorders precisely. Diabetes and high blood pressure are the primary causes of Chronic Kidney Disease. People with chronic kidney disease are more likely to die early.</a:t>
            </a:r>
          </a:p>
          <a:p>
            <a:pPr algn="just">
              <a:lnSpc>
                <a:spcPct val="150000"/>
              </a:lnSpc>
            </a:pPr>
            <a:r>
              <a:rPr lang="en-US" dirty="0" smtClean="0">
                <a:latin typeface="Times New Roman" pitchFamily="18" charset="0"/>
                <a:cs typeface="Times New Roman" pitchFamily="18" charset="0"/>
              </a:rPr>
              <a:t>      Therefore, the system aims to develop an intelligent model that classifies patients into three groups: “Severe CKD”, “Mild-Mod CKD”, and “End Stage of Renal Disease (ESRD)”. This model facilitates doctor’s efficient management of multiple patients and faster diagnoses. </a:t>
            </a:r>
          </a:p>
          <a:p>
            <a:pPr algn="just">
              <a:lnSpc>
                <a:spcPct val="150000"/>
              </a:lnSpc>
            </a:pPr>
            <a:r>
              <a:rPr lang="en-US" dirty="0" smtClean="0">
                <a:latin typeface="Times New Roman" pitchFamily="18" charset="0"/>
                <a:cs typeface="Times New Roman" pitchFamily="18" charset="0"/>
              </a:rPr>
              <a:t>     In this study, the prediction of “Severe CKD”, “Mild-Mod CKD” and “ESRD” conditions is performed using ‘K-Nearest Neighbors (KNN)’ and ‘Decision Tree’ </a:t>
            </a:r>
            <a:r>
              <a:rPr lang="en-US" dirty="0" smtClean="0">
                <a:latin typeface="Times New Roman" pitchFamily="18" charset="0"/>
                <a:cs typeface="Times New Roman" pitchFamily="18" charset="0"/>
              </a:rPr>
              <a:t>algorithms.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5</a:t>
            </a:fld>
            <a:endParaRPr lang="en-US" dirty="0"/>
          </a:p>
        </p:txBody>
      </p:sp>
      <p:sp>
        <p:nvSpPr>
          <p:cNvPr id="6"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7"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5</a:t>
            </a:fld>
            <a:endParaRPr sz="1400" b="0" i="0" u="none" strike="noStrike" cap="none">
              <a:solidFill>
                <a:srgbClr val="FFFFFF"/>
              </a:solidFill>
              <a:latin typeface="Libre Franklin"/>
              <a:ea typeface="Libre Franklin"/>
              <a:cs typeface="Libre Franklin"/>
              <a:sym typeface="Libre Frankli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pPr/>
              <a:t>6</a:t>
            </a:fld>
            <a:endParaRPr lang="en-US"/>
          </a:p>
        </p:txBody>
      </p:sp>
      <p:sp>
        <p:nvSpPr>
          <p:cNvPr id="5" name="Rectangle 4"/>
          <p:cNvSpPr/>
          <p:nvPr/>
        </p:nvSpPr>
        <p:spPr>
          <a:xfrm>
            <a:off x="4366443" y="357166"/>
            <a:ext cx="3015441" cy="553998"/>
          </a:xfrm>
          <a:prstGeom prst="rect">
            <a:avLst/>
          </a:prstGeom>
        </p:spPr>
        <p:txBody>
          <a:bodyPr wrap="none">
            <a:spAutoFit/>
          </a:bodyPr>
          <a:lstStyle/>
          <a:p>
            <a:pPr marL="342900" lvl="0" indent="-329120">
              <a:lnSpc>
                <a:spcPct val="150000"/>
              </a:lnSpc>
              <a:spcBef>
                <a:spcPts val="449"/>
              </a:spcBef>
              <a:buClr>
                <a:schemeClr val="dk1"/>
              </a:buClr>
              <a:buSzPct val="100000"/>
            </a:pPr>
            <a:r>
              <a:rPr lang="en-US" sz="2000" b="1" dirty="0" smtClean="0">
                <a:latin typeface="Times New Roman"/>
                <a:ea typeface="Times New Roman"/>
                <a:cs typeface="Times New Roman"/>
                <a:sym typeface="Times New Roman"/>
              </a:rPr>
              <a:t>LITERATURE REVIEW</a:t>
            </a:r>
            <a:endParaRPr lang="en-US" sz="2000" b="1" dirty="0" smtClean="0"/>
          </a:p>
        </p:txBody>
      </p:sp>
      <p:sp>
        <p:nvSpPr>
          <p:cNvPr id="6"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7"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6</a:t>
            </a:fld>
            <a:endParaRPr sz="1400" b="0" i="0" u="none" strike="noStrike" cap="none">
              <a:solidFill>
                <a:srgbClr val="FFFFFF"/>
              </a:solidFill>
              <a:latin typeface="Libre Franklin"/>
              <a:ea typeface="Libre Franklin"/>
              <a:cs typeface="Libre Franklin"/>
              <a:sym typeface="Libre Franklin"/>
            </a:endParaRPr>
          </a:p>
        </p:txBody>
      </p:sp>
      <p:sp>
        <p:nvSpPr>
          <p:cNvPr id="9" name="TextBox 8"/>
          <p:cNvSpPr txBox="1"/>
          <p:nvPr/>
        </p:nvSpPr>
        <p:spPr>
          <a:xfrm>
            <a:off x="238084" y="1071546"/>
            <a:ext cx="11644394" cy="5909310"/>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 [1] Using data analytics, </a:t>
            </a:r>
            <a:r>
              <a:rPr lang="en-US" dirty="0" err="1" smtClean="0">
                <a:latin typeface="Times New Roman" pitchFamily="18" charset="0"/>
                <a:cs typeface="Times New Roman" pitchFamily="18" charset="0"/>
              </a:rPr>
              <a:t>Gunarathneetal</a:t>
            </a:r>
            <a:r>
              <a:rPr lang="en-US" dirty="0" smtClean="0">
                <a:latin typeface="Times New Roman" pitchFamily="18" charset="0"/>
                <a:cs typeface="Times New Roman" pitchFamily="18" charset="0"/>
              </a:rPr>
              <a:t> completed a performance evaluation of machine learning classification techniques for chronic kidney disease forecasting and classification in 2017. Predicting CKD and Non-CKD in a patient is their area of research. Multiclass - Decision Forests, Jungle, Logistic Regression, and </a:t>
            </a:r>
            <a:r>
              <a:rPr lang="en-US" dirty="0" smtClean="0">
                <a:latin typeface="Times New Roman" pitchFamily="18" charset="0"/>
                <a:cs typeface="Times New Roman" pitchFamily="18" charset="0"/>
              </a:rPr>
              <a:t>KNN </a:t>
            </a:r>
            <a:r>
              <a:rPr lang="en-US" dirty="0" smtClean="0">
                <a:latin typeface="Times New Roman" pitchFamily="18" charset="0"/>
                <a:cs typeface="Times New Roman" pitchFamily="18" charset="0"/>
              </a:rPr>
              <a:t>are some of the classification techniques that have been employed. </a:t>
            </a:r>
            <a:r>
              <a:rPr lang="en-US" dirty="0" err="1" smtClean="0">
                <a:latin typeface="Times New Roman" pitchFamily="18" charset="0"/>
                <a:cs typeface="Times New Roman" pitchFamily="18" charset="0"/>
              </a:rPr>
              <a:t>Utilising</a:t>
            </a:r>
            <a:r>
              <a:rPr lang="en-US" dirty="0" smtClean="0">
                <a:latin typeface="Times New Roman" pitchFamily="18" charset="0"/>
                <a:cs typeface="Times New Roman" pitchFamily="18" charset="0"/>
              </a:rPr>
              <a:t> Microsoft Azure Machine Learning Studio, the results were attained.</a:t>
            </a:r>
          </a:p>
          <a:p>
            <a:pPr algn="just">
              <a:lnSpc>
                <a:spcPct val="150000"/>
              </a:lnSpc>
            </a:pPr>
            <a:endParaRPr lang="en-IN"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[2] A system developed by J. </a:t>
            </a:r>
            <a:r>
              <a:rPr lang="en-US" dirty="0" err="1" smtClean="0">
                <a:latin typeface="Times New Roman" pitchFamily="18" charset="0"/>
                <a:cs typeface="Times New Roman" pitchFamily="18" charset="0"/>
              </a:rPr>
              <a:t>Snegha</a:t>
            </a:r>
            <a:r>
              <a:rPr lang="en-US" dirty="0" smtClean="0">
                <a:latin typeface="Times New Roman" pitchFamily="18" charset="0"/>
                <a:cs typeface="Times New Roman" pitchFamily="18" charset="0"/>
              </a:rPr>
              <a:t> in 2020 makes use of the Random Forest algorithm and Back Propagation Neural Network, among other data mining approaches. As they evaluate the two algorithms, they find that the Back Propagation approach produces the best results since it makes use of the Feed Forward Neural Network, a supervised learning network.</a:t>
            </a:r>
          </a:p>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[3] J. Van </a:t>
            </a:r>
            <a:r>
              <a:rPr lang="en-US" dirty="0" err="1" smtClean="0">
                <a:latin typeface="Times New Roman" pitchFamily="18" charset="0"/>
                <a:cs typeface="Times New Roman" pitchFamily="18" charset="0"/>
              </a:rPr>
              <a:t>Eiyck</a:t>
            </a:r>
            <a:r>
              <a:rPr lang="en-US" dirty="0" smtClean="0">
                <a:latin typeface="Times New Roman" pitchFamily="18" charset="0"/>
                <a:cs typeface="Times New Roman" pitchFamily="18" charset="0"/>
              </a:rPr>
              <a:t>, J. </a:t>
            </a:r>
            <a:r>
              <a:rPr lang="en-US" dirty="0" err="1" smtClean="0">
                <a:latin typeface="Times New Roman" pitchFamily="18" charset="0"/>
                <a:cs typeface="Times New Roman" pitchFamily="18" charset="0"/>
              </a:rPr>
              <a:t>Remon</a:t>
            </a:r>
            <a:r>
              <a:rPr lang="en-US" dirty="0" smtClean="0">
                <a:latin typeface="Times New Roman" pitchFamily="18" charset="0"/>
                <a:cs typeface="Times New Roman" pitchFamily="18" charset="0"/>
              </a:rPr>
              <a:t>, F. Giza, G. </a:t>
            </a:r>
            <a:r>
              <a:rPr lang="en-US" dirty="0" err="1" smtClean="0">
                <a:latin typeface="Times New Roman" pitchFamily="18" charset="0"/>
                <a:cs typeface="Times New Roman" pitchFamily="18" charset="0"/>
              </a:rPr>
              <a:t>Mefroidt</a:t>
            </a:r>
            <a:r>
              <a:rPr lang="en-US" dirty="0" smtClean="0">
                <a:latin typeface="Times New Roman" pitchFamily="18" charset="0"/>
                <a:cs typeface="Times New Roman" pitchFamily="18" charset="0"/>
              </a:rPr>
              <a:t>, M. </a:t>
            </a:r>
            <a:r>
              <a:rPr lang="en-US" dirty="0" err="1" smtClean="0">
                <a:latin typeface="Times New Roman" pitchFamily="18" charset="0"/>
                <a:cs typeface="Times New Roman" pitchFamily="18" charset="0"/>
              </a:rPr>
              <a:t>Bruynighe</a:t>
            </a:r>
            <a:r>
              <a:rPr lang="en-US" dirty="0" smtClean="0">
                <a:latin typeface="Times New Roman" pitchFamily="18" charset="0"/>
                <a:cs typeface="Times New Roman" pitchFamily="18" charset="0"/>
              </a:rPr>
              <a:t>, G. Van den </a:t>
            </a:r>
            <a:r>
              <a:rPr lang="en-US" dirty="0" err="1" smtClean="0">
                <a:latin typeface="Times New Roman" pitchFamily="18" charset="0"/>
                <a:cs typeface="Times New Roman" pitchFamily="18" charset="0"/>
              </a:rPr>
              <a:t>Berghe</a:t>
            </a:r>
            <a:r>
              <a:rPr lang="en-US" dirty="0" smtClean="0">
                <a:latin typeface="Times New Roman" pitchFamily="18" charset="0"/>
                <a:cs typeface="Times New Roman" pitchFamily="18" charset="0"/>
              </a:rPr>
              <a:t>, K. U. Leuven, and others used data mining methods using machine learning (classification and regression tasks) and the Gaussian process for predicting  renal damage after elective heart surgery.</a:t>
            </a:r>
          </a:p>
          <a:p>
            <a:r>
              <a:rPr lang="en-US" dirty="0" smtClean="0"/>
              <a:t> </a:t>
            </a:r>
          </a:p>
          <a:p>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842DE04-BD0B-9E11-4653-7BAE87615A43}"/>
              </a:ext>
            </a:extLst>
          </p:cNvPr>
          <p:cNvSpPr txBox="1"/>
          <p:nvPr/>
        </p:nvSpPr>
        <p:spPr>
          <a:xfrm>
            <a:off x="4386282" y="599998"/>
            <a:ext cx="44958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 xmlns:a16="http://schemas.microsoft.com/office/drawing/2014/main" id="{14208D3C-9811-6259-5BB6-78A0EBDD2395}"/>
              </a:ext>
            </a:extLst>
          </p:cNvPr>
          <p:cNvSpPr txBox="1"/>
          <p:nvPr/>
        </p:nvSpPr>
        <p:spPr>
          <a:xfrm>
            <a:off x="738150" y="1919623"/>
            <a:ext cx="10715700" cy="2723823"/>
          </a:xfrm>
          <a:prstGeom prst="rect">
            <a:avLst/>
          </a:prstGeom>
          <a:noFill/>
        </p:spPr>
        <p:txBody>
          <a:bodyPr wrap="square" numCol="1" rtlCol="0">
            <a:spAutoFit/>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Millions of individuals worldwide suffer from  chronic kidney disease (CKD), which is a widespread and serious health concern. Early identification of CKD can help prevent or postpone the progression of the disease and lower the risk of consequences, such as renal failure. However, traditional diagnostic methods for CKD are often costly and time-consuming, making them impractical for widespread use.</a:t>
            </a:r>
          </a:p>
          <a:p>
            <a:pPr algn="just">
              <a:lnSpc>
                <a:spcPct val="150000"/>
              </a:lnSpc>
              <a:buFont typeface="Wingdings" pitchFamily="2" charset="2"/>
              <a:buChar char="Ø"/>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6" name="Slide Number Placeholder 5"/>
          <p:cNvSpPr>
            <a:spLocks noGrp="1"/>
          </p:cNvSpPr>
          <p:nvPr>
            <p:ph type="sldNum" sz="quarter" idx="7"/>
          </p:nvPr>
        </p:nvSpPr>
        <p:spPr/>
        <p:txBody>
          <a:bodyPr/>
          <a:lstStyle/>
          <a:p>
            <a:fld id="{B6F15528-21DE-4FAA-801E-634DDDAF4B2B}" type="slidenum">
              <a:rPr lang="en-US" smtClean="0"/>
              <a:pPr/>
              <a:t>7</a:t>
            </a:fld>
            <a:endParaRPr lang="en-US"/>
          </a:p>
        </p:txBody>
      </p:sp>
      <p:sp>
        <p:nvSpPr>
          <p:cNvPr id="7"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8"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7</a:t>
            </a:fld>
            <a:endParaRPr sz="1400" b="0" i="0" u="none" strike="noStrike" cap="none">
              <a:solidFill>
                <a:srgbClr val="FFFFFF"/>
              </a:solidFill>
              <a:latin typeface="Libre Franklin"/>
              <a:ea typeface="Libre Franklin"/>
              <a:cs typeface="Libre Franklin"/>
              <a:sym typeface="Libre Franklin"/>
            </a:endParaRPr>
          </a:p>
        </p:txBody>
      </p:sp>
    </p:spTree>
    <p:extLst>
      <p:ext uri="{BB962C8B-B14F-4D97-AF65-F5344CB8AC3E}">
        <p14:creationId xmlns="" xmlns:p14="http://schemas.microsoft.com/office/powerpoint/2010/main" val="3022102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4364" y="571480"/>
            <a:ext cx="2429510" cy="321242"/>
          </a:xfrm>
          <a:prstGeom prst="rect">
            <a:avLst/>
          </a:prstGeom>
        </p:spPr>
        <p:txBody>
          <a:bodyPr vert="horz" wrap="square" lIns="0" tIns="13335" rIns="0" bIns="0" rtlCol="0">
            <a:spAutoFit/>
          </a:bodyPr>
          <a:lstStyle/>
          <a:p>
            <a:pPr marL="12700" algn="just">
              <a:lnSpc>
                <a:spcPct val="100000"/>
              </a:lnSpc>
              <a:spcBef>
                <a:spcPts val="105"/>
              </a:spcBef>
            </a:pPr>
            <a:r>
              <a:rPr sz="2000" spc="-114" dirty="0">
                <a:latin typeface="Times New Roman" pitchFamily="18" charset="0"/>
                <a:cs typeface="Times New Roman" pitchFamily="18" charset="0"/>
              </a:rPr>
              <a:t>I</a:t>
            </a:r>
            <a:r>
              <a:rPr sz="2000" spc="-10" dirty="0">
                <a:latin typeface="Times New Roman" pitchFamily="18" charset="0"/>
                <a:cs typeface="Times New Roman" pitchFamily="18" charset="0"/>
              </a:rPr>
              <a:t>N</a:t>
            </a:r>
            <a:r>
              <a:rPr sz="2000" spc="-30" dirty="0">
                <a:latin typeface="Times New Roman" pitchFamily="18" charset="0"/>
                <a:cs typeface="Times New Roman" pitchFamily="18" charset="0"/>
              </a:rPr>
              <a:t>T</a:t>
            </a:r>
            <a:r>
              <a:rPr sz="2000" spc="-10" dirty="0">
                <a:latin typeface="Times New Roman" pitchFamily="18" charset="0"/>
                <a:cs typeface="Times New Roman" pitchFamily="18" charset="0"/>
              </a:rPr>
              <a:t>R</a:t>
            </a:r>
            <a:r>
              <a:rPr sz="2000" dirty="0">
                <a:latin typeface="Times New Roman" pitchFamily="18" charset="0"/>
                <a:cs typeface="Times New Roman" pitchFamily="18" charset="0"/>
              </a:rPr>
              <a:t>OD</a:t>
            </a:r>
            <a:r>
              <a:rPr sz="2000" spc="-15" dirty="0">
                <a:latin typeface="Times New Roman" pitchFamily="18" charset="0"/>
                <a:cs typeface="Times New Roman" pitchFamily="18" charset="0"/>
              </a:rPr>
              <a:t>U</a:t>
            </a:r>
            <a:r>
              <a:rPr sz="2000" spc="-10" dirty="0">
                <a:latin typeface="Times New Roman" pitchFamily="18" charset="0"/>
                <a:cs typeface="Times New Roman" pitchFamily="18" charset="0"/>
              </a:rPr>
              <a:t>C</a:t>
            </a:r>
            <a:r>
              <a:rPr sz="2000" spc="-30" dirty="0">
                <a:latin typeface="Times New Roman" pitchFamily="18" charset="0"/>
                <a:cs typeface="Times New Roman" pitchFamily="18" charset="0"/>
              </a:rPr>
              <a:t>T</a:t>
            </a:r>
            <a:r>
              <a:rPr sz="2000" spc="-114" dirty="0">
                <a:latin typeface="Times New Roman" pitchFamily="18" charset="0"/>
                <a:cs typeface="Times New Roman" pitchFamily="18" charset="0"/>
              </a:rPr>
              <a:t>I</a:t>
            </a:r>
            <a:r>
              <a:rPr sz="2000" dirty="0">
                <a:latin typeface="Times New Roman" pitchFamily="18" charset="0"/>
                <a:cs typeface="Times New Roman" pitchFamily="18" charset="0"/>
              </a:rPr>
              <a:t>ON</a:t>
            </a:r>
          </a:p>
        </p:txBody>
      </p:sp>
      <p:sp>
        <p:nvSpPr>
          <p:cNvPr id="3" name="object 3"/>
          <p:cNvSpPr txBox="1"/>
          <p:nvPr/>
        </p:nvSpPr>
        <p:spPr>
          <a:xfrm>
            <a:off x="881026" y="1329688"/>
            <a:ext cx="10358510" cy="4171014"/>
          </a:xfrm>
          <a:prstGeom prst="rect">
            <a:avLst/>
          </a:prstGeom>
        </p:spPr>
        <p:txBody>
          <a:bodyPr vert="horz" wrap="square" lIns="0" tIns="15875" rIns="0" bIns="0" rtlCol="0">
            <a:spAutoFit/>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Humans having chronic kidney disease have been reported to have damaged kidneys that are unable to function properly. Globally, chronic kidney disease is a severe public health issue that affects millions of people. Early diagnosis and treatment of (CKD) may greatly enhance patient outcomes, avoid complications, and save medical expenses</a:t>
            </a:r>
            <a:r>
              <a:rPr lang="en-US" dirty="0" smtClean="0">
                <a:latin typeface="Times New Roman" pitchFamily="18" charset="0"/>
                <a:cs typeface="Times New Roman" pitchFamily="18" charset="0"/>
              </a:rPr>
              <a:t>.</a:t>
            </a:r>
          </a:p>
          <a:p>
            <a:pPr algn="just">
              <a:lnSpc>
                <a:spcPct val="150000"/>
              </a:lnSpc>
              <a:buFont typeface="Wingdings" pitchFamily="2" charset="2"/>
              <a:buChar char="Ø"/>
            </a:pPr>
            <a:endParaRPr lang="en-US" dirty="0" smtClean="0">
              <a:latin typeface="Times New Roman" pitchFamily="18" charset="0"/>
              <a:cs typeface="Times New Roman" pitchFamily="18" charset="0"/>
            </a:endParaRPr>
          </a:p>
          <a:p>
            <a:pPr algn="just">
              <a:lnSpc>
                <a:spcPct val="150000"/>
              </a:lnSpc>
              <a:buFont typeface="Wingdings" pitchFamily="2" charset="2"/>
              <a:buChar char="Ø"/>
            </a:pPr>
            <a:r>
              <a:rPr lang="en-US" dirty="0" smtClean="0">
                <a:latin typeface="Times New Roman" pitchFamily="18" charset="0"/>
                <a:cs typeface="Times New Roman" pitchFamily="18" charset="0"/>
              </a:rPr>
              <a:t>Kidney disease, including CKD, is found to impact more than 800 million individuals worldwide. For          someone to be identified as having CKD, two sets of samples must be collected at least 90 days apart. CKD can worsen over time, and both kidneys may eventually quit working. CKD is frequently associated with other diseases.</a:t>
            </a:r>
          </a:p>
          <a:p>
            <a:pPr algn="just">
              <a:lnSpc>
                <a:spcPct val="150000"/>
              </a:lnSpc>
            </a:pP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8</a:t>
            </a:fld>
            <a:endParaRPr lang="en-US"/>
          </a:p>
        </p:txBody>
      </p:sp>
      <p:sp>
        <p:nvSpPr>
          <p:cNvPr id="5"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6"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8</a:t>
            </a:fld>
            <a:endParaRPr sz="1400" b="0" i="0" u="none" strike="noStrike" cap="none">
              <a:solidFill>
                <a:srgbClr val="FFFFFF"/>
              </a:solidFill>
              <a:latin typeface="Libre Franklin"/>
              <a:ea typeface="Libre Franklin"/>
              <a:cs typeface="Libre Franklin"/>
              <a:sym typeface="Libre Frankli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92303" y="322317"/>
            <a:ext cx="2846705" cy="320601"/>
          </a:xfrm>
          <a:prstGeom prst="rect">
            <a:avLst/>
          </a:prstGeom>
        </p:spPr>
        <p:txBody>
          <a:bodyPr vert="horz" wrap="square" lIns="0" tIns="12700" rIns="0" bIns="0" rtlCol="0">
            <a:spAutoFit/>
          </a:bodyPr>
          <a:lstStyle/>
          <a:p>
            <a:pPr marL="12700">
              <a:lnSpc>
                <a:spcPct val="100000"/>
              </a:lnSpc>
              <a:spcBef>
                <a:spcPts val="100"/>
              </a:spcBef>
            </a:pPr>
            <a:r>
              <a:rPr sz="2000" spc="-40" dirty="0"/>
              <a:t>EXISTING</a:t>
            </a:r>
            <a:r>
              <a:rPr sz="2000" spc="254" dirty="0"/>
              <a:t> </a:t>
            </a:r>
            <a:r>
              <a:rPr sz="2000" spc="-10" dirty="0"/>
              <a:t>SYSTEM</a:t>
            </a:r>
            <a:endParaRPr sz="2000"/>
          </a:p>
        </p:txBody>
      </p:sp>
      <p:sp>
        <p:nvSpPr>
          <p:cNvPr id="3" name="object 3"/>
          <p:cNvSpPr txBox="1"/>
          <p:nvPr/>
        </p:nvSpPr>
        <p:spPr>
          <a:xfrm>
            <a:off x="523836" y="928670"/>
            <a:ext cx="11072890" cy="6325450"/>
          </a:xfrm>
          <a:prstGeom prst="rect">
            <a:avLst/>
          </a:prstGeom>
        </p:spPr>
        <p:txBody>
          <a:bodyPr vert="horz" wrap="square" lIns="0" tIns="15875" rIns="0" bIns="0" rtlCol="0">
            <a:spAutoFit/>
          </a:bodyPr>
          <a:lstStyle/>
          <a:p>
            <a:pPr algn="just">
              <a:lnSpc>
                <a:spcPct val="150000"/>
              </a:lnSpc>
            </a:pPr>
            <a:r>
              <a:rPr lang="en-US" dirty="0" smtClean="0">
                <a:latin typeface="Times New Roman" pitchFamily="18" charset="0"/>
                <a:cs typeface="Times New Roman" pitchFamily="18" charset="0"/>
              </a:rPr>
              <a:t>     Currently, the diagnosis and prediction of chronic kidney disease (CKD) rely on traditional diagnostic methods such as blood tests, urine tests, and imaging tests. These tests are often costly and time-consuming, making them impractical for widespread use. Additionally, these tests may not always detect CKD in its early stages.</a:t>
            </a:r>
          </a:p>
          <a:p>
            <a:pPr algn="just">
              <a:lnSpc>
                <a:spcPct val="150000"/>
              </a:lnSpc>
            </a:pPr>
            <a:r>
              <a:rPr lang="en-US" dirty="0" smtClean="0">
                <a:latin typeface="Times New Roman" pitchFamily="18" charset="0"/>
                <a:cs typeface="Times New Roman" pitchFamily="18" charset="0"/>
              </a:rPr>
              <a:t>      Lack of nephrologists or general doctors makes it difficult for many local hospitals and clinics to diagnose symptoms. There are various machine learning-based models for predicting CKD now available, however they are often constrained by the quantity and quality of the training data</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Moreover, these models may use complex algorithms that are difficult to interpret and may not be suitable for clinical environments.</a:t>
            </a:r>
          </a:p>
          <a:p>
            <a:pPr marL="12700" marR="5080" algn="just">
              <a:lnSpc>
                <a:spcPct val="150000"/>
              </a:lnSpc>
              <a:spcBef>
                <a:spcPts val="125"/>
              </a:spcBef>
            </a:pPr>
            <a:endParaRPr lang="en-US" dirty="0" smtClean="0">
              <a:latin typeface="Times New Roman" pitchFamily="18" charset="0"/>
              <a:cs typeface="Times New Roman" pitchFamily="18" charset="0"/>
            </a:endParaRPr>
          </a:p>
          <a:p>
            <a:pPr marL="12700" marR="5080" algn="just">
              <a:lnSpc>
                <a:spcPct val="150000"/>
              </a:lnSpc>
              <a:spcBef>
                <a:spcPts val="125"/>
              </a:spcBef>
            </a:pPr>
            <a:r>
              <a:rPr lang="en-US" b="1" u="sng" dirty="0" smtClean="0">
                <a:latin typeface="Times New Roman" pitchFamily="18" charset="0"/>
                <a:cs typeface="Times New Roman" pitchFamily="18" charset="0"/>
              </a:rPr>
              <a:t>DISADVANTAGES</a:t>
            </a:r>
          </a:p>
          <a:p>
            <a:pPr lvl="0">
              <a:lnSpc>
                <a:spcPct val="150000"/>
              </a:lnSpc>
              <a:buFont typeface="Arial" pitchFamily="34" charset="0"/>
              <a:buChar char="•"/>
            </a:pPr>
            <a:r>
              <a:rPr lang="en-US" dirty="0" smtClean="0">
                <a:latin typeface="Times New Roman" pitchFamily="18" charset="0"/>
                <a:cs typeface="Times New Roman" pitchFamily="18" charset="0"/>
              </a:rPr>
              <a:t>Time efficiency is high</a:t>
            </a:r>
            <a:endParaRPr lang="en-IN" dirty="0" smtClean="0">
              <a:latin typeface="Times New Roman" pitchFamily="18" charset="0"/>
              <a:cs typeface="Times New Roman" pitchFamily="18" charset="0"/>
            </a:endParaRPr>
          </a:p>
          <a:p>
            <a:pPr lvl="0">
              <a:lnSpc>
                <a:spcPct val="150000"/>
              </a:lnSpc>
              <a:buFont typeface="Arial" pitchFamily="34" charset="0"/>
              <a:buChar char="•"/>
            </a:pPr>
            <a:r>
              <a:rPr lang="en-US" dirty="0" smtClean="0">
                <a:latin typeface="Times New Roman" pitchFamily="18" charset="0"/>
                <a:cs typeface="Times New Roman" pitchFamily="18" charset="0"/>
              </a:rPr>
              <a:t>Don’t know which algorithm can be give better results</a:t>
            </a:r>
            <a:endParaRPr lang="en-US" b="1" u="sng" dirty="0" smtClean="0">
              <a:latin typeface="Times New Roman" pitchFamily="18" charset="0"/>
              <a:cs typeface="Times New Roman" pitchFamily="18" charset="0"/>
            </a:endParaRPr>
          </a:p>
          <a:p>
            <a:pPr marL="12700" marR="5080" algn="just">
              <a:lnSpc>
                <a:spcPct val="150000"/>
              </a:lnSpc>
              <a:spcBef>
                <a:spcPts val="125"/>
              </a:spcBef>
              <a:buFont typeface="Arial" pitchFamily="34" charset="0"/>
              <a:buChar char="•"/>
            </a:pPr>
            <a:endParaRPr lang="en-US" b="1" u="sng" dirty="0" smtClean="0">
              <a:latin typeface="Times New Roman" pitchFamily="18" charset="0"/>
              <a:cs typeface="Times New Roman" pitchFamily="18" charset="0"/>
            </a:endParaRPr>
          </a:p>
          <a:p>
            <a:pPr marL="12700" marR="5080" algn="just">
              <a:lnSpc>
                <a:spcPct val="150000"/>
              </a:lnSpc>
              <a:spcBef>
                <a:spcPts val="125"/>
              </a:spcBef>
            </a:pPr>
            <a:endParaRPr lang="en-US" b="1" u="sng" dirty="0" smtClean="0">
              <a:latin typeface="Times New Roman" pitchFamily="18" charset="0"/>
              <a:cs typeface="Times New Roman" pitchFamily="18" charset="0"/>
            </a:endParaRPr>
          </a:p>
          <a:p>
            <a:pPr marL="12700" marR="5080" algn="just">
              <a:lnSpc>
                <a:spcPct val="150000"/>
              </a:lnSpc>
              <a:spcBef>
                <a:spcPts val="125"/>
              </a:spcBef>
            </a:pPr>
            <a:r>
              <a:rPr lang="en-US" dirty="0" smtClean="0">
                <a:latin typeface="Times New Roman" pitchFamily="18" charset="0"/>
                <a:cs typeface="Times New Roman" pitchFamily="18" charset="0"/>
              </a:rPr>
              <a:t>         </a:t>
            </a:r>
          </a:p>
          <a:p>
            <a:pPr marL="12700" marR="5080" algn="just">
              <a:lnSpc>
                <a:spcPct val="150000"/>
              </a:lnSpc>
              <a:spcBef>
                <a:spcPts val="125"/>
              </a:spcBef>
            </a:pPr>
            <a:r>
              <a:rPr lang="en-US" dirty="0" smtClean="0">
                <a:latin typeface="Times New Roman" pitchFamily="18" charset="0"/>
                <a:cs typeface="Times New Roman" pitchFamily="18" charset="0"/>
              </a:rPr>
              <a:t>  </a:t>
            </a:r>
            <a:endParaRPr dirty="0">
              <a:latin typeface="Times New Roman" pitchFamily="18" charset="0"/>
              <a:cs typeface="Times New Roman"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9</a:t>
            </a:fld>
            <a:endParaRPr lang="en-US"/>
          </a:p>
        </p:txBody>
      </p:sp>
      <p:sp>
        <p:nvSpPr>
          <p:cNvPr id="5" name="Google Shape;93;p1"/>
          <p:cNvSpPr/>
          <p:nvPr/>
        </p:nvSpPr>
        <p:spPr>
          <a:xfrm>
            <a:off x="114300" y="76200"/>
            <a:ext cx="11911054" cy="6705600"/>
          </a:xfrm>
          <a:prstGeom prst="roundRect">
            <a:avLst>
              <a:gd name="adj" fmla="val 4862"/>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6" name="Google Shape;94;p1"/>
          <p:cNvSpPr/>
          <p:nvPr/>
        </p:nvSpPr>
        <p:spPr>
          <a:xfrm>
            <a:off x="11310974" y="6215082"/>
            <a:ext cx="457200" cy="457200"/>
          </a:xfrm>
          <a:prstGeom prst="ellipse">
            <a:avLst/>
          </a:prstGeom>
          <a:solidFill>
            <a:srgbClr val="D34817"/>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pPr marL="0" marR="0" lvl="0" indent="0" algn="ctr" rtl="0">
                <a:lnSpc>
                  <a:spcPct val="100000"/>
                </a:lnSpc>
                <a:spcBef>
                  <a:spcPts val="0"/>
                </a:spcBef>
                <a:spcAft>
                  <a:spcPts val="0"/>
                </a:spcAft>
                <a:buClr>
                  <a:srgbClr val="FFFFFF"/>
                </a:buClr>
                <a:buSzPts val="1400"/>
                <a:buFont typeface="Libre Franklin"/>
                <a:buNone/>
              </a:pPr>
              <a:t>9</a:t>
            </a:fld>
            <a:endParaRPr sz="1400" b="0" i="0" u="none" strike="noStrike" cap="none">
              <a:solidFill>
                <a:srgbClr val="FFFFFF"/>
              </a:solidFill>
              <a:latin typeface="Libre Franklin"/>
              <a:ea typeface="Libre Franklin"/>
              <a:cs typeface="Libre Franklin"/>
              <a:sym typeface="Libre Frankli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3554</TotalTime>
  <Words>2527</Words>
  <Application>Microsoft Office PowerPoint</Application>
  <PresentationFormat>Custom</PresentationFormat>
  <Paragraphs>399</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Slide 1</vt:lpstr>
      <vt:lpstr>Status of CRC</vt:lpstr>
      <vt:lpstr>Slide 3</vt:lpstr>
      <vt:lpstr>ACRONYMS</vt:lpstr>
      <vt:lpstr>ABSTRACT</vt:lpstr>
      <vt:lpstr>Slide 6</vt:lpstr>
      <vt:lpstr>Slide 7</vt:lpstr>
      <vt:lpstr>INTRODUCTION</vt:lpstr>
      <vt:lpstr>EXISTING SYSTEM</vt:lpstr>
      <vt:lpstr>PROPOSED SYSTEM</vt:lpstr>
      <vt:lpstr>Slide 11</vt:lpstr>
      <vt:lpstr>Slide 12</vt:lpstr>
      <vt:lpstr> MINIMUM HARDWARE REQUIREMENTS:</vt:lpstr>
      <vt:lpstr>Slide 14</vt:lpstr>
      <vt:lpstr>Slide 15</vt:lpstr>
      <vt:lpstr>Slide 16</vt:lpstr>
      <vt:lpstr>USECASE DIAGRAM</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Mahendra Routu</dc:creator>
  <cp:lastModifiedBy>Ananth Rao</cp:lastModifiedBy>
  <cp:revision>182</cp:revision>
  <dcterms:created xsi:type="dcterms:W3CDTF">2022-11-28T12:19:16Z</dcterms:created>
  <dcterms:modified xsi:type="dcterms:W3CDTF">2023-08-08T04:01:04Z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2022-11-28T00:00:00Z</vt:filetime>
  </property>
  <property fmtid="{D5CDD505-2E9C-101B-9397-08002B2CF9AE}" pid="3" name="LastSaved">
    <vt:filetime>2022-11-28T00:00:00Z</vt:filetime>
  </property>
</Properties>
</file>