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984"/>
    <a:srgbClr val="255E81"/>
    <a:srgbClr val="286185"/>
    <a:srgbClr val="327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23"/>
    <p:restoredTop sz="94650"/>
  </p:normalViewPr>
  <p:slideViewPr>
    <p:cSldViewPr snapToGrid="0" snapToObjects="1">
      <p:cViewPr varScale="1">
        <p:scale>
          <a:sx n="94" d="100"/>
          <a:sy n="94" d="100"/>
        </p:scale>
        <p:origin x="232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915B7-5C90-A146-91C3-87BBE8CF5736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EABB0-5AEC-2C41-A092-621F4494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object = outermost container for a matplotlib graphic</a:t>
            </a:r>
          </a:p>
          <a:p>
            <a:r>
              <a:rPr lang="en-US" dirty="0"/>
              <a:t>Axes = NOT plural of axis </a:t>
            </a:r>
            <a:r>
              <a:rPr lang="en-US" dirty="0">
                <a:sym typeface="Wingdings" pitchFamily="2" charset="2"/>
              </a:rPr>
              <a:t> individual plot</a:t>
            </a:r>
          </a:p>
          <a:p>
            <a:r>
              <a:rPr lang="en-US" dirty="0">
                <a:sym typeface="Wingdings" pitchFamily="2" charset="2"/>
              </a:rPr>
              <a:t>Other smaller objects like the </a:t>
            </a:r>
            <a:r>
              <a:rPr lang="en-US" dirty="0" err="1">
                <a:sym typeface="Wingdings" pitchFamily="2" charset="2"/>
              </a:rPr>
              <a:t>x&amp;y</a:t>
            </a:r>
            <a:r>
              <a:rPr lang="en-US" dirty="0">
                <a:sym typeface="Wingdings" pitchFamily="2" charset="2"/>
              </a:rPr>
              <a:t> axis, tick marks, legends, </a:t>
            </a:r>
            <a:r>
              <a:rPr lang="en-US" dirty="0" err="1">
                <a:sym typeface="Wingdings" pitchFamily="2" charset="2"/>
              </a:rPr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EABB0-5AEC-2C41-A092-621F4494C2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rgbClr val="FFC000"/>
                </a:solidFill>
                <a:latin typeface="Monaco" pitchFamily="2" charset="77"/>
              </a:rPr>
              <a:t>subplot2grid</a:t>
            </a:r>
            <a:r>
              <a:rPr lang="en-US" dirty="0"/>
              <a:t> is a helper function that lets subplots occupy multiple cells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EABB0-5AEC-2C41-A092-621F4494C2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Gridspec</a:t>
            </a:r>
            <a:r>
              <a:rPr lang="en-US" dirty="0"/>
              <a:t> is a module that specifies the location of the subplot in the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EABB0-5AEC-2C41-A092-621F4494C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FAE8-14D3-A746-A9A8-98CE2E0EB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E34C0-3A7E-BD44-8C91-D846D6789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AD23-B710-2B4A-824C-EADE5B84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5D01-2B29-2043-B1D5-3F9C96C8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0050-D41E-1947-A2BD-2F749BC3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B85C-C242-F943-9F45-AC59B3D1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064BB-B91C-0B46-9245-0883378D4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E2C1-2E33-1544-95FF-DBDE4820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DA7F5-9443-B748-8A4C-B87AC44C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42F5-EF65-4847-BC1D-984632F1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6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F239D-3BAD-574C-B910-7FE7B4C61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9D007-7B28-0244-8354-44DC89D6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2D7C-D42A-6143-8CC5-D0622945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B716-FA1F-FB48-902E-9991DD2C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8E9CD-B499-4B43-8472-86B55702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7E6A-D6B2-B64E-A30F-B5B1FCB2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6CE4-95C7-6E43-9F6B-00431FFE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B89A-CE76-4446-9721-E50F4A6F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9DD5-AE36-5549-9698-1F015918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D434-C172-AE4D-BDF5-D5B697D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AAD6-58D9-BC41-957D-CB3FE2A8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9F6FA-7173-6541-8B06-A91DF694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B4D7-6758-2D43-94A3-47E40F16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D596-BAC9-5146-87A0-9FF43C66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0EA3-DC45-8A42-90D5-F998A531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7ADB-A318-994E-AA21-D35A5739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1FF1-842F-FF45-BE4A-2EDDA67DA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1920A-84CB-B346-A52D-1A4AE22BA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C26F-A56F-CF48-AC18-DECB4358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229C-6607-5F4A-9FF2-B365B774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FF766-EE34-BC4B-991E-C29639D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1E13-4905-EB40-B602-26AA1E9F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99082-EC20-F542-81A7-B2D3BA84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95CA7-F94D-D54B-9802-10C9FC2C7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B4650-47F6-414F-8834-062CEB187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1B371-BE88-2347-8F86-16EB810F4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8B2D0-4C12-5B4B-A692-3B492DC1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2D8C5-0EDB-C045-B79E-23512308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9511D-83CC-B74A-AC2A-F9A45592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696F-87CA-3543-8A9A-6A65CA9D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B00FF-9F00-3947-A7FE-D50B3771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A04BD-8BB0-0D48-9176-07EAAA5A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46A0A-2E82-254A-97B1-48EBA197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5064F-18B9-3747-8E06-A709215C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1C0B1-1FBC-1F48-9D06-75A834CD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97815-611A-2347-B9C6-DFD9610A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1582-D8EA-E746-B127-761C6E26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BFFC-6CC2-4C49-B83B-DAFCC66C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25022-B491-2149-8220-81D7778B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0B27-EE96-2043-8590-8D089EEB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8C18-8D0D-2746-8E34-AA30D2A7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5D4A3-396E-8C43-B877-C1D21AAB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9D7D-55FB-E344-B662-D51AE92B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60D03-7C7D-CE42-9319-8A6533DB3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261D8-1D0B-7B4C-B957-065D054F2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E7D8-E678-8242-8B0C-3CFCFDA4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7C07E-E65F-684A-8FA8-B42D5B43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137DA-8A7D-214A-B316-6C342BAE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BE752-160B-A149-9B65-0399D07E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96480-6203-9F42-81B0-9C336268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DF36-0AD4-6542-888C-3B88E7F3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5B69-6766-C64C-8A27-2A87CA617D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C875-308F-EF46-9211-877131544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DA8D-CC5B-9D49-A522-5B5CAFF34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3321-6BE3-904E-948C-040DCC6D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66E848-3DF8-4541-B9EF-39AA4CEFB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587" y="5047882"/>
            <a:ext cx="9144000" cy="1655762"/>
          </a:xfrm>
        </p:spPr>
        <p:txBody>
          <a:bodyPr/>
          <a:lstStyle/>
          <a:p>
            <a:r>
              <a:rPr lang="en-US" dirty="0"/>
              <a:t>Ashley Anderson</a:t>
            </a:r>
          </a:p>
          <a:p>
            <a:r>
              <a:rPr lang="en-US" dirty="0" err="1"/>
              <a:t>PyLadies</a:t>
            </a:r>
            <a:r>
              <a:rPr lang="en-US" dirty="0"/>
              <a:t> 16</a:t>
            </a:r>
            <a:r>
              <a:rPr lang="en-US" baseline="30000" dirty="0"/>
              <a:t>th</a:t>
            </a:r>
            <a:r>
              <a:rPr lang="en-US" dirty="0"/>
              <a:t> July 2018</a:t>
            </a:r>
          </a:p>
          <a:p>
            <a:r>
              <a:rPr lang="en-US" dirty="0"/>
              <a:t>@</a:t>
            </a:r>
            <a:r>
              <a:rPr lang="en-US" dirty="0" err="1"/>
              <a:t>ash_bioinf</a:t>
            </a:r>
            <a:r>
              <a:rPr lang="en-US" dirty="0"/>
              <a:t>          a-</a:t>
            </a:r>
            <a:r>
              <a:rPr lang="en-US" dirty="0" err="1"/>
              <a:t>anderson</a:t>
            </a:r>
            <a:endParaRPr lang="en-US" dirty="0"/>
          </a:p>
        </p:txBody>
      </p:sp>
      <p:pic>
        <p:nvPicPr>
          <p:cNvPr id="1026" name="Picture 2" descr="matPlotLib membranePlot">
            <a:extLst>
              <a:ext uri="{FF2B5EF4-FFF2-40B4-BE49-F238E27FC236}">
                <a16:creationId xmlns:a16="http://schemas.microsoft.com/office/drawing/2014/main" id="{402AFF2D-C3C1-5348-9F9C-AEC7CA88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84" y="2780712"/>
            <a:ext cx="9589827" cy="200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67B54-33FC-224A-BC0C-9A164D9174E9}"/>
              </a:ext>
            </a:extLst>
          </p:cNvPr>
          <p:cNvSpPr txBox="1"/>
          <p:nvPr/>
        </p:nvSpPr>
        <p:spPr>
          <a:xfrm>
            <a:off x="2742064" y="1211052"/>
            <a:ext cx="6781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205984"/>
                </a:solidFill>
              </a:rPr>
              <a:t>The Basics of</a:t>
            </a:r>
          </a:p>
        </p:txBody>
      </p:sp>
      <p:pic>
        <p:nvPicPr>
          <p:cNvPr id="5122" name="Picture 2" descr=" PNG Transparent">
            <a:extLst>
              <a:ext uri="{FF2B5EF4-FFF2-40B4-BE49-F238E27FC236}">
                <a16:creationId xmlns:a16="http://schemas.microsoft.com/office/drawing/2014/main" id="{84A2BC36-6FF6-A546-9B9E-E19F8013E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69" y="5928511"/>
            <a:ext cx="408296" cy="40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twitter icon">
            <a:extLst>
              <a:ext uri="{FF2B5EF4-FFF2-40B4-BE49-F238E27FC236}">
                <a16:creationId xmlns:a16="http://schemas.microsoft.com/office/drawing/2014/main" id="{93ED551D-C699-3244-847D-40050AFEC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16" y="5919299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D732-27F6-634A-9523-384F945D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40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Matplotlib Object Hierarchy </a:t>
            </a:r>
          </a:p>
        </p:txBody>
      </p:sp>
      <p:pic>
        <p:nvPicPr>
          <p:cNvPr id="1026" name="Picture 2" descr="https://files.realpython.com/media/fig_map.bc8c7cabd823.png">
            <a:extLst>
              <a:ext uri="{FF2B5EF4-FFF2-40B4-BE49-F238E27FC236}">
                <a16:creationId xmlns:a16="http://schemas.microsoft.com/office/drawing/2014/main" id="{B0EBB7F5-7728-A240-A787-1B2F156E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95" y="1382898"/>
            <a:ext cx="4779072" cy="49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1E349B-FD82-D747-9331-C69FC0A22C62}"/>
              </a:ext>
            </a:extLst>
          </p:cNvPr>
          <p:cNvSpPr txBox="1"/>
          <p:nvPr/>
        </p:nvSpPr>
        <p:spPr>
          <a:xfrm>
            <a:off x="477672" y="1489969"/>
            <a:ext cx="60970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outermost container</a:t>
            </a:r>
          </a:p>
          <a:p>
            <a:endParaRPr lang="en-US" sz="1000" dirty="0"/>
          </a:p>
          <a:p>
            <a:r>
              <a:rPr lang="en-US" sz="2800" b="1" dirty="0"/>
              <a:t>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 individual graph</a:t>
            </a:r>
          </a:p>
          <a:p>
            <a:endParaRPr lang="en-US" sz="1000" dirty="0"/>
          </a:p>
          <a:p>
            <a:r>
              <a:rPr lang="en-US" sz="2800" b="1" dirty="0"/>
              <a:t>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x-axis and y-axis</a:t>
            </a:r>
          </a:p>
          <a:p>
            <a:endParaRPr lang="en-US" sz="1000" dirty="0"/>
          </a:p>
          <a:p>
            <a:r>
              <a:rPr lang="en-US" sz="2800" b="1" dirty="0"/>
              <a:t>Smaller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tick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legends</a:t>
            </a:r>
          </a:p>
        </p:txBody>
      </p:sp>
    </p:spTree>
    <p:extLst>
      <p:ext uri="{BB962C8B-B14F-4D97-AF65-F5344CB8AC3E}">
        <p14:creationId xmlns:p14="http://schemas.microsoft.com/office/powerpoint/2010/main" val="99416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B97A-20FD-DC41-8B1F-1B9F48DA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../../_images/anatomy.png">
            <a:extLst>
              <a:ext uri="{FF2B5EF4-FFF2-40B4-BE49-F238E27FC236}">
                <a16:creationId xmlns:a16="http://schemas.microsoft.com/office/drawing/2014/main" id="{F141A9D8-7B6E-4F4F-9D25-69DD6984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92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A89C-C303-D142-920F-F5C9BEC6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>
                <a:latin typeface="+mn-lt"/>
              </a:rPr>
              <a:t>plt.subplots</a:t>
            </a:r>
            <a:r>
              <a:rPr lang="en-US" sz="6000" b="1" dirty="0">
                <a:latin typeface="+mn-lt"/>
              </a:rPr>
              <a:t>() &amp; subplot2grid()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DF75B-7EAA-2E45-ACD0-C8A278D0BB21}"/>
              </a:ext>
            </a:extLst>
          </p:cNvPr>
          <p:cNvSpPr txBox="1"/>
          <p:nvPr/>
        </p:nvSpPr>
        <p:spPr>
          <a:xfrm>
            <a:off x="109182" y="6354638"/>
            <a:ext cx="42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matplotlib.org</a:t>
            </a:r>
            <a:r>
              <a:rPr lang="en-US" dirty="0"/>
              <a:t>/users/</a:t>
            </a:r>
            <a:r>
              <a:rPr lang="en-US" dirty="0" err="1"/>
              <a:t>gridspec.html</a:t>
            </a:r>
            <a:endParaRPr lang="en-US" dirty="0"/>
          </a:p>
        </p:txBody>
      </p:sp>
      <p:pic>
        <p:nvPicPr>
          <p:cNvPr id="4100" name="Picture 4" descr="Empty gridspec">
            <a:extLst>
              <a:ext uri="{FF2B5EF4-FFF2-40B4-BE49-F238E27FC236}">
                <a16:creationId xmlns:a16="http://schemas.microsoft.com/office/drawing/2014/main" id="{4A8DA829-22E9-0B42-8DE5-A49F6556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0" y="1914210"/>
            <a:ext cx="5754526" cy="383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mpty gridspec">
            <a:extLst>
              <a:ext uri="{FF2B5EF4-FFF2-40B4-BE49-F238E27FC236}">
                <a16:creationId xmlns:a16="http://schemas.microsoft.com/office/drawing/2014/main" id="{1BC20C3B-1FF0-E242-A174-FB85A04DF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86" y="1914210"/>
            <a:ext cx="5599274" cy="373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A89C-C303-D142-920F-F5C9BEC6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>
                <a:latin typeface="+mn-lt"/>
              </a:rPr>
              <a:t>Gridspec</a:t>
            </a:r>
            <a:endParaRPr lang="en-US" sz="6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735E-DFB8-B04B-91ED-220C6069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996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C000"/>
                </a:solidFill>
                <a:latin typeface="Monaco" pitchFamily="2" charset="77"/>
              </a:rPr>
              <a:t>gridspec</a:t>
            </a:r>
            <a:r>
              <a:rPr lang="en-US" dirty="0"/>
              <a:t> states the location of the subplot in the figure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C000"/>
                </a:solidFill>
                <a:latin typeface="Monaco" pitchFamily="2" charset="77"/>
              </a:rPr>
              <a:t>GridSpec</a:t>
            </a:r>
            <a:r>
              <a:rPr lang="en-US" dirty="0"/>
              <a:t> specifies the geometry of the grid in which a subplot will be placed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Monaco" pitchFamily="2" charset="77"/>
              </a:rPr>
              <a:t>subplot2grid</a:t>
            </a:r>
            <a:r>
              <a:rPr lang="en-US" dirty="0"/>
              <a:t> is a helper function that lets subplots occupy multiple cells</a:t>
            </a:r>
          </a:p>
        </p:txBody>
      </p:sp>
      <p:pic>
        <p:nvPicPr>
          <p:cNvPr id="4098" name="Picture 2" descr="../_images/demo_gridspec01.png">
            <a:extLst>
              <a:ext uri="{FF2B5EF4-FFF2-40B4-BE49-F238E27FC236}">
                <a16:creationId xmlns:a16="http://schemas.microsoft.com/office/drawing/2014/main" id="{50C5C920-1A60-F441-ADC6-70974197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61" y="1506980"/>
            <a:ext cx="6540136" cy="535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BDF75B-7EAA-2E45-ACD0-C8A278D0BB21}"/>
              </a:ext>
            </a:extLst>
          </p:cNvPr>
          <p:cNvSpPr txBox="1"/>
          <p:nvPr/>
        </p:nvSpPr>
        <p:spPr>
          <a:xfrm>
            <a:off x="109182" y="6354638"/>
            <a:ext cx="42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matplotlib.org</a:t>
            </a:r>
            <a:r>
              <a:rPr lang="en-US" dirty="0"/>
              <a:t>/users/</a:t>
            </a:r>
            <a:r>
              <a:rPr lang="en-US" dirty="0" err="1"/>
              <a:t>gridspec.html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0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818D-7168-3740-8154-84B6B3EE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+mn-lt"/>
              </a:rPr>
              <a:t>The ‘Central Dogma’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8BD6E-3181-BA47-958C-049441CD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82" y="1690690"/>
            <a:ext cx="9503284" cy="4152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21FAD-971E-6A47-A257-D8FD9856305E}"/>
              </a:ext>
            </a:extLst>
          </p:cNvPr>
          <p:cNvSpPr txBox="1"/>
          <p:nvPr/>
        </p:nvSpPr>
        <p:spPr>
          <a:xfrm>
            <a:off x="244252" y="6475060"/>
            <a:ext cx="3975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</a:t>
            </a:r>
            <a:r>
              <a:rPr lang="en-US" sz="1200" b="1" dirty="0" err="1"/>
              <a:t>bit.ly</a:t>
            </a:r>
            <a:r>
              <a:rPr lang="en-US" sz="1200" b="1" dirty="0"/>
              <a:t>/2IU4wi2</a:t>
            </a:r>
          </a:p>
        </p:txBody>
      </p:sp>
    </p:spTree>
    <p:extLst>
      <p:ext uri="{BB962C8B-B14F-4D97-AF65-F5344CB8AC3E}">
        <p14:creationId xmlns:p14="http://schemas.microsoft.com/office/powerpoint/2010/main" val="413750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66E848-3DF8-4541-B9EF-39AA4CEFB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587" y="5047882"/>
            <a:ext cx="9144000" cy="1655762"/>
          </a:xfrm>
        </p:spPr>
        <p:txBody>
          <a:bodyPr/>
          <a:lstStyle/>
          <a:p>
            <a:r>
              <a:rPr lang="en-US" dirty="0"/>
              <a:t>Ashley Anderson</a:t>
            </a:r>
          </a:p>
          <a:p>
            <a:r>
              <a:rPr lang="en-US" dirty="0" err="1"/>
              <a:t>PyLadies</a:t>
            </a:r>
            <a:r>
              <a:rPr lang="en-US" dirty="0"/>
              <a:t> 16</a:t>
            </a:r>
            <a:r>
              <a:rPr lang="en-US" baseline="30000" dirty="0"/>
              <a:t>th</a:t>
            </a:r>
            <a:r>
              <a:rPr lang="en-US" dirty="0"/>
              <a:t> July 2018</a:t>
            </a:r>
          </a:p>
          <a:p>
            <a:r>
              <a:rPr lang="en-US" dirty="0"/>
              <a:t>@</a:t>
            </a:r>
            <a:r>
              <a:rPr lang="en-US" dirty="0" err="1"/>
              <a:t>ash_bioinf</a:t>
            </a:r>
            <a:r>
              <a:rPr lang="en-US" dirty="0"/>
              <a:t>          a-</a:t>
            </a:r>
            <a:r>
              <a:rPr lang="en-US" dirty="0" err="1"/>
              <a:t>anderson</a:t>
            </a:r>
            <a:endParaRPr lang="en-US" dirty="0"/>
          </a:p>
        </p:txBody>
      </p:sp>
      <p:pic>
        <p:nvPicPr>
          <p:cNvPr id="1026" name="Picture 2" descr="matPlotLib membranePlot">
            <a:extLst>
              <a:ext uri="{FF2B5EF4-FFF2-40B4-BE49-F238E27FC236}">
                <a16:creationId xmlns:a16="http://schemas.microsoft.com/office/drawing/2014/main" id="{402AFF2D-C3C1-5348-9F9C-AEC7CA88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84" y="2780712"/>
            <a:ext cx="9589827" cy="200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67B54-33FC-224A-BC0C-9A164D9174E9}"/>
              </a:ext>
            </a:extLst>
          </p:cNvPr>
          <p:cNvSpPr txBox="1"/>
          <p:nvPr/>
        </p:nvSpPr>
        <p:spPr>
          <a:xfrm>
            <a:off x="2742064" y="1211052"/>
            <a:ext cx="6781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205984"/>
                </a:solidFill>
              </a:rPr>
              <a:t>The Basics of</a:t>
            </a:r>
          </a:p>
        </p:txBody>
      </p:sp>
      <p:pic>
        <p:nvPicPr>
          <p:cNvPr id="5122" name="Picture 2" descr=" PNG Transparent">
            <a:extLst>
              <a:ext uri="{FF2B5EF4-FFF2-40B4-BE49-F238E27FC236}">
                <a16:creationId xmlns:a16="http://schemas.microsoft.com/office/drawing/2014/main" id="{84A2BC36-6FF6-A546-9B9E-E19F8013E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69" y="5928511"/>
            <a:ext cx="408296" cy="40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twitter icon">
            <a:extLst>
              <a:ext uri="{FF2B5EF4-FFF2-40B4-BE49-F238E27FC236}">
                <a16:creationId xmlns:a16="http://schemas.microsoft.com/office/drawing/2014/main" id="{93ED551D-C699-3244-847D-40050AFEC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16" y="5919299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189</Words>
  <Application>Microsoft Macintosh PowerPoint</Application>
  <PresentationFormat>Widescreen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Monaco</vt:lpstr>
      <vt:lpstr>Wingdings</vt:lpstr>
      <vt:lpstr>Office Theme</vt:lpstr>
      <vt:lpstr>PowerPoint Presentation</vt:lpstr>
      <vt:lpstr>Matplotlib Object Hierarchy </vt:lpstr>
      <vt:lpstr>PowerPoint Presentation</vt:lpstr>
      <vt:lpstr>plt.subplots() &amp; subplot2grid()</vt:lpstr>
      <vt:lpstr>Gridspec</vt:lpstr>
      <vt:lpstr>The ‘Central Dogma’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Anderson</dc:creator>
  <cp:lastModifiedBy>Ashley Anderson</cp:lastModifiedBy>
  <cp:revision>13</cp:revision>
  <dcterms:created xsi:type="dcterms:W3CDTF">2018-07-13T23:13:52Z</dcterms:created>
  <dcterms:modified xsi:type="dcterms:W3CDTF">2018-07-15T10:47:27Z</dcterms:modified>
</cp:coreProperties>
</file>