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8" r:id="rId6"/>
    <p:sldId id="293" r:id="rId7"/>
    <p:sldId id="292" r:id="rId8"/>
    <p:sldId id="270" r:id="rId9"/>
    <p:sldId id="271" r:id="rId10"/>
    <p:sldId id="272" r:id="rId11"/>
    <p:sldId id="291" r:id="rId12"/>
    <p:sldId id="273" r:id="rId13"/>
    <p:sldId id="274" r:id="rId14"/>
    <p:sldId id="275" r:id="rId15"/>
    <p:sldId id="276" r:id="rId16"/>
    <p:sldId id="278" r:id="rId17"/>
    <p:sldId id="296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94" r:id="rId26"/>
    <p:sldId id="295" r:id="rId27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. den Besten" initials="Md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CE7B00"/>
    <a:srgbClr val="0000E6"/>
    <a:srgbClr val="6D32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E4120A-773F-8794-1C7F-54281866B8ED}" v="3" dt="2025-02-07T10:08:43.59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/>
    <p:restoredTop sz="94636"/>
  </p:normalViewPr>
  <p:slideViewPr>
    <p:cSldViewPr>
      <p:cViewPr varScale="1">
        <p:scale>
          <a:sx n="135" d="100"/>
          <a:sy n="135" d="100"/>
        </p:scale>
        <p:origin x="106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lson, B" userId="S::wilb01@rocmondriaan.nl::08499b1e-4dbd-4647-aebe-a40f8543c379" providerId="AD" clId="Web-{3CE4120A-773F-8794-1C7F-54281866B8ED}"/>
    <pc:docChg chg="modSld">
      <pc:chgData name="Wilson, B" userId="S::wilb01@rocmondriaan.nl::08499b1e-4dbd-4647-aebe-a40f8543c379" providerId="AD" clId="Web-{3CE4120A-773F-8794-1C7F-54281866B8ED}" dt="2025-02-07T10:08:43.596" v="3" actId="20577"/>
      <pc:docMkLst>
        <pc:docMk/>
      </pc:docMkLst>
      <pc:sldChg chg="modSp">
        <pc:chgData name="Wilson, B" userId="S::wilb01@rocmondriaan.nl::08499b1e-4dbd-4647-aebe-a40f8543c379" providerId="AD" clId="Web-{3CE4120A-773F-8794-1C7F-54281866B8ED}" dt="2025-02-07T10:08:43.596" v="3" actId="20577"/>
        <pc:sldMkLst>
          <pc:docMk/>
          <pc:sldMk cId="0" sldId="278"/>
        </pc:sldMkLst>
        <pc:spChg chg="mod">
          <ac:chgData name="Wilson, B" userId="S::wilb01@rocmondriaan.nl::08499b1e-4dbd-4647-aebe-a40f8543c379" providerId="AD" clId="Web-{3CE4120A-773F-8794-1C7F-54281866B8ED}" dt="2025-02-07T10:08:43.596" v="3" actId="20577"/>
          <ac:spMkLst>
            <pc:docMk/>
            <pc:sldMk cId="0" sldId="278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7-2-2025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7-2-2025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7-2-2025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7-2-2025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7-2-2025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7-2-2025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7-2-2025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7-2-2025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7-2-2025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7-2-2025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91BB0-84B5-4757-B9D8-C918720929E6}" type="datetimeFigureOut">
              <a:rPr lang="nl-NL" smtClean="0"/>
              <a:pPr/>
              <a:t>7-2-2025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568B55-C95D-425F-A62D-1B07EF95223E}" type="slidenum">
              <a:rPr lang="nl-NL" smtClean="0"/>
              <a:pPr/>
              <a:t>‹#›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91BB0-84B5-4757-B9D8-C918720929E6}" type="datetimeFigureOut">
              <a:rPr lang="nl-NL" smtClean="0"/>
              <a:pPr/>
              <a:t>7-2-2025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68B55-C95D-425F-A62D-1B07EF95223E}" type="slidenum">
              <a:rPr lang="nl-NL" smtClean="0"/>
              <a:pPr/>
              <a:t>‹#›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 err="1"/>
              <a:t>Boolean</a:t>
            </a:r>
            <a:r>
              <a:rPr lang="nl-NL" b="1" dirty="0"/>
              <a:t> operatoren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Voor het vergelijken van variabelen van het type </a:t>
            </a:r>
            <a:r>
              <a:rPr lang="nl-NL" dirty="0" err="1"/>
              <a:t>Boolean</a:t>
            </a:r>
            <a:endParaRPr lang="nl-NL" dirty="0"/>
          </a:p>
          <a:p>
            <a:r>
              <a:rPr lang="nl-NL" dirty="0"/>
              <a:t>Voor het vergelijken van de uitkomst van twee of meer vergelijkingen</a:t>
            </a:r>
          </a:p>
        </p:txBody>
      </p:sp>
      <p:graphicFrame>
        <p:nvGraphicFramePr>
          <p:cNvPr id="4" name="Tijdelijke aanduiding voor inhoud 3"/>
          <p:cNvGraphicFramePr>
            <a:graphicFrameLocks/>
          </p:cNvGraphicFramePr>
          <p:nvPr/>
        </p:nvGraphicFramePr>
        <p:xfrm>
          <a:off x="395535" y="4473116"/>
          <a:ext cx="8496945" cy="140415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90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2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0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1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Operator</a:t>
                      </a:r>
                      <a:endParaRPr lang="nl-NL" sz="20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1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Omschrijving</a:t>
                      </a:r>
                      <a:endParaRPr lang="nl-NL" sz="20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1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Voorbeeld</a:t>
                      </a:r>
                      <a:endParaRPr lang="nl-NL" sz="200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1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Uitkomst</a:t>
                      </a:r>
                      <a:endParaRPr lang="nl-NL" sz="200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!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niet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!true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false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&amp;&amp;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en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 err="1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true</a:t>
                      </a:r>
                      <a:r>
                        <a:rPr lang="nl-NL" sz="20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 &amp;&amp;  </a:t>
                      </a:r>
                      <a:r>
                        <a:rPr lang="nl-NL" sz="2000" dirty="0" err="1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false</a:t>
                      </a:r>
                      <a:endParaRPr lang="nl-NL" sz="20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 err="1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false</a:t>
                      </a:r>
                      <a:endParaRPr lang="nl-NL" sz="20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||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of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 err="1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true</a:t>
                      </a:r>
                      <a:r>
                        <a:rPr lang="nl-NL" sz="2000" dirty="0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 || </a:t>
                      </a:r>
                      <a:r>
                        <a:rPr lang="nl-NL" sz="2000" dirty="0" err="1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false</a:t>
                      </a:r>
                      <a:endParaRPr lang="nl-NL" sz="20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 err="1">
                          <a:solidFill>
                            <a:schemeClr val="tx1"/>
                          </a:solidFill>
                          <a:latin typeface="+mn-lt"/>
                          <a:ea typeface="Calibri"/>
                          <a:cs typeface="Times New Roman"/>
                        </a:rPr>
                        <a:t>true</a:t>
                      </a:r>
                      <a:endParaRPr lang="nl-NL" sz="2000" dirty="0">
                        <a:solidFill>
                          <a:schemeClr val="tx1"/>
                        </a:solidFill>
                        <a:latin typeface="+mn-lt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 err="1"/>
              <a:t>Boolean</a:t>
            </a:r>
            <a:r>
              <a:rPr lang="nl-NL" b="1" dirty="0"/>
              <a:t> operatoren - voorbeeld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>
            <a:normAutofit fontScale="70000" lnSpcReduction="20000"/>
          </a:bodyPr>
          <a:lstStyle/>
          <a:p>
            <a:pPr lvl="0">
              <a:buNone/>
            </a:pPr>
            <a:r>
              <a:rPr lang="nl-NL" dirty="0"/>
              <a:t>&lt;?</a:t>
            </a:r>
            <a:r>
              <a:rPr lang="nl-NL" dirty="0" err="1"/>
              <a:t>php</a:t>
            </a:r>
            <a:endParaRPr lang="nl-NL" dirty="0"/>
          </a:p>
          <a:p>
            <a:pPr lvl="0">
              <a:buNone/>
            </a:pPr>
            <a:r>
              <a:rPr lang="nl-NL" dirty="0"/>
              <a:t>	</a:t>
            </a:r>
            <a:r>
              <a:rPr lang="nl-NL" dirty="0">
                <a:solidFill>
                  <a:srgbClr val="6D3206"/>
                </a:solidFill>
              </a:rPr>
              <a:t>$</a:t>
            </a:r>
            <a:r>
              <a:rPr lang="nl-NL" dirty="0" err="1">
                <a:solidFill>
                  <a:srgbClr val="6D3206"/>
                </a:solidFill>
              </a:rPr>
              <a:t>shippingType</a:t>
            </a:r>
            <a:r>
              <a:rPr lang="nl-NL" dirty="0">
                <a:solidFill>
                  <a:srgbClr val="6D3206"/>
                </a:solidFill>
              </a:rPr>
              <a:t> </a:t>
            </a:r>
            <a:r>
              <a:rPr lang="nl-NL" dirty="0"/>
              <a:t>= </a:t>
            </a:r>
            <a:r>
              <a:rPr lang="nl-NL" dirty="0">
                <a:solidFill>
                  <a:srgbClr val="CE7B00"/>
                </a:solidFill>
              </a:rPr>
              <a:t>"verzenden"</a:t>
            </a:r>
            <a:r>
              <a:rPr lang="nl-NL" dirty="0"/>
              <a:t>;</a:t>
            </a:r>
          </a:p>
          <a:p>
            <a:pPr lvl="0">
              <a:buNone/>
            </a:pPr>
            <a:r>
              <a:rPr lang="nl-NL" dirty="0"/>
              <a:t>	</a:t>
            </a:r>
            <a:r>
              <a:rPr lang="nl-NL" dirty="0">
                <a:solidFill>
                  <a:srgbClr val="6D3206"/>
                </a:solidFill>
              </a:rPr>
              <a:t>$</a:t>
            </a:r>
            <a:r>
              <a:rPr lang="nl-NL" dirty="0" err="1">
                <a:solidFill>
                  <a:srgbClr val="6D3206"/>
                </a:solidFill>
              </a:rPr>
              <a:t>totalPrice</a:t>
            </a:r>
            <a:r>
              <a:rPr lang="nl-NL" dirty="0">
                <a:solidFill>
                  <a:srgbClr val="6D3206"/>
                </a:solidFill>
              </a:rPr>
              <a:t> </a:t>
            </a:r>
            <a:r>
              <a:rPr lang="nl-NL" dirty="0"/>
              <a:t>= </a:t>
            </a:r>
            <a:r>
              <a:rPr lang="nl-NL" dirty="0">
                <a:solidFill>
                  <a:srgbClr val="FF00FF"/>
                </a:solidFill>
              </a:rPr>
              <a:t>43.15</a:t>
            </a:r>
            <a:r>
              <a:rPr lang="nl-NL" dirty="0"/>
              <a:t>;</a:t>
            </a:r>
          </a:p>
          <a:p>
            <a:pPr lvl="0">
              <a:buNone/>
            </a:pPr>
            <a:r>
              <a:rPr lang="nl-NL" dirty="0"/>
              <a:t> </a:t>
            </a:r>
          </a:p>
          <a:p>
            <a:pPr lvl="0">
              <a:buNone/>
            </a:pPr>
            <a:r>
              <a:rPr lang="nl-NL" dirty="0"/>
              <a:t>	</a:t>
            </a:r>
            <a:r>
              <a:rPr lang="nl-NL" dirty="0" err="1">
                <a:solidFill>
                  <a:srgbClr val="0000E6"/>
                </a:solidFill>
              </a:rPr>
              <a:t>if</a:t>
            </a:r>
            <a:r>
              <a:rPr lang="nl-NL" dirty="0"/>
              <a:t>((</a:t>
            </a:r>
            <a:r>
              <a:rPr lang="nl-NL" dirty="0">
                <a:solidFill>
                  <a:srgbClr val="6D3206"/>
                </a:solidFill>
              </a:rPr>
              <a:t>$</a:t>
            </a:r>
            <a:r>
              <a:rPr lang="nl-NL" dirty="0" err="1">
                <a:solidFill>
                  <a:srgbClr val="6D3206"/>
                </a:solidFill>
              </a:rPr>
              <a:t>shippingType</a:t>
            </a:r>
            <a:r>
              <a:rPr lang="nl-NL" dirty="0"/>
              <a:t> == </a:t>
            </a:r>
            <a:r>
              <a:rPr lang="nl-NL" dirty="0">
                <a:solidFill>
                  <a:srgbClr val="CE7B00"/>
                </a:solidFill>
              </a:rPr>
              <a:t>"verzenden"</a:t>
            </a:r>
            <a:r>
              <a:rPr lang="nl-NL" dirty="0"/>
              <a:t>) &amp;&amp; (</a:t>
            </a:r>
            <a:r>
              <a:rPr lang="nl-NL" dirty="0">
                <a:solidFill>
                  <a:srgbClr val="6D3206"/>
                </a:solidFill>
              </a:rPr>
              <a:t>$</a:t>
            </a:r>
            <a:r>
              <a:rPr lang="nl-NL" dirty="0" err="1">
                <a:solidFill>
                  <a:srgbClr val="6D3206"/>
                </a:solidFill>
              </a:rPr>
              <a:t>totalPrice</a:t>
            </a:r>
            <a:r>
              <a:rPr lang="nl-NL" dirty="0"/>
              <a:t> &gt;= </a:t>
            </a:r>
            <a:r>
              <a:rPr lang="nl-NL" dirty="0">
                <a:solidFill>
                  <a:srgbClr val="FF00FF"/>
                </a:solidFill>
              </a:rPr>
              <a:t>50</a:t>
            </a:r>
            <a:r>
              <a:rPr lang="nl-NL" dirty="0"/>
              <a:t>)) {</a:t>
            </a:r>
          </a:p>
          <a:p>
            <a:pPr lvl="0">
              <a:buNone/>
            </a:pPr>
            <a:r>
              <a:rPr lang="nl-NL" dirty="0"/>
              <a:t>		</a:t>
            </a:r>
            <a:r>
              <a:rPr lang="nl-NL" dirty="0">
                <a:solidFill>
                  <a:srgbClr val="0000E6"/>
                </a:solidFill>
              </a:rPr>
              <a:t>echo</a:t>
            </a:r>
            <a:r>
              <a:rPr lang="nl-NL" dirty="0"/>
              <a:t> </a:t>
            </a:r>
            <a:r>
              <a:rPr lang="nl-NL" dirty="0">
                <a:solidFill>
                  <a:srgbClr val="CE7B00"/>
                </a:solidFill>
              </a:rPr>
              <a:t>"Verzendkosten zijn: € 3,-"</a:t>
            </a:r>
            <a:r>
              <a:rPr lang="nl-NL" dirty="0"/>
              <a:t>;</a:t>
            </a:r>
          </a:p>
          <a:p>
            <a:pPr lvl="0">
              <a:buNone/>
            </a:pPr>
            <a:r>
              <a:rPr lang="en-US" dirty="0"/>
              <a:t>	} </a:t>
            </a:r>
            <a:r>
              <a:rPr lang="en-US" dirty="0">
                <a:solidFill>
                  <a:srgbClr val="0000E6"/>
                </a:solidFill>
              </a:rPr>
              <a:t>else if</a:t>
            </a:r>
            <a:r>
              <a:rPr lang="en-US" dirty="0"/>
              <a:t>((</a:t>
            </a:r>
            <a:r>
              <a:rPr lang="en-US" dirty="0">
                <a:solidFill>
                  <a:srgbClr val="6D3206"/>
                </a:solidFill>
              </a:rPr>
              <a:t>$</a:t>
            </a:r>
            <a:r>
              <a:rPr lang="en-US" dirty="0" err="1">
                <a:solidFill>
                  <a:srgbClr val="6D3206"/>
                </a:solidFill>
              </a:rPr>
              <a:t>shippingType</a:t>
            </a:r>
            <a:r>
              <a:rPr lang="en-US" dirty="0"/>
              <a:t> == </a:t>
            </a:r>
            <a:r>
              <a:rPr lang="en-US" dirty="0">
                <a:solidFill>
                  <a:srgbClr val="CE7B00"/>
                </a:solidFill>
              </a:rPr>
              <a:t>"</a:t>
            </a:r>
            <a:r>
              <a:rPr lang="en-US" dirty="0" err="1">
                <a:solidFill>
                  <a:srgbClr val="CE7B00"/>
                </a:solidFill>
              </a:rPr>
              <a:t>verzenden</a:t>
            </a:r>
            <a:r>
              <a:rPr lang="en-US" dirty="0">
                <a:solidFill>
                  <a:srgbClr val="CE7B00"/>
                </a:solidFill>
              </a:rPr>
              <a:t>"</a:t>
            </a:r>
            <a:r>
              <a:rPr lang="en-US" dirty="0"/>
              <a:t>) &amp;&amp; (</a:t>
            </a:r>
            <a:r>
              <a:rPr lang="en-US" dirty="0">
                <a:solidFill>
                  <a:srgbClr val="6D3206"/>
                </a:solidFill>
              </a:rPr>
              <a:t>$</a:t>
            </a:r>
            <a:r>
              <a:rPr lang="en-US" dirty="0" err="1">
                <a:solidFill>
                  <a:srgbClr val="6D3206"/>
                </a:solidFill>
              </a:rPr>
              <a:t>totalPrice</a:t>
            </a:r>
            <a:r>
              <a:rPr lang="en-US" dirty="0"/>
              <a:t> &lt; </a:t>
            </a:r>
            <a:r>
              <a:rPr lang="en-US" dirty="0">
                <a:solidFill>
                  <a:srgbClr val="FF00FF"/>
                </a:solidFill>
              </a:rPr>
              <a:t>50</a:t>
            </a:r>
            <a:r>
              <a:rPr lang="en-US" dirty="0"/>
              <a:t>)) { </a:t>
            </a:r>
            <a:endParaRPr lang="nl-NL" dirty="0"/>
          </a:p>
          <a:p>
            <a:pPr lvl="0">
              <a:buNone/>
            </a:pPr>
            <a:r>
              <a:rPr lang="en-US" dirty="0"/>
              <a:t>		</a:t>
            </a:r>
            <a:r>
              <a:rPr lang="nl-NL" dirty="0">
                <a:solidFill>
                  <a:srgbClr val="0000E6"/>
                </a:solidFill>
              </a:rPr>
              <a:t>echo</a:t>
            </a:r>
            <a:r>
              <a:rPr lang="nl-NL" dirty="0"/>
              <a:t> </a:t>
            </a:r>
            <a:r>
              <a:rPr lang="nl-NL" dirty="0">
                <a:solidFill>
                  <a:srgbClr val="CE7B00"/>
                </a:solidFill>
              </a:rPr>
              <a:t>"Verzendkosten zijn: € 5,-"</a:t>
            </a:r>
            <a:r>
              <a:rPr lang="nl-NL" dirty="0"/>
              <a:t>;</a:t>
            </a:r>
          </a:p>
          <a:p>
            <a:pPr lvl="0">
              <a:buNone/>
            </a:pPr>
            <a:r>
              <a:rPr lang="nl-NL" dirty="0"/>
              <a:t>	} </a:t>
            </a:r>
            <a:r>
              <a:rPr lang="nl-NL" dirty="0" err="1">
                <a:solidFill>
                  <a:srgbClr val="0000E6"/>
                </a:solidFill>
              </a:rPr>
              <a:t>else</a:t>
            </a:r>
            <a:r>
              <a:rPr lang="nl-NL" dirty="0"/>
              <a:t> {</a:t>
            </a:r>
          </a:p>
          <a:p>
            <a:pPr lvl="0">
              <a:buNone/>
            </a:pPr>
            <a:r>
              <a:rPr lang="nl-NL" dirty="0"/>
              <a:t>		</a:t>
            </a:r>
            <a:r>
              <a:rPr lang="nl-NL" dirty="0">
                <a:solidFill>
                  <a:srgbClr val="0000E6"/>
                </a:solidFill>
              </a:rPr>
              <a:t>echo</a:t>
            </a:r>
            <a:r>
              <a:rPr lang="nl-NL" dirty="0"/>
              <a:t> </a:t>
            </a:r>
            <a:r>
              <a:rPr lang="nl-NL" dirty="0">
                <a:solidFill>
                  <a:srgbClr val="CE7B00"/>
                </a:solidFill>
              </a:rPr>
              <a:t>"Bestelling wordt afgehaald; geen verzendkosten."</a:t>
            </a:r>
            <a:r>
              <a:rPr lang="nl-NL" dirty="0"/>
              <a:t>;</a:t>
            </a:r>
          </a:p>
          <a:p>
            <a:pPr lvl="0">
              <a:buNone/>
            </a:pPr>
            <a:r>
              <a:rPr lang="nl-NL" dirty="0"/>
              <a:t>	}</a:t>
            </a:r>
          </a:p>
          <a:p>
            <a:pPr lvl="0">
              <a:buNone/>
            </a:pPr>
            <a:r>
              <a:rPr lang="nl-NL" dirty="0"/>
              <a:t>?&gt;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56B6AE-DCE2-8647-8148-B3F200D910A1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5301208"/>
            <a:ext cx="4762500" cy="14224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Switch – speciaal selectiestatement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4104456" cy="4281339"/>
          </a:xfrm>
        </p:spPr>
        <p:txBody>
          <a:bodyPr>
            <a:normAutofit fontScale="32500" lnSpcReduction="20000"/>
          </a:bodyPr>
          <a:lstStyle/>
          <a:p>
            <a:pPr lvl="0">
              <a:buNone/>
            </a:pPr>
            <a:r>
              <a:rPr lang="nl-NL" dirty="0"/>
              <a:t>&lt;?</a:t>
            </a:r>
            <a:r>
              <a:rPr lang="nl-NL" dirty="0" err="1"/>
              <a:t>php</a:t>
            </a:r>
            <a:endParaRPr lang="nl-NL" dirty="0"/>
          </a:p>
          <a:p>
            <a:pPr lvl="0">
              <a:buNone/>
            </a:pPr>
            <a:r>
              <a:rPr lang="nl-NL" dirty="0"/>
              <a:t>	</a:t>
            </a:r>
            <a:r>
              <a:rPr lang="nl-NL" dirty="0">
                <a:solidFill>
                  <a:srgbClr val="6D3206"/>
                </a:solidFill>
              </a:rPr>
              <a:t>$</a:t>
            </a:r>
            <a:r>
              <a:rPr lang="nl-NL" dirty="0" err="1">
                <a:solidFill>
                  <a:srgbClr val="6D3206"/>
                </a:solidFill>
              </a:rPr>
              <a:t>error</a:t>
            </a:r>
            <a:r>
              <a:rPr lang="nl-NL" dirty="0">
                <a:solidFill>
                  <a:srgbClr val="6D3206"/>
                </a:solidFill>
              </a:rPr>
              <a:t> </a:t>
            </a:r>
            <a:r>
              <a:rPr lang="nl-NL" dirty="0"/>
              <a:t>= </a:t>
            </a:r>
            <a:r>
              <a:rPr lang="nl-NL" dirty="0">
                <a:solidFill>
                  <a:srgbClr val="FF00FF"/>
                </a:solidFill>
              </a:rPr>
              <a:t>404</a:t>
            </a:r>
            <a:r>
              <a:rPr lang="nl-NL" dirty="0"/>
              <a:t>;</a:t>
            </a:r>
          </a:p>
          <a:p>
            <a:pPr lvl="0">
              <a:buNone/>
            </a:pPr>
            <a:r>
              <a:rPr lang="nl-NL" dirty="0"/>
              <a:t> </a:t>
            </a:r>
          </a:p>
          <a:p>
            <a:pPr lvl="0">
              <a:buNone/>
            </a:pPr>
            <a:r>
              <a:rPr lang="nl-NL" dirty="0"/>
              <a:t>	</a:t>
            </a:r>
            <a:r>
              <a:rPr lang="nl-NL" dirty="0" err="1"/>
              <a:t>if</a:t>
            </a:r>
            <a:r>
              <a:rPr lang="nl-NL" dirty="0"/>
              <a:t>(</a:t>
            </a:r>
            <a:r>
              <a:rPr lang="nl-NL" dirty="0">
                <a:solidFill>
                  <a:srgbClr val="6D3206"/>
                </a:solidFill>
              </a:rPr>
              <a:t>$</a:t>
            </a:r>
            <a:r>
              <a:rPr lang="nl-NL" dirty="0" err="1">
                <a:solidFill>
                  <a:srgbClr val="6D3206"/>
                </a:solidFill>
              </a:rPr>
              <a:t>error</a:t>
            </a:r>
            <a:r>
              <a:rPr lang="nl-NL" dirty="0"/>
              <a:t> == </a:t>
            </a:r>
            <a:r>
              <a:rPr lang="nl-NL" dirty="0">
                <a:solidFill>
                  <a:srgbClr val="FF00FF"/>
                </a:solidFill>
              </a:rPr>
              <a:t>400</a:t>
            </a:r>
            <a:r>
              <a:rPr lang="nl-NL" dirty="0"/>
              <a:t>) {</a:t>
            </a:r>
          </a:p>
          <a:p>
            <a:pPr lvl="0">
              <a:buNone/>
            </a:pPr>
            <a:r>
              <a:rPr lang="nl-NL" dirty="0"/>
              <a:t>		</a:t>
            </a:r>
            <a:r>
              <a:rPr lang="nl-NL" dirty="0">
                <a:solidFill>
                  <a:srgbClr val="0000E6"/>
                </a:solidFill>
              </a:rPr>
              <a:t>echo</a:t>
            </a:r>
            <a:r>
              <a:rPr lang="nl-NL" dirty="0"/>
              <a:t> </a:t>
            </a:r>
            <a:r>
              <a:rPr lang="nl-NL" dirty="0">
                <a:solidFill>
                  <a:srgbClr val="CE7B00"/>
                </a:solidFill>
              </a:rPr>
              <a:t>"Bad </a:t>
            </a:r>
            <a:r>
              <a:rPr lang="nl-NL" dirty="0" err="1">
                <a:solidFill>
                  <a:srgbClr val="CE7B00"/>
                </a:solidFill>
              </a:rPr>
              <a:t>request</a:t>
            </a:r>
            <a:r>
              <a:rPr lang="nl-NL" dirty="0">
                <a:solidFill>
                  <a:srgbClr val="CE7B00"/>
                </a:solidFill>
              </a:rPr>
              <a:t>"</a:t>
            </a:r>
            <a:r>
              <a:rPr lang="nl-NL" dirty="0"/>
              <a:t>;</a:t>
            </a:r>
          </a:p>
          <a:p>
            <a:pPr lvl="0">
              <a:buNone/>
            </a:pPr>
            <a:r>
              <a:rPr lang="nl-NL" dirty="0"/>
              <a:t>	}</a:t>
            </a:r>
          </a:p>
          <a:p>
            <a:pPr lvl="0">
              <a:buNone/>
            </a:pPr>
            <a:r>
              <a:rPr lang="nl-NL" dirty="0"/>
              <a:t> </a:t>
            </a:r>
          </a:p>
          <a:p>
            <a:pPr lvl="0">
              <a:buNone/>
            </a:pPr>
            <a:r>
              <a:rPr lang="nl-NL" dirty="0"/>
              <a:t>	</a:t>
            </a:r>
            <a:r>
              <a:rPr lang="nl-NL" dirty="0" err="1">
                <a:solidFill>
                  <a:srgbClr val="0000E6"/>
                </a:solidFill>
              </a:rPr>
              <a:t>else</a:t>
            </a:r>
            <a:r>
              <a:rPr lang="nl-NL" dirty="0">
                <a:solidFill>
                  <a:srgbClr val="0000E6"/>
                </a:solidFill>
              </a:rPr>
              <a:t> </a:t>
            </a:r>
            <a:r>
              <a:rPr lang="nl-NL" dirty="0" err="1">
                <a:solidFill>
                  <a:srgbClr val="0000E6"/>
                </a:solidFill>
              </a:rPr>
              <a:t>if</a:t>
            </a:r>
            <a:r>
              <a:rPr lang="nl-NL" dirty="0"/>
              <a:t>(</a:t>
            </a:r>
            <a:r>
              <a:rPr lang="nl-NL" dirty="0">
                <a:solidFill>
                  <a:srgbClr val="6D3206"/>
                </a:solidFill>
              </a:rPr>
              <a:t>$</a:t>
            </a:r>
            <a:r>
              <a:rPr lang="nl-NL" dirty="0" err="1">
                <a:solidFill>
                  <a:srgbClr val="6D3206"/>
                </a:solidFill>
              </a:rPr>
              <a:t>error</a:t>
            </a:r>
            <a:r>
              <a:rPr lang="nl-NL" dirty="0"/>
              <a:t> == </a:t>
            </a:r>
            <a:r>
              <a:rPr lang="nl-NL" dirty="0">
                <a:solidFill>
                  <a:srgbClr val="FF00FF"/>
                </a:solidFill>
              </a:rPr>
              <a:t>403</a:t>
            </a:r>
            <a:r>
              <a:rPr lang="nl-NL" dirty="0"/>
              <a:t>) {</a:t>
            </a:r>
          </a:p>
          <a:p>
            <a:pPr lvl="0">
              <a:buNone/>
            </a:pPr>
            <a:r>
              <a:rPr lang="nl-NL" dirty="0"/>
              <a:t>		</a:t>
            </a:r>
            <a:r>
              <a:rPr lang="nl-NL" dirty="0">
                <a:solidFill>
                  <a:srgbClr val="0000E6"/>
                </a:solidFill>
              </a:rPr>
              <a:t>echo</a:t>
            </a:r>
            <a:r>
              <a:rPr lang="nl-NL" dirty="0"/>
              <a:t> </a:t>
            </a:r>
            <a:r>
              <a:rPr lang="nl-NL" dirty="0">
                <a:solidFill>
                  <a:srgbClr val="CE7B00"/>
                </a:solidFill>
              </a:rPr>
              <a:t>"</a:t>
            </a:r>
            <a:r>
              <a:rPr lang="nl-NL" dirty="0" err="1">
                <a:solidFill>
                  <a:srgbClr val="CE7B00"/>
                </a:solidFill>
              </a:rPr>
              <a:t>Forbidden</a:t>
            </a:r>
            <a:r>
              <a:rPr lang="nl-NL" dirty="0">
                <a:solidFill>
                  <a:srgbClr val="CE7B00"/>
                </a:solidFill>
              </a:rPr>
              <a:t>"</a:t>
            </a:r>
            <a:r>
              <a:rPr lang="nl-NL" dirty="0"/>
              <a:t>;</a:t>
            </a:r>
          </a:p>
          <a:p>
            <a:pPr lvl="0">
              <a:buNone/>
            </a:pPr>
            <a:r>
              <a:rPr lang="nl-NL" dirty="0"/>
              <a:t>	}</a:t>
            </a:r>
          </a:p>
          <a:p>
            <a:pPr lvl="0">
              <a:buNone/>
            </a:pPr>
            <a:r>
              <a:rPr lang="nl-NL" dirty="0"/>
              <a:t> </a:t>
            </a:r>
          </a:p>
          <a:p>
            <a:pPr lvl="0">
              <a:buNone/>
            </a:pPr>
            <a:r>
              <a:rPr lang="nl-NL" dirty="0"/>
              <a:t>	</a:t>
            </a:r>
            <a:r>
              <a:rPr lang="nl-NL" dirty="0" err="1">
                <a:solidFill>
                  <a:srgbClr val="0000E6"/>
                </a:solidFill>
              </a:rPr>
              <a:t>else</a:t>
            </a:r>
            <a:r>
              <a:rPr lang="nl-NL" dirty="0">
                <a:solidFill>
                  <a:srgbClr val="0000E6"/>
                </a:solidFill>
              </a:rPr>
              <a:t> </a:t>
            </a:r>
            <a:r>
              <a:rPr lang="nl-NL" dirty="0" err="1">
                <a:solidFill>
                  <a:srgbClr val="0000E6"/>
                </a:solidFill>
              </a:rPr>
              <a:t>if</a:t>
            </a:r>
            <a:r>
              <a:rPr lang="nl-NL" dirty="0"/>
              <a:t>(</a:t>
            </a:r>
            <a:r>
              <a:rPr lang="nl-NL" dirty="0">
                <a:solidFill>
                  <a:srgbClr val="6D3206"/>
                </a:solidFill>
              </a:rPr>
              <a:t>$</a:t>
            </a:r>
            <a:r>
              <a:rPr lang="nl-NL" dirty="0" err="1">
                <a:solidFill>
                  <a:srgbClr val="6D3206"/>
                </a:solidFill>
              </a:rPr>
              <a:t>error</a:t>
            </a:r>
            <a:r>
              <a:rPr lang="nl-NL" dirty="0"/>
              <a:t> == </a:t>
            </a:r>
            <a:r>
              <a:rPr lang="nl-NL" dirty="0">
                <a:solidFill>
                  <a:srgbClr val="FF00FF"/>
                </a:solidFill>
              </a:rPr>
              <a:t>404</a:t>
            </a:r>
            <a:r>
              <a:rPr lang="nl-NL" dirty="0"/>
              <a:t>) {</a:t>
            </a:r>
          </a:p>
          <a:p>
            <a:pPr lvl="0">
              <a:buNone/>
            </a:pPr>
            <a:r>
              <a:rPr lang="nl-NL" dirty="0"/>
              <a:t>		</a:t>
            </a:r>
            <a:r>
              <a:rPr lang="nl-NL" dirty="0">
                <a:solidFill>
                  <a:srgbClr val="0000E6"/>
                </a:solidFill>
              </a:rPr>
              <a:t>echo</a:t>
            </a:r>
            <a:r>
              <a:rPr lang="nl-NL" dirty="0"/>
              <a:t> </a:t>
            </a:r>
            <a:r>
              <a:rPr lang="nl-NL" dirty="0">
                <a:solidFill>
                  <a:srgbClr val="CE7B00"/>
                </a:solidFill>
              </a:rPr>
              <a:t>"</a:t>
            </a:r>
            <a:r>
              <a:rPr lang="nl-NL" dirty="0" err="1">
                <a:solidFill>
                  <a:srgbClr val="CE7B00"/>
                </a:solidFill>
              </a:rPr>
              <a:t>Not</a:t>
            </a:r>
            <a:r>
              <a:rPr lang="nl-NL" dirty="0">
                <a:solidFill>
                  <a:srgbClr val="CE7B00"/>
                </a:solidFill>
              </a:rPr>
              <a:t> found"</a:t>
            </a:r>
            <a:r>
              <a:rPr lang="nl-NL" dirty="0"/>
              <a:t>;</a:t>
            </a:r>
          </a:p>
          <a:p>
            <a:pPr lvl="0">
              <a:buNone/>
            </a:pPr>
            <a:r>
              <a:rPr lang="nl-NL" dirty="0"/>
              <a:t>	}</a:t>
            </a:r>
          </a:p>
          <a:p>
            <a:pPr lvl="0">
              <a:buNone/>
            </a:pPr>
            <a:r>
              <a:rPr lang="nl-NL" dirty="0"/>
              <a:t> </a:t>
            </a:r>
          </a:p>
          <a:p>
            <a:pPr lvl="0">
              <a:buNone/>
            </a:pPr>
            <a:r>
              <a:rPr lang="nl-NL" dirty="0"/>
              <a:t>	</a:t>
            </a:r>
            <a:r>
              <a:rPr lang="nl-NL" dirty="0" err="1">
                <a:solidFill>
                  <a:srgbClr val="0000E6"/>
                </a:solidFill>
              </a:rPr>
              <a:t>else</a:t>
            </a:r>
            <a:r>
              <a:rPr lang="nl-NL" dirty="0">
                <a:solidFill>
                  <a:srgbClr val="0000E6"/>
                </a:solidFill>
              </a:rPr>
              <a:t> </a:t>
            </a:r>
            <a:r>
              <a:rPr lang="nl-NL" dirty="0" err="1">
                <a:solidFill>
                  <a:srgbClr val="0000E6"/>
                </a:solidFill>
              </a:rPr>
              <a:t>if</a:t>
            </a:r>
            <a:r>
              <a:rPr lang="nl-NL" dirty="0"/>
              <a:t>(</a:t>
            </a:r>
            <a:r>
              <a:rPr lang="nl-NL" dirty="0">
                <a:solidFill>
                  <a:srgbClr val="6D3206"/>
                </a:solidFill>
              </a:rPr>
              <a:t>$</a:t>
            </a:r>
            <a:r>
              <a:rPr lang="nl-NL" dirty="0" err="1">
                <a:solidFill>
                  <a:srgbClr val="6D3206"/>
                </a:solidFill>
              </a:rPr>
              <a:t>error</a:t>
            </a:r>
            <a:r>
              <a:rPr lang="nl-NL" dirty="0"/>
              <a:t> == </a:t>
            </a:r>
            <a:r>
              <a:rPr lang="nl-NL" dirty="0">
                <a:solidFill>
                  <a:srgbClr val="FF00FF"/>
                </a:solidFill>
              </a:rPr>
              <a:t>500</a:t>
            </a:r>
            <a:r>
              <a:rPr lang="nl-NL" dirty="0"/>
              <a:t>) {</a:t>
            </a:r>
          </a:p>
          <a:p>
            <a:pPr lvl="0">
              <a:buNone/>
            </a:pPr>
            <a:r>
              <a:rPr lang="nl-NL" dirty="0"/>
              <a:t>		</a:t>
            </a:r>
            <a:r>
              <a:rPr lang="nl-NL" dirty="0">
                <a:solidFill>
                  <a:srgbClr val="0000E6"/>
                </a:solidFill>
              </a:rPr>
              <a:t>echo</a:t>
            </a:r>
            <a:r>
              <a:rPr lang="nl-NL" dirty="0"/>
              <a:t> </a:t>
            </a:r>
            <a:r>
              <a:rPr lang="nl-NL" dirty="0">
                <a:solidFill>
                  <a:srgbClr val="CE7B00"/>
                </a:solidFill>
              </a:rPr>
              <a:t>"</a:t>
            </a:r>
            <a:r>
              <a:rPr lang="nl-NL" dirty="0" err="1">
                <a:solidFill>
                  <a:srgbClr val="CE7B00"/>
                </a:solidFill>
              </a:rPr>
              <a:t>Internal</a:t>
            </a:r>
            <a:r>
              <a:rPr lang="nl-NL" dirty="0">
                <a:solidFill>
                  <a:srgbClr val="CE7B00"/>
                </a:solidFill>
              </a:rPr>
              <a:t> server </a:t>
            </a:r>
            <a:r>
              <a:rPr lang="nl-NL" dirty="0" err="1">
                <a:solidFill>
                  <a:srgbClr val="CE7B00"/>
                </a:solidFill>
              </a:rPr>
              <a:t>error</a:t>
            </a:r>
            <a:r>
              <a:rPr lang="nl-NL" dirty="0">
                <a:solidFill>
                  <a:srgbClr val="CE7B00"/>
                </a:solidFill>
              </a:rPr>
              <a:t>"</a:t>
            </a:r>
            <a:r>
              <a:rPr lang="nl-NL" dirty="0"/>
              <a:t>;</a:t>
            </a:r>
          </a:p>
          <a:p>
            <a:pPr lvl="0">
              <a:buNone/>
            </a:pPr>
            <a:r>
              <a:rPr lang="nl-NL" dirty="0"/>
              <a:t>	}</a:t>
            </a:r>
          </a:p>
          <a:p>
            <a:pPr lvl="0">
              <a:buNone/>
            </a:pPr>
            <a:r>
              <a:rPr lang="nl-NL" dirty="0"/>
              <a:t> </a:t>
            </a:r>
          </a:p>
          <a:p>
            <a:pPr lvl="0">
              <a:buNone/>
            </a:pPr>
            <a:r>
              <a:rPr lang="nl-NL" dirty="0"/>
              <a:t>	</a:t>
            </a:r>
            <a:r>
              <a:rPr lang="nl-NL" dirty="0" err="1">
                <a:solidFill>
                  <a:srgbClr val="0000E6"/>
                </a:solidFill>
              </a:rPr>
              <a:t>else</a:t>
            </a:r>
            <a:r>
              <a:rPr lang="nl-NL" dirty="0">
                <a:solidFill>
                  <a:srgbClr val="0000E6"/>
                </a:solidFill>
              </a:rPr>
              <a:t> </a:t>
            </a:r>
            <a:r>
              <a:rPr lang="nl-NL" dirty="0" err="1">
                <a:solidFill>
                  <a:srgbClr val="0000E6"/>
                </a:solidFill>
              </a:rPr>
              <a:t>if</a:t>
            </a:r>
            <a:r>
              <a:rPr lang="nl-NL" dirty="0"/>
              <a:t>(</a:t>
            </a:r>
            <a:r>
              <a:rPr lang="nl-NL" dirty="0">
                <a:solidFill>
                  <a:srgbClr val="6D3206"/>
                </a:solidFill>
              </a:rPr>
              <a:t>$</a:t>
            </a:r>
            <a:r>
              <a:rPr lang="nl-NL" dirty="0" err="1">
                <a:solidFill>
                  <a:srgbClr val="6D3206"/>
                </a:solidFill>
              </a:rPr>
              <a:t>error</a:t>
            </a:r>
            <a:r>
              <a:rPr lang="nl-NL" dirty="0"/>
              <a:t> == </a:t>
            </a:r>
            <a:r>
              <a:rPr lang="nl-NL" dirty="0">
                <a:solidFill>
                  <a:srgbClr val="FF00FF"/>
                </a:solidFill>
              </a:rPr>
              <a:t>503</a:t>
            </a:r>
            <a:r>
              <a:rPr lang="nl-NL" dirty="0"/>
              <a:t>) {</a:t>
            </a:r>
          </a:p>
          <a:p>
            <a:pPr lvl="0">
              <a:buNone/>
            </a:pPr>
            <a:r>
              <a:rPr lang="nl-NL" dirty="0"/>
              <a:t>		</a:t>
            </a:r>
            <a:r>
              <a:rPr lang="nl-NL" dirty="0">
                <a:solidFill>
                  <a:srgbClr val="0000E6"/>
                </a:solidFill>
              </a:rPr>
              <a:t>echo</a:t>
            </a:r>
            <a:r>
              <a:rPr lang="nl-NL" dirty="0"/>
              <a:t> </a:t>
            </a:r>
            <a:r>
              <a:rPr lang="nl-NL" dirty="0">
                <a:solidFill>
                  <a:srgbClr val="CE7B00"/>
                </a:solidFill>
              </a:rPr>
              <a:t>"Bad gateway"</a:t>
            </a:r>
            <a:r>
              <a:rPr lang="nl-NL" dirty="0"/>
              <a:t>;</a:t>
            </a:r>
          </a:p>
          <a:p>
            <a:pPr lvl="0">
              <a:buNone/>
            </a:pPr>
            <a:r>
              <a:rPr lang="nl-NL" dirty="0"/>
              <a:t>	}</a:t>
            </a:r>
          </a:p>
          <a:p>
            <a:pPr lvl="0">
              <a:buNone/>
            </a:pPr>
            <a:r>
              <a:rPr lang="nl-NL" dirty="0"/>
              <a:t>	</a:t>
            </a:r>
          </a:p>
          <a:p>
            <a:pPr lvl="0">
              <a:buNone/>
            </a:pPr>
            <a:r>
              <a:rPr lang="nl-NL" dirty="0"/>
              <a:t>	</a:t>
            </a:r>
            <a:r>
              <a:rPr lang="nl-NL" dirty="0" err="1">
                <a:solidFill>
                  <a:srgbClr val="0000E6"/>
                </a:solidFill>
              </a:rPr>
              <a:t>else</a:t>
            </a:r>
            <a:r>
              <a:rPr lang="nl-NL" dirty="0"/>
              <a:t> {</a:t>
            </a:r>
          </a:p>
          <a:p>
            <a:pPr lvl="0">
              <a:buNone/>
            </a:pPr>
            <a:r>
              <a:rPr lang="nl-NL" dirty="0"/>
              <a:t>		</a:t>
            </a:r>
            <a:r>
              <a:rPr lang="nl-NL" dirty="0">
                <a:solidFill>
                  <a:srgbClr val="0000E6"/>
                </a:solidFill>
              </a:rPr>
              <a:t>echo</a:t>
            </a:r>
            <a:r>
              <a:rPr lang="nl-NL" dirty="0"/>
              <a:t> </a:t>
            </a:r>
            <a:r>
              <a:rPr lang="nl-NL" dirty="0">
                <a:solidFill>
                  <a:srgbClr val="CE7B00"/>
                </a:solidFill>
              </a:rPr>
              <a:t>"</a:t>
            </a:r>
            <a:r>
              <a:rPr lang="nl-NL" dirty="0" err="1">
                <a:solidFill>
                  <a:srgbClr val="CE7B00"/>
                </a:solidFill>
              </a:rPr>
              <a:t>Unknown</a:t>
            </a:r>
            <a:r>
              <a:rPr lang="nl-NL" dirty="0">
                <a:solidFill>
                  <a:srgbClr val="CE7B00"/>
                </a:solidFill>
              </a:rPr>
              <a:t> code"</a:t>
            </a:r>
            <a:r>
              <a:rPr lang="nl-NL" dirty="0"/>
              <a:t>;</a:t>
            </a:r>
          </a:p>
          <a:p>
            <a:pPr lvl="0">
              <a:buNone/>
            </a:pPr>
            <a:r>
              <a:rPr lang="nl-NL" dirty="0"/>
              <a:t>	}</a:t>
            </a:r>
          </a:p>
          <a:p>
            <a:pPr lvl="0">
              <a:buNone/>
            </a:pPr>
            <a:r>
              <a:rPr lang="nl-NL" dirty="0"/>
              <a:t>?&gt;</a:t>
            </a:r>
          </a:p>
          <a:p>
            <a:pPr>
              <a:buNone/>
            </a:pPr>
            <a:endParaRPr lang="nl-NL" dirty="0"/>
          </a:p>
        </p:txBody>
      </p:sp>
      <p:sp>
        <p:nvSpPr>
          <p:cNvPr id="9" name="Tijdelijke aanduiding voor inhoud 6"/>
          <p:cNvSpPr txBox="1">
            <a:spLocks/>
          </p:cNvSpPr>
          <p:nvPr/>
        </p:nvSpPr>
        <p:spPr>
          <a:xfrm>
            <a:off x="4716016" y="1772816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nl-NL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lang="nl-NL" sz="3200" dirty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nl-NL" sz="3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Kan dit handiger?</a:t>
            </a:r>
            <a:endParaRPr kumimoji="0" lang="nl-NL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Switch – speciaal selectiestatement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 vert="horz" lIns="91440" tIns="45720" rIns="91440" bIns="45720" rtlCol="0" anchor="t">
            <a:normAutofit fontScale="70000" lnSpcReduction="20000"/>
          </a:bodyPr>
          <a:lstStyle/>
          <a:p>
            <a:pPr lvl="0">
              <a:buNone/>
            </a:pPr>
            <a:r>
              <a:rPr lang="nl-NL" dirty="0"/>
              <a:t>&lt;?</a:t>
            </a:r>
            <a:r>
              <a:rPr lang="nl-NL" dirty="0" err="1"/>
              <a:t>php</a:t>
            </a:r>
            <a:endParaRPr lang="nl-NL" dirty="0"/>
          </a:p>
          <a:p>
            <a:pPr lvl="0">
              <a:buNone/>
            </a:pPr>
            <a:r>
              <a:rPr lang="nl-NL" dirty="0"/>
              <a:t>	</a:t>
            </a:r>
            <a:r>
              <a:rPr lang="nl-NL" dirty="0">
                <a:solidFill>
                  <a:srgbClr val="6D3206"/>
                </a:solidFill>
              </a:rPr>
              <a:t>$error </a:t>
            </a:r>
            <a:r>
              <a:rPr lang="nl-NL" dirty="0"/>
              <a:t>= </a:t>
            </a:r>
            <a:r>
              <a:rPr lang="nl-NL" dirty="0">
                <a:solidFill>
                  <a:srgbClr val="FF00FF"/>
                </a:solidFill>
              </a:rPr>
              <a:t>404</a:t>
            </a:r>
            <a:r>
              <a:rPr lang="nl-NL" dirty="0"/>
              <a:t>;</a:t>
            </a:r>
          </a:p>
          <a:p>
            <a:pPr lvl="0">
              <a:buNone/>
            </a:pPr>
            <a:endParaRPr lang="nl-NL" dirty="0"/>
          </a:p>
          <a:p>
            <a:pPr lvl="0">
              <a:buNone/>
            </a:pPr>
            <a:r>
              <a:rPr lang="nl-NL" dirty="0"/>
              <a:t>	</a:t>
            </a:r>
            <a:r>
              <a:rPr lang="nl-NL" dirty="0">
                <a:solidFill>
                  <a:srgbClr val="0000E6"/>
                </a:solidFill>
              </a:rPr>
              <a:t>switch</a:t>
            </a:r>
            <a:r>
              <a:rPr lang="nl-NL" dirty="0"/>
              <a:t>(</a:t>
            </a:r>
            <a:r>
              <a:rPr lang="nl-NL" dirty="0">
                <a:solidFill>
                  <a:srgbClr val="6D3206"/>
                </a:solidFill>
              </a:rPr>
              <a:t>$error</a:t>
            </a:r>
            <a:r>
              <a:rPr lang="nl-NL" dirty="0"/>
              <a:t>) {</a:t>
            </a:r>
          </a:p>
          <a:p>
            <a:pPr lvl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00E6"/>
                </a:solidFill>
              </a:rPr>
              <a:t>case</a:t>
            </a:r>
            <a:r>
              <a:rPr lang="en-US" dirty="0"/>
              <a:t> </a:t>
            </a:r>
            <a:r>
              <a:rPr lang="en-US" dirty="0">
                <a:solidFill>
                  <a:srgbClr val="FF00FF"/>
                </a:solidFill>
              </a:rPr>
              <a:t>400</a:t>
            </a:r>
            <a:r>
              <a:rPr lang="en-US" dirty="0"/>
              <a:t>  :  </a:t>
            </a:r>
            <a:r>
              <a:rPr lang="en-US" dirty="0">
                <a:solidFill>
                  <a:srgbClr val="0000E6"/>
                </a:solidFill>
              </a:rPr>
              <a:t>echo</a:t>
            </a:r>
            <a:r>
              <a:rPr lang="en-US" dirty="0"/>
              <a:t> </a:t>
            </a:r>
            <a:r>
              <a:rPr lang="en-US" dirty="0">
                <a:solidFill>
                  <a:srgbClr val="CE7B00"/>
                </a:solidFill>
              </a:rPr>
              <a:t>"Bad request"</a:t>
            </a:r>
            <a:r>
              <a:rPr lang="en-US" dirty="0"/>
              <a:t>;		</a:t>
            </a:r>
            <a:r>
              <a:rPr lang="en-US" dirty="0">
                <a:solidFill>
                  <a:srgbClr val="0000E6"/>
                </a:solidFill>
              </a:rPr>
              <a:t>break</a:t>
            </a:r>
            <a:r>
              <a:rPr lang="en-US" dirty="0"/>
              <a:t>;</a:t>
            </a:r>
            <a:endParaRPr lang="nl-NL" dirty="0"/>
          </a:p>
          <a:p>
            <a:pPr lvl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00E6"/>
                </a:solidFill>
              </a:rPr>
              <a:t>case</a:t>
            </a:r>
            <a:r>
              <a:rPr lang="en-US" dirty="0"/>
              <a:t> </a:t>
            </a:r>
            <a:r>
              <a:rPr lang="en-US" dirty="0">
                <a:solidFill>
                  <a:srgbClr val="FF00FF"/>
                </a:solidFill>
              </a:rPr>
              <a:t>403</a:t>
            </a:r>
            <a:r>
              <a:rPr lang="en-US" dirty="0"/>
              <a:t>  :  </a:t>
            </a:r>
            <a:r>
              <a:rPr lang="en-US" dirty="0">
                <a:solidFill>
                  <a:srgbClr val="0000E6"/>
                </a:solidFill>
              </a:rPr>
              <a:t>echo</a:t>
            </a:r>
            <a:r>
              <a:rPr lang="en-US" dirty="0"/>
              <a:t> </a:t>
            </a:r>
            <a:r>
              <a:rPr lang="en-US" dirty="0">
                <a:solidFill>
                  <a:srgbClr val="CE7B00"/>
                </a:solidFill>
              </a:rPr>
              <a:t>"Forbidden"</a:t>
            </a:r>
            <a:r>
              <a:rPr lang="en-US" dirty="0"/>
              <a:t>;		</a:t>
            </a:r>
            <a:r>
              <a:rPr lang="nl-NL" dirty="0">
                <a:solidFill>
                  <a:srgbClr val="0000E6"/>
                </a:solidFill>
              </a:rPr>
              <a:t>break</a:t>
            </a:r>
            <a:r>
              <a:rPr lang="nl-NL" dirty="0"/>
              <a:t>;</a:t>
            </a:r>
          </a:p>
          <a:p>
            <a:pPr lvl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00E6"/>
                </a:solidFill>
              </a:rPr>
              <a:t>case</a:t>
            </a:r>
            <a:r>
              <a:rPr lang="en-US" dirty="0"/>
              <a:t> </a:t>
            </a:r>
            <a:r>
              <a:rPr lang="en-US" dirty="0">
                <a:solidFill>
                  <a:srgbClr val="FF00FF"/>
                </a:solidFill>
              </a:rPr>
              <a:t>404</a:t>
            </a:r>
            <a:r>
              <a:rPr lang="en-US" dirty="0"/>
              <a:t>  :  </a:t>
            </a:r>
            <a:r>
              <a:rPr lang="en-US" dirty="0">
                <a:solidFill>
                  <a:srgbClr val="0000E6"/>
                </a:solidFill>
              </a:rPr>
              <a:t>echo</a:t>
            </a:r>
            <a:r>
              <a:rPr lang="en-US" dirty="0"/>
              <a:t> </a:t>
            </a:r>
            <a:r>
              <a:rPr lang="en-US" dirty="0">
                <a:solidFill>
                  <a:srgbClr val="CE7B00"/>
                </a:solidFill>
              </a:rPr>
              <a:t>"Not found"</a:t>
            </a:r>
            <a:r>
              <a:rPr lang="en-US" dirty="0"/>
              <a:t>;		</a:t>
            </a:r>
            <a:r>
              <a:rPr lang="en-US" dirty="0">
                <a:solidFill>
                  <a:srgbClr val="0000E6"/>
                </a:solidFill>
              </a:rPr>
              <a:t>break</a:t>
            </a:r>
            <a:r>
              <a:rPr lang="en-US" dirty="0"/>
              <a:t>;</a:t>
            </a:r>
            <a:endParaRPr lang="nl-NL" dirty="0"/>
          </a:p>
          <a:p>
            <a:pPr lvl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00E6"/>
                </a:solidFill>
              </a:rPr>
              <a:t>case</a:t>
            </a:r>
            <a:r>
              <a:rPr lang="en-US" dirty="0"/>
              <a:t> </a:t>
            </a:r>
            <a:r>
              <a:rPr lang="en-US" dirty="0">
                <a:solidFill>
                  <a:srgbClr val="FF00FF"/>
                </a:solidFill>
              </a:rPr>
              <a:t>500</a:t>
            </a:r>
            <a:r>
              <a:rPr lang="en-US" dirty="0"/>
              <a:t>  :  </a:t>
            </a:r>
            <a:r>
              <a:rPr lang="en-US" dirty="0">
                <a:solidFill>
                  <a:srgbClr val="0000E6"/>
                </a:solidFill>
              </a:rPr>
              <a:t>echo</a:t>
            </a:r>
            <a:r>
              <a:rPr lang="en-US" dirty="0"/>
              <a:t> </a:t>
            </a:r>
            <a:r>
              <a:rPr lang="en-US" dirty="0">
                <a:solidFill>
                  <a:srgbClr val="CE7B00"/>
                </a:solidFill>
              </a:rPr>
              <a:t>"Internal server error"</a:t>
            </a:r>
            <a:r>
              <a:rPr lang="en-US" dirty="0"/>
              <a:t>;	</a:t>
            </a:r>
            <a:r>
              <a:rPr lang="en-US" dirty="0">
                <a:solidFill>
                  <a:srgbClr val="0000E6"/>
                </a:solidFill>
              </a:rPr>
              <a:t>break</a:t>
            </a:r>
            <a:r>
              <a:rPr lang="en-US" dirty="0"/>
              <a:t>;</a:t>
            </a:r>
            <a:endParaRPr lang="nl-NL" dirty="0"/>
          </a:p>
          <a:p>
            <a:pPr lvl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00E6"/>
                </a:solidFill>
              </a:rPr>
              <a:t>case</a:t>
            </a:r>
            <a:r>
              <a:rPr lang="en-US" dirty="0"/>
              <a:t> </a:t>
            </a:r>
            <a:r>
              <a:rPr lang="en-US" dirty="0">
                <a:solidFill>
                  <a:srgbClr val="FF00FF"/>
                </a:solidFill>
              </a:rPr>
              <a:t>503</a:t>
            </a:r>
            <a:r>
              <a:rPr lang="en-US" dirty="0"/>
              <a:t>  :  </a:t>
            </a:r>
            <a:r>
              <a:rPr lang="en-US" dirty="0">
                <a:solidFill>
                  <a:srgbClr val="0000E6"/>
                </a:solidFill>
              </a:rPr>
              <a:t>echo</a:t>
            </a:r>
            <a:r>
              <a:rPr lang="en-US" dirty="0"/>
              <a:t> </a:t>
            </a:r>
            <a:r>
              <a:rPr lang="en-US" dirty="0">
                <a:solidFill>
                  <a:srgbClr val="CE7B00"/>
                </a:solidFill>
              </a:rPr>
              <a:t>"Bad gateway"</a:t>
            </a:r>
            <a:r>
              <a:rPr lang="en-US" dirty="0"/>
              <a:t>;		</a:t>
            </a:r>
            <a:r>
              <a:rPr lang="en-US" dirty="0">
                <a:solidFill>
                  <a:srgbClr val="0000E6"/>
                </a:solidFill>
              </a:rPr>
              <a:t>break</a:t>
            </a:r>
            <a:r>
              <a:rPr lang="en-US" dirty="0"/>
              <a:t>;</a:t>
            </a:r>
            <a:endParaRPr lang="nl-NL" dirty="0"/>
          </a:p>
          <a:p>
            <a:pPr lvl="0">
              <a:buNone/>
            </a:pPr>
            <a:r>
              <a:rPr lang="en-US" dirty="0"/>
              <a:t>		</a:t>
            </a:r>
            <a:r>
              <a:rPr lang="en-US" dirty="0">
                <a:solidFill>
                  <a:srgbClr val="0000E6"/>
                </a:solidFill>
              </a:rPr>
              <a:t>default</a:t>
            </a:r>
            <a:r>
              <a:rPr lang="en-US" dirty="0"/>
              <a:t>   :  </a:t>
            </a:r>
            <a:r>
              <a:rPr lang="en-US" dirty="0">
                <a:solidFill>
                  <a:srgbClr val="0000E6"/>
                </a:solidFill>
              </a:rPr>
              <a:t>echo</a:t>
            </a:r>
            <a:r>
              <a:rPr lang="en-US" dirty="0"/>
              <a:t> </a:t>
            </a:r>
            <a:r>
              <a:rPr lang="en-US" dirty="0">
                <a:solidFill>
                  <a:srgbClr val="CE7B00"/>
                </a:solidFill>
              </a:rPr>
              <a:t>"Unknown code"</a:t>
            </a:r>
            <a:r>
              <a:rPr lang="en-US" dirty="0"/>
              <a:t>;		</a:t>
            </a:r>
            <a:r>
              <a:rPr lang="en-US" dirty="0">
                <a:solidFill>
                  <a:srgbClr val="0000E6"/>
                </a:solidFill>
              </a:rPr>
              <a:t>break</a:t>
            </a:r>
            <a:r>
              <a:rPr lang="en-US" dirty="0"/>
              <a:t>;</a:t>
            </a:r>
            <a:endParaRPr lang="nl-NL" dirty="0"/>
          </a:p>
          <a:p>
            <a:pPr lvl="0">
              <a:buNone/>
            </a:pPr>
            <a:r>
              <a:rPr lang="en-US" dirty="0"/>
              <a:t>	</a:t>
            </a:r>
            <a:r>
              <a:rPr lang="nl-NL" dirty="0"/>
              <a:t>}</a:t>
            </a:r>
          </a:p>
          <a:p>
            <a:pPr lvl="0">
              <a:buNone/>
            </a:pPr>
            <a:r>
              <a:rPr lang="nl-NL" dirty="0"/>
              <a:t>?&gt;</a:t>
            </a:r>
          </a:p>
          <a:p>
            <a:pPr>
              <a:buNone/>
            </a:pPr>
            <a:endParaRPr lang="nl-NL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Match – nieuw in PHP8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nl-NL" sz="2000" dirty="0"/>
              <a:t>&lt;?</a:t>
            </a:r>
            <a:r>
              <a:rPr lang="nl-NL" sz="2000" dirty="0" err="1"/>
              <a:t>php</a:t>
            </a:r>
            <a:endParaRPr lang="nl-NL" sz="2000" dirty="0"/>
          </a:p>
          <a:p>
            <a:pPr>
              <a:buNone/>
            </a:pPr>
            <a:r>
              <a:rPr lang="nl-NL" sz="2000" dirty="0"/>
              <a:t>	</a:t>
            </a:r>
            <a:r>
              <a:rPr lang="nl-NL" sz="2000" dirty="0">
                <a:solidFill>
                  <a:srgbClr val="6D3206"/>
                </a:solidFill>
              </a:rPr>
              <a:t>$error </a:t>
            </a:r>
            <a:r>
              <a:rPr lang="nl-NL" sz="2000" dirty="0"/>
              <a:t>= </a:t>
            </a:r>
            <a:r>
              <a:rPr lang="nl-NL" sz="2000" dirty="0">
                <a:solidFill>
                  <a:srgbClr val="FF00FF"/>
                </a:solidFill>
              </a:rPr>
              <a:t>503</a:t>
            </a:r>
            <a:r>
              <a:rPr lang="nl-NL" sz="2000" dirty="0"/>
              <a:t>;</a:t>
            </a:r>
            <a:br>
              <a:rPr lang="nl-NL" sz="2000" dirty="0"/>
            </a:br>
            <a:br>
              <a:rPr lang="nl-NL" sz="2000" dirty="0"/>
            </a:br>
            <a:r>
              <a:rPr lang="nl-NL" sz="2000" dirty="0">
                <a:solidFill>
                  <a:srgbClr val="6D3206"/>
                </a:solidFill>
              </a:rPr>
              <a:t>$resultaat </a:t>
            </a:r>
            <a:r>
              <a:rPr lang="nl-NL" sz="2000" dirty="0"/>
              <a:t>= </a:t>
            </a:r>
            <a:r>
              <a:rPr lang="nl-NL" sz="2000" dirty="0">
                <a:solidFill>
                  <a:srgbClr val="0000E6"/>
                </a:solidFill>
              </a:rPr>
              <a:t>match</a:t>
            </a:r>
            <a:r>
              <a:rPr lang="nl-NL" sz="2000" dirty="0"/>
              <a:t>(</a:t>
            </a:r>
            <a:r>
              <a:rPr lang="nl-NL" sz="2000" dirty="0">
                <a:solidFill>
                  <a:srgbClr val="6D3206"/>
                </a:solidFill>
              </a:rPr>
              <a:t>$error</a:t>
            </a:r>
            <a:r>
              <a:rPr lang="nl-NL" sz="2000" dirty="0"/>
              <a:t>) {</a:t>
            </a:r>
          </a:p>
          <a:p>
            <a:pPr lvl="0">
              <a:buNone/>
            </a:pPr>
            <a:r>
              <a:rPr lang="en-US" sz="2000" dirty="0">
                <a:solidFill>
                  <a:srgbClr val="FF00FF"/>
                </a:solidFill>
              </a:rPr>
              <a:t>		200</a:t>
            </a:r>
            <a:r>
              <a:rPr lang="nl-NL" sz="2000" dirty="0"/>
              <a:t>,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FF"/>
                </a:solidFill>
              </a:rPr>
              <a:t>201</a:t>
            </a:r>
            <a:r>
              <a:rPr lang="nl-NL" sz="2000" dirty="0"/>
              <a:t>,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FF"/>
                </a:solidFill>
              </a:rPr>
              <a:t>202</a:t>
            </a:r>
            <a:r>
              <a:rPr lang="en-US" sz="2000" dirty="0"/>
              <a:t> </a:t>
            </a:r>
            <a:r>
              <a:rPr lang="nl-NL" sz="2000" dirty="0"/>
              <a:t>=&gt; </a:t>
            </a:r>
            <a:r>
              <a:rPr lang="en-US" sz="2000" dirty="0">
                <a:solidFill>
                  <a:srgbClr val="CE7B00"/>
                </a:solidFill>
              </a:rPr>
              <a:t>"success"</a:t>
            </a:r>
            <a:r>
              <a:rPr lang="en-US" sz="2000" dirty="0"/>
              <a:t>, </a:t>
            </a:r>
          </a:p>
          <a:p>
            <a:pPr>
              <a:buNone/>
            </a:pPr>
            <a:r>
              <a:rPr lang="en-US" sz="2000" dirty="0">
                <a:solidFill>
                  <a:srgbClr val="FF00FF"/>
                </a:solidFill>
              </a:rPr>
              <a:t>		400</a:t>
            </a:r>
            <a:r>
              <a:rPr lang="nl-NL" sz="2000" dirty="0"/>
              <a:t>,</a:t>
            </a:r>
            <a:r>
              <a:rPr lang="en-US" sz="2000" dirty="0">
                <a:solidFill>
                  <a:srgbClr val="FF00FF"/>
                </a:solidFill>
              </a:rPr>
              <a:t> 401</a:t>
            </a:r>
            <a:r>
              <a:rPr lang="nl-NL" sz="2000" dirty="0"/>
              <a:t>,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FF"/>
                </a:solidFill>
              </a:rPr>
              <a:t>402</a:t>
            </a:r>
            <a:r>
              <a:rPr lang="nl-NL" sz="2000" dirty="0"/>
              <a:t>,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FF"/>
                </a:solidFill>
              </a:rPr>
              <a:t>403</a:t>
            </a:r>
            <a:r>
              <a:rPr lang="nl-NL" sz="2000" dirty="0"/>
              <a:t>,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FF"/>
                </a:solidFill>
              </a:rPr>
              <a:t>404</a:t>
            </a:r>
            <a:r>
              <a:rPr lang="en-US" sz="2000" dirty="0"/>
              <a:t> </a:t>
            </a:r>
            <a:r>
              <a:rPr lang="nl-NL" sz="2000" dirty="0"/>
              <a:t>=&gt; </a:t>
            </a:r>
            <a:r>
              <a:rPr lang="en-US" sz="2000" dirty="0">
                <a:solidFill>
                  <a:srgbClr val="CE7B00"/>
                </a:solidFill>
              </a:rPr>
              <a:t>"client error"</a:t>
            </a:r>
            <a:r>
              <a:rPr lang="en-US" sz="2000" dirty="0"/>
              <a:t>, </a:t>
            </a:r>
          </a:p>
          <a:p>
            <a:pPr>
              <a:buNone/>
            </a:pPr>
            <a:r>
              <a:rPr lang="en-US" sz="2000" dirty="0">
                <a:solidFill>
                  <a:srgbClr val="FF00FF"/>
                </a:solidFill>
              </a:rPr>
              <a:t>		500</a:t>
            </a:r>
            <a:r>
              <a:rPr lang="nl-NL" sz="2000" dirty="0"/>
              <a:t>,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FF"/>
                </a:solidFill>
              </a:rPr>
              <a:t>501</a:t>
            </a:r>
            <a:r>
              <a:rPr lang="nl-NL" sz="2000" dirty="0"/>
              <a:t>,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FF"/>
                </a:solidFill>
              </a:rPr>
              <a:t>502</a:t>
            </a:r>
            <a:r>
              <a:rPr lang="nl-NL" sz="2000" dirty="0"/>
              <a:t>,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FF00FF"/>
                </a:solidFill>
              </a:rPr>
              <a:t>503</a:t>
            </a:r>
            <a:r>
              <a:rPr lang="en-US" sz="2000" dirty="0"/>
              <a:t> </a:t>
            </a:r>
            <a:r>
              <a:rPr lang="nl-NL" sz="2000" dirty="0"/>
              <a:t>=&gt; </a:t>
            </a:r>
            <a:r>
              <a:rPr lang="en-US" sz="2000" dirty="0">
                <a:solidFill>
                  <a:srgbClr val="CE7B00"/>
                </a:solidFill>
              </a:rPr>
              <a:t>"server error"</a:t>
            </a:r>
            <a:r>
              <a:rPr lang="en-US" sz="2000" dirty="0"/>
              <a:t>, </a:t>
            </a:r>
          </a:p>
          <a:p>
            <a:pPr lvl="0"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0000E6"/>
                </a:solidFill>
              </a:rPr>
              <a:t>default</a:t>
            </a:r>
            <a:r>
              <a:rPr lang="en-US" sz="2000" dirty="0"/>
              <a:t> </a:t>
            </a:r>
            <a:r>
              <a:rPr lang="nl-NL" sz="2000" dirty="0"/>
              <a:t>=&gt; </a:t>
            </a:r>
            <a:r>
              <a:rPr lang="en-US" sz="2000" dirty="0">
                <a:solidFill>
                  <a:srgbClr val="CE7B00"/>
                </a:solidFill>
              </a:rPr>
              <a:t>"unknown"</a:t>
            </a:r>
            <a:r>
              <a:rPr lang="en-US" sz="2000" dirty="0"/>
              <a:t>, </a:t>
            </a:r>
            <a:endParaRPr lang="nl-NL" sz="2000" dirty="0"/>
          </a:p>
          <a:p>
            <a:pPr lvl="0">
              <a:buNone/>
            </a:pPr>
            <a:r>
              <a:rPr lang="en-US" sz="2000" dirty="0"/>
              <a:t>	</a:t>
            </a:r>
            <a:r>
              <a:rPr lang="nl-NL" sz="2000" dirty="0"/>
              <a:t>}</a:t>
            </a:r>
          </a:p>
          <a:p>
            <a:pPr lvl="0">
              <a:buNone/>
            </a:pPr>
            <a:r>
              <a:rPr lang="nl-NL" sz="2000" dirty="0"/>
              <a:t>?&gt;</a:t>
            </a:r>
          </a:p>
          <a:p>
            <a:pPr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48029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 err="1"/>
              <a:t>Loop-statements</a:t>
            </a:r>
            <a:endParaRPr lang="nl-NL" b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Soms herhaal je dezelfde code een aantal keer</a:t>
            </a:r>
          </a:p>
          <a:p>
            <a:endParaRPr lang="nl-NL" dirty="0"/>
          </a:p>
          <a:p>
            <a:r>
              <a:rPr lang="nl-NL" dirty="0"/>
              <a:t>Kopiëren is niet praktisch</a:t>
            </a:r>
          </a:p>
          <a:p>
            <a:r>
              <a:rPr lang="nl-NL" dirty="0"/>
              <a:t>Gebruik maken van </a:t>
            </a:r>
            <a:r>
              <a:rPr lang="nl-NL" dirty="0" err="1"/>
              <a:t>loop-statements</a:t>
            </a:r>
            <a:r>
              <a:rPr lang="nl-NL" dirty="0"/>
              <a:t> wel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 err="1"/>
              <a:t>Loop-statements</a:t>
            </a:r>
            <a:endParaRPr lang="nl-NL" b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Drie verschillende</a:t>
            </a:r>
          </a:p>
          <a:p>
            <a:pPr lvl="1"/>
            <a:r>
              <a:rPr lang="nl-NL" dirty="0" err="1"/>
              <a:t>While-loop</a:t>
            </a:r>
            <a:endParaRPr lang="nl-NL" dirty="0"/>
          </a:p>
          <a:p>
            <a:pPr lvl="2"/>
            <a:r>
              <a:rPr lang="nl-NL" dirty="0"/>
              <a:t>Code blijven herhalen op basis van een voorwaarde</a:t>
            </a:r>
          </a:p>
          <a:p>
            <a:pPr lvl="1"/>
            <a:r>
              <a:rPr lang="nl-NL" dirty="0" err="1"/>
              <a:t>For-loop</a:t>
            </a:r>
            <a:endParaRPr lang="nl-NL" dirty="0"/>
          </a:p>
          <a:p>
            <a:pPr lvl="2"/>
            <a:r>
              <a:rPr lang="nl-NL" dirty="0"/>
              <a:t>Vooraf opgeven hoeveel keer de code wordt herhaald</a:t>
            </a:r>
          </a:p>
          <a:p>
            <a:pPr lvl="1"/>
            <a:r>
              <a:rPr lang="nl-NL" dirty="0" err="1"/>
              <a:t>Foreach</a:t>
            </a:r>
            <a:r>
              <a:rPr lang="nl-NL" dirty="0"/>
              <a:t>-loop</a:t>
            </a:r>
          </a:p>
          <a:p>
            <a:pPr lvl="2"/>
            <a:r>
              <a:rPr lang="nl-NL" dirty="0"/>
              <a:t>Speciaal voor het doorlopen van </a:t>
            </a:r>
            <a:r>
              <a:rPr lang="nl-NL" i="1" dirty="0" err="1"/>
              <a:t>array’s</a:t>
            </a:r>
            <a:endParaRPr lang="nl-N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 err="1"/>
              <a:t>While-loop</a:t>
            </a:r>
            <a:endParaRPr lang="nl-NL" b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nl-NL" sz="2600" dirty="0"/>
              <a:t>&lt;?</a:t>
            </a:r>
            <a:r>
              <a:rPr lang="nl-NL" sz="2600" dirty="0" err="1"/>
              <a:t>php</a:t>
            </a:r>
            <a:endParaRPr lang="nl-NL" sz="2600" dirty="0"/>
          </a:p>
          <a:p>
            <a:pPr lvl="0">
              <a:buNone/>
            </a:pPr>
            <a:r>
              <a:rPr lang="nl-NL" sz="2600" dirty="0"/>
              <a:t>	</a:t>
            </a:r>
            <a:r>
              <a:rPr lang="nl-NL" sz="2600" dirty="0" err="1">
                <a:solidFill>
                  <a:srgbClr val="0000E6"/>
                </a:solidFill>
              </a:rPr>
              <a:t>while</a:t>
            </a:r>
            <a:r>
              <a:rPr lang="nl-NL" sz="2600" dirty="0"/>
              <a:t>(</a:t>
            </a:r>
            <a:r>
              <a:rPr lang="nl-NL" sz="2600" dirty="0" err="1">
                <a:solidFill>
                  <a:srgbClr val="0000E6"/>
                </a:solidFill>
              </a:rPr>
              <a:t>true</a:t>
            </a:r>
            <a:r>
              <a:rPr lang="nl-NL" sz="2600" dirty="0"/>
              <a:t>) {</a:t>
            </a:r>
          </a:p>
          <a:p>
            <a:pPr lvl="0">
              <a:buNone/>
            </a:pPr>
            <a:r>
              <a:rPr lang="nl-NL" sz="2600" dirty="0"/>
              <a:t>		</a:t>
            </a:r>
            <a:r>
              <a:rPr lang="nl-NL" sz="2600" dirty="0">
                <a:solidFill>
                  <a:srgbClr val="0000E6"/>
                </a:solidFill>
              </a:rPr>
              <a:t>echo</a:t>
            </a:r>
            <a:r>
              <a:rPr lang="nl-NL" sz="2600" dirty="0"/>
              <a:t> </a:t>
            </a:r>
            <a:r>
              <a:rPr lang="nl-NL" sz="2600" dirty="0">
                <a:solidFill>
                  <a:srgbClr val="CE7B00"/>
                </a:solidFill>
              </a:rPr>
              <a:t>"Dit is een </a:t>
            </a:r>
            <a:r>
              <a:rPr lang="nl-NL" sz="2600" dirty="0" err="1">
                <a:solidFill>
                  <a:srgbClr val="CE7B00"/>
                </a:solidFill>
              </a:rPr>
              <a:t>while</a:t>
            </a:r>
            <a:r>
              <a:rPr lang="nl-NL" sz="2600" dirty="0">
                <a:solidFill>
                  <a:srgbClr val="CE7B00"/>
                </a:solidFill>
              </a:rPr>
              <a:t>-loop &lt;</a:t>
            </a:r>
            <a:r>
              <a:rPr lang="nl-NL" sz="2600" dirty="0" err="1">
                <a:solidFill>
                  <a:srgbClr val="CE7B00"/>
                </a:solidFill>
              </a:rPr>
              <a:t>br</a:t>
            </a:r>
            <a:r>
              <a:rPr lang="nl-NL" sz="2600" dirty="0">
                <a:solidFill>
                  <a:srgbClr val="CE7B00"/>
                </a:solidFill>
              </a:rPr>
              <a:t>&gt;"</a:t>
            </a:r>
            <a:r>
              <a:rPr lang="nl-NL" sz="2600" dirty="0"/>
              <a:t>;</a:t>
            </a:r>
          </a:p>
          <a:p>
            <a:pPr lvl="0">
              <a:buNone/>
            </a:pPr>
            <a:r>
              <a:rPr lang="nl-NL" sz="2600" dirty="0"/>
              <a:t>	}</a:t>
            </a:r>
          </a:p>
          <a:p>
            <a:pPr lvl="0">
              <a:buNone/>
            </a:pPr>
            <a:r>
              <a:rPr lang="nl-NL" sz="2600" dirty="0"/>
              <a:t>?&gt;</a:t>
            </a:r>
          </a:p>
          <a:p>
            <a:endParaRPr lang="nl-NL" dirty="0"/>
          </a:p>
          <a:p>
            <a:r>
              <a:rPr lang="nl-NL" dirty="0"/>
              <a:t>Deze code blijft zichzelf uitvoeren</a:t>
            </a:r>
          </a:p>
          <a:p>
            <a:pPr lvl="1"/>
            <a:r>
              <a:rPr lang="nl-NL" dirty="0"/>
              <a:t>Voorwaarde ‘</a:t>
            </a:r>
            <a:r>
              <a:rPr lang="nl-NL" dirty="0" err="1"/>
              <a:t>true</a:t>
            </a:r>
            <a:r>
              <a:rPr lang="nl-NL" dirty="0"/>
              <a:t>’ is namelijk altijd waar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 err="1"/>
              <a:t>While-loop</a:t>
            </a:r>
            <a:endParaRPr lang="nl-NL" b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Nu is er een voorwaarde die ooit afloopt</a:t>
            </a:r>
          </a:p>
          <a:p>
            <a:endParaRPr lang="nl-NL" dirty="0"/>
          </a:p>
          <a:p>
            <a:pPr lvl="0">
              <a:buNone/>
            </a:pPr>
            <a:r>
              <a:rPr lang="nl-NL" sz="2400" dirty="0"/>
              <a:t>&lt;?</a:t>
            </a:r>
            <a:r>
              <a:rPr lang="nl-NL" sz="2400" dirty="0" err="1"/>
              <a:t>php</a:t>
            </a:r>
            <a:endParaRPr lang="nl-NL" sz="2400" dirty="0"/>
          </a:p>
          <a:p>
            <a:pPr lvl="0">
              <a:buNone/>
            </a:pPr>
            <a:r>
              <a:rPr lang="nl-NL" sz="2400" dirty="0"/>
              <a:t>	</a:t>
            </a:r>
            <a:r>
              <a:rPr lang="nl-NL" sz="2400" dirty="0">
                <a:solidFill>
                  <a:srgbClr val="6D3206"/>
                </a:solidFill>
              </a:rPr>
              <a:t>$</a:t>
            </a:r>
            <a:r>
              <a:rPr lang="nl-NL" sz="2400" dirty="0" err="1">
                <a:solidFill>
                  <a:srgbClr val="6D3206"/>
                </a:solidFill>
              </a:rPr>
              <a:t>price</a:t>
            </a:r>
            <a:r>
              <a:rPr lang="nl-NL" sz="2400" dirty="0">
                <a:solidFill>
                  <a:srgbClr val="6D3206"/>
                </a:solidFill>
              </a:rPr>
              <a:t> </a:t>
            </a:r>
            <a:r>
              <a:rPr lang="nl-NL" sz="2400" dirty="0"/>
              <a:t>= </a:t>
            </a:r>
            <a:r>
              <a:rPr lang="nl-NL" sz="2400" dirty="0">
                <a:solidFill>
                  <a:srgbClr val="FF00FF"/>
                </a:solidFill>
              </a:rPr>
              <a:t>10</a:t>
            </a:r>
            <a:r>
              <a:rPr lang="nl-NL" sz="2400" dirty="0"/>
              <a:t>;</a:t>
            </a:r>
          </a:p>
          <a:p>
            <a:pPr lvl="0">
              <a:buNone/>
            </a:pPr>
            <a:r>
              <a:rPr lang="nl-NL" sz="2400" dirty="0"/>
              <a:t>	</a:t>
            </a:r>
          </a:p>
          <a:p>
            <a:pPr lvl="0">
              <a:buNone/>
            </a:pPr>
            <a:r>
              <a:rPr lang="nl-NL" sz="2400" dirty="0"/>
              <a:t>	</a:t>
            </a:r>
            <a:r>
              <a:rPr lang="nl-NL" sz="2400" dirty="0" err="1">
                <a:solidFill>
                  <a:srgbClr val="0000E6"/>
                </a:solidFill>
              </a:rPr>
              <a:t>while</a:t>
            </a:r>
            <a:r>
              <a:rPr lang="nl-NL" sz="2400" dirty="0"/>
              <a:t>(</a:t>
            </a:r>
            <a:r>
              <a:rPr lang="nl-NL" sz="2400" dirty="0">
                <a:solidFill>
                  <a:srgbClr val="6D3206"/>
                </a:solidFill>
              </a:rPr>
              <a:t>$</a:t>
            </a:r>
            <a:r>
              <a:rPr lang="nl-NL" sz="2400" dirty="0" err="1">
                <a:solidFill>
                  <a:srgbClr val="6D3206"/>
                </a:solidFill>
              </a:rPr>
              <a:t>price</a:t>
            </a:r>
            <a:r>
              <a:rPr lang="nl-NL" sz="2400" dirty="0"/>
              <a:t> &lt; </a:t>
            </a:r>
            <a:r>
              <a:rPr lang="nl-NL" sz="2400" dirty="0">
                <a:solidFill>
                  <a:srgbClr val="FF00FF"/>
                </a:solidFill>
              </a:rPr>
              <a:t>100</a:t>
            </a:r>
            <a:r>
              <a:rPr lang="nl-NL" sz="2400" dirty="0"/>
              <a:t>) {</a:t>
            </a:r>
          </a:p>
          <a:p>
            <a:pPr lvl="0">
              <a:buNone/>
            </a:pPr>
            <a:r>
              <a:rPr lang="nl-NL" sz="2400" dirty="0"/>
              <a:t>		</a:t>
            </a:r>
            <a:r>
              <a:rPr lang="nl-NL" sz="2400" dirty="0">
                <a:solidFill>
                  <a:srgbClr val="6D3206"/>
                </a:solidFill>
              </a:rPr>
              <a:t>$</a:t>
            </a:r>
            <a:r>
              <a:rPr lang="nl-NL" sz="2400" dirty="0" err="1">
                <a:solidFill>
                  <a:srgbClr val="6D3206"/>
                </a:solidFill>
              </a:rPr>
              <a:t>price</a:t>
            </a:r>
            <a:r>
              <a:rPr lang="nl-NL" sz="2400" dirty="0">
                <a:solidFill>
                  <a:srgbClr val="6D3206"/>
                </a:solidFill>
              </a:rPr>
              <a:t> </a:t>
            </a:r>
            <a:r>
              <a:rPr lang="nl-NL" sz="2400" dirty="0"/>
              <a:t>= </a:t>
            </a:r>
            <a:r>
              <a:rPr lang="nl-NL" sz="2400" dirty="0">
                <a:solidFill>
                  <a:srgbClr val="6D3206"/>
                </a:solidFill>
              </a:rPr>
              <a:t>$</a:t>
            </a:r>
            <a:r>
              <a:rPr lang="nl-NL" sz="2400" dirty="0" err="1">
                <a:solidFill>
                  <a:srgbClr val="6D3206"/>
                </a:solidFill>
              </a:rPr>
              <a:t>price</a:t>
            </a:r>
            <a:r>
              <a:rPr lang="nl-NL" sz="2400" dirty="0">
                <a:solidFill>
                  <a:srgbClr val="6D3206"/>
                </a:solidFill>
              </a:rPr>
              <a:t> </a:t>
            </a:r>
            <a:r>
              <a:rPr lang="nl-NL" sz="2400" dirty="0"/>
              <a:t>+ </a:t>
            </a:r>
            <a:r>
              <a:rPr lang="nl-NL" sz="2400" dirty="0">
                <a:solidFill>
                  <a:srgbClr val="FF00FF"/>
                </a:solidFill>
              </a:rPr>
              <a:t>25</a:t>
            </a:r>
            <a:r>
              <a:rPr lang="nl-NL" sz="2400" dirty="0"/>
              <a:t>;</a:t>
            </a:r>
          </a:p>
          <a:p>
            <a:pPr lvl="0">
              <a:buNone/>
            </a:pPr>
            <a:r>
              <a:rPr lang="nl-NL" sz="2400" dirty="0"/>
              <a:t>		</a:t>
            </a:r>
            <a:r>
              <a:rPr lang="nl-NL" sz="2400" dirty="0">
                <a:solidFill>
                  <a:srgbClr val="0000E6"/>
                </a:solidFill>
              </a:rPr>
              <a:t>echo</a:t>
            </a:r>
            <a:r>
              <a:rPr lang="nl-NL" sz="2400" dirty="0"/>
              <a:t> </a:t>
            </a:r>
            <a:r>
              <a:rPr lang="nl-NL" sz="2400" dirty="0">
                <a:solidFill>
                  <a:srgbClr val="CE7B00"/>
                </a:solidFill>
              </a:rPr>
              <a:t>"Prijs wordt met 25 verhoogd: </a:t>
            </a:r>
            <a:r>
              <a:rPr lang="nl-NL" sz="2400" dirty="0">
                <a:solidFill>
                  <a:srgbClr val="6D3206"/>
                </a:solidFill>
              </a:rPr>
              <a:t>$</a:t>
            </a:r>
            <a:r>
              <a:rPr lang="nl-NL" sz="2400" dirty="0" err="1">
                <a:solidFill>
                  <a:srgbClr val="6D3206"/>
                </a:solidFill>
              </a:rPr>
              <a:t>price</a:t>
            </a:r>
            <a:r>
              <a:rPr lang="nl-NL" sz="2400" dirty="0">
                <a:solidFill>
                  <a:srgbClr val="6D3206"/>
                </a:solidFill>
              </a:rPr>
              <a:t> </a:t>
            </a:r>
            <a:r>
              <a:rPr lang="nl-NL" sz="2400" dirty="0">
                <a:solidFill>
                  <a:srgbClr val="CE7B00"/>
                </a:solidFill>
              </a:rPr>
              <a:t>&lt;</a:t>
            </a:r>
            <a:r>
              <a:rPr lang="nl-NL" sz="2400" dirty="0" err="1">
                <a:solidFill>
                  <a:srgbClr val="CE7B00"/>
                </a:solidFill>
              </a:rPr>
              <a:t>br</a:t>
            </a:r>
            <a:r>
              <a:rPr lang="nl-NL" sz="2400" dirty="0">
                <a:solidFill>
                  <a:srgbClr val="CE7B00"/>
                </a:solidFill>
              </a:rPr>
              <a:t>&gt;"</a:t>
            </a:r>
            <a:r>
              <a:rPr lang="nl-NL" sz="2400" dirty="0"/>
              <a:t>;</a:t>
            </a:r>
          </a:p>
          <a:p>
            <a:pPr lvl="0">
              <a:buNone/>
            </a:pPr>
            <a:r>
              <a:rPr lang="nl-NL" sz="2400" dirty="0"/>
              <a:t>	}</a:t>
            </a:r>
          </a:p>
          <a:p>
            <a:pPr lvl="0">
              <a:buNone/>
            </a:pPr>
            <a:r>
              <a:rPr lang="nl-NL" sz="2400" dirty="0"/>
              <a:t>?&gt;</a:t>
            </a:r>
          </a:p>
          <a:p>
            <a:pPr>
              <a:buNone/>
            </a:pPr>
            <a:endParaRPr lang="nl-NL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0C74D1-98D5-F748-800B-AFD25516B594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134" y="2492896"/>
            <a:ext cx="4762500" cy="19050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 err="1"/>
              <a:t>For-loop</a:t>
            </a:r>
            <a:endParaRPr lang="nl-NL" b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Code herhalen op basis van vooraf opgegeven waarde</a:t>
            </a:r>
          </a:p>
          <a:p>
            <a:pPr lvl="1"/>
            <a:r>
              <a:rPr lang="nl-NL" dirty="0"/>
              <a:t>Loop variabele</a:t>
            </a:r>
          </a:p>
          <a:p>
            <a:pPr lvl="1"/>
            <a:r>
              <a:rPr lang="nl-NL" dirty="0"/>
              <a:t>Naamgeving: $i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Rekenkundige operatoren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Rekenkundige bewerkingen doen</a:t>
            </a:r>
          </a:p>
          <a:p>
            <a:endParaRPr lang="nl-NL" dirty="0"/>
          </a:p>
          <a:p>
            <a:r>
              <a:rPr lang="nl-NL" dirty="0"/>
              <a:t>Bijvoorbeeld</a:t>
            </a:r>
          </a:p>
          <a:p>
            <a:pPr lvl="1"/>
            <a:r>
              <a:rPr lang="nl-NL" dirty="0"/>
              <a:t>De waarde van een variabele optellen bij een andere variabele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 err="1"/>
              <a:t>For-loop</a:t>
            </a:r>
            <a:endParaRPr lang="nl-NL" b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Drie zaken meegeven</a:t>
            </a:r>
          </a:p>
          <a:p>
            <a:pPr lvl="1"/>
            <a:r>
              <a:rPr lang="nl-NL" dirty="0"/>
              <a:t>Beginwaarde ($i = 0)</a:t>
            </a:r>
          </a:p>
          <a:p>
            <a:pPr lvl="1"/>
            <a:r>
              <a:rPr lang="nl-NL" dirty="0"/>
              <a:t>Voorwaarde tot uitvoeren ($i &lt; 10)</a:t>
            </a:r>
          </a:p>
          <a:p>
            <a:pPr lvl="1"/>
            <a:r>
              <a:rPr lang="nl-NL" dirty="0"/>
              <a:t>Wat te doen na één keer uitvoeren? ($i++)</a:t>
            </a:r>
          </a:p>
          <a:p>
            <a:pPr lvl="0">
              <a:buNone/>
            </a:pPr>
            <a:endParaRPr lang="nl-NL" sz="2400" dirty="0"/>
          </a:p>
          <a:p>
            <a:pPr lvl="0">
              <a:buNone/>
            </a:pPr>
            <a:r>
              <a:rPr lang="nl-NL" sz="2400" dirty="0"/>
              <a:t>&lt;?</a:t>
            </a:r>
            <a:r>
              <a:rPr lang="nl-NL" sz="2400" dirty="0" err="1"/>
              <a:t>php</a:t>
            </a:r>
            <a:endParaRPr lang="nl-NL" sz="2400" dirty="0"/>
          </a:p>
          <a:p>
            <a:pPr lvl="0">
              <a:buNone/>
            </a:pPr>
            <a:r>
              <a:rPr lang="nl-NL" sz="2400" dirty="0"/>
              <a:t>	</a:t>
            </a:r>
            <a:r>
              <a:rPr lang="nl-NL" sz="2400" dirty="0" err="1">
                <a:solidFill>
                  <a:srgbClr val="0000E6"/>
                </a:solidFill>
              </a:rPr>
              <a:t>for</a:t>
            </a:r>
            <a:r>
              <a:rPr lang="nl-NL" sz="2400" dirty="0"/>
              <a:t>(</a:t>
            </a:r>
            <a:r>
              <a:rPr lang="nl-NL" sz="2400" dirty="0">
                <a:solidFill>
                  <a:srgbClr val="6D3206"/>
                </a:solidFill>
              </a:rPr>
              <a:t>$i</a:t>
            </a:r>
            <a:r>
              <a:rPr lang="nl-NL" sz="2400" dirty="0"/>
              <a:t> = </a:t>
            </a:r>
            <a:r>
              <a:rPr lang="nl-NL" sz="2400" dirty="0">
                <a:solidFill>
                  <a:srgbClr val="FF00FF"/>
                </a:solidFill>
              </a:rPr>
              <a:t>0</a:t>
            </a:r>
            <a:r>
              <a:rPr lang="nl-NL" sz="2400" dirty="0"/>
              <a:t>; </a:t>
            </a:r>
            <a:r>
              <a:rPr lang="nl-NL" sz="2400" dirty="0">
                <a:solidFill>
                  <a:srgbClr val="6D3206"/>
                </a:solidFill>
              </a:rPr>
              <a:t>$i</a:t>
            </a:r>
            <a:r>
              <a:rPr lang="nl-NL" sz="2400" dirty="0"/>
              <a:t> &lt; </a:t>
            </a:r>
            <a:r>
              <a:rPr lang="nl-NL" sz="2400" dirty="0">
                <a:solidFill>
                  <a:srgbClr val="FF00FF"/>
                </a:solidFill>
              </a:rPr>
              <a:t>10</a:t>
            </a:r>
            <a:r>
              <a:rPr lang="nl-NL" sz="2400" dirty="0"/>
              <a:t>; </a:t>
            </a:r>
            <a:r>
              <a:rPr lang="nl-NL" sz="2400" dirty="0">
                <a:solidFill>
                  <a:srgbClr val="6D3206"/>
                </a:solidFill>
              </a:rPr>
              <a:t>$i</a:t>
            </a:r>
            <a:r>
              <a:rPr lang="nl-NL" sz="2400" dirty="0"/>
              <a:t>++) {</a:t>
            </a:r>
          </a:p>
          <a:p>
            <a:pPr lvl="0">
              <a:buNone/>
            </a:pPr>
            <a:r>
              <a:rPr lang="nl-NL" sz="2400" dirty="0"/>
              <a:t>		</a:t>
            </a:r>
            <a:r>
              <a:rPr lang="nl-NL" sz="2400" dirty="0">
                <a:solidFill>
                  <a:srgbClr val="0000E6"/>
                </a:solidFill>
              </a:rPr>
              <a:t>echo</a:t>
            </a:r>
            <a:r>
              <a:rPr lang="nl-NL" sz="2400" dirty="0"/>
              <a:t> </a:t>
            </a:r>
            <a:r>
              <a:rPr lang="nl-NL" sz="2400" dirty="0">
                <a:solidFill>
                  <a:srgbClr val="CE7B00"/>
                </a:solidFill>
              </a:rPr>
              <a:t>"</a:t>
            </a:r>
            <a:r>
              <a:rPr lang="nl-NL" sz="2400" dirty="0">
                <a:solidFill>
                  <a:srgbClr val="6D3206"/>
                </a:solidFill>
              </a:rPr>
              <a:t>$i</a:t>
            </a:r>
            <a:r>
              <a:rPr lang="nl-NL" sz="2400" dirty="0"/>
              <a:t> </a:t>
            </a:r>
            <a:r>
              <a:rPr lang="nl-NL" sz="2400" dirty="0">
                <a:solidFill>
                  <a:srgbClr val="CE7B00"/>
                </a:solidFill>
              </a:rPr>
              <a:t>&lt;</a:t>
            </a:r>
            <a:r>
              <a:rPr lang="nl-NL" sz="2400" dirty="0" err="1">
                <a:solidFill>
                  <a:srgbClr val="CE7B00"/>
                </a:solidFill>
              </a:rPr>
              <a:t>br</a:t>
            </a:r>
            <a:r>
              <a:rPr lang="nl-NL" sz="2400" dirty="0">
                <a:solidFill>
                  <a:srgbClr val="CE7B00"/>
                </a:solidFill>
              </a:rPr>
              <a:t>&gt;"</a:t>
            </a:r>
            <a:r>
              <a:rPr lang="nl-NL" sz="2400" dirty="0"/>
              <a:t>;</a:t>
            </a:r>
          </a:p>
          <a:p>
            <a:pPr lvl="0">
              <a:buNone/>
            </a:pPr>
            <a:r>
              <a:rPr lang="nl-NL" sz="2400" dirty="0"/>
              <a:t>	}</a:t>
            </a:r>
          </a:p>
          <a:p>
            <a:pPr lvl="0">
              <a:buNone/>
            </a:pPr>
            <a:r>
              <a:rPr lang="nl-NL" sz="2400" dirty="0"/>
              <a:t>?&gt;</a:t>
            </a:r>
          </a:p>
          <a:p>
            <a:pPr lvl="1">
              <a:buNone/>
            </a:pP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5377BC-55DD-3A48-B89D-F75056612C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6680"/>
          <a:stretch/>
        </p:blipFill>
        <p:spPr>
          <a:xfrm>
            <a:off x="5292080" y="3705870"/>
            <a:ext cx="3851920" cy="31521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 err="1"/>
              <a:t>For-loop</a:t>
            </a:r>
            <a:r>
              <a:rPr lang="nl-NL" b="1" dirty="0"/>
              <a:t> gebruiken voor een tafel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>
            <a:normAutofit/>
          </a:bodyPr>
          <a:lstStyle/>
          <a:p>
            <a:pPr lvl="0">
              <a:buNone/>
            </a:pPr>
            <a:r>
              <a:rPr lang="nl-NL" sz="2200" dirty="0"/>
              <a:t>&lt;?</a:t>
            </a:r>
            <a:r>
              <a:rPr lang="nl-NL" sz="2200" dirty="0" err="1"/>
              <a:t>php</a:t>
            </a:r>
            <a:endParaRPr lang="nl-NL" sz="2200" dirty="0"/>
          </a:p>
          <a:p>
            <a:pPr lvl="0">
              <a:buNone/>
            </a:pPr>
            <a:r>
              <a:rPr lang="nl-NL" sz="2200" dirty="0"/>
              <a:t>	</a:t>
            </a:r>
            <a:r>
              <a:rPr lang="nl-NL" sz="2200" dirty="0">
                <a:solidFill>
                  <a:srgbClr val="6D3206"/>
                </a:solidFill>
              </a:rPr>
              <a:t>$</a:t>
            </a:r>
            <a:r>
              <a:rPr lang="nl-NL" sz="2200" dirty="0" err="1">
                <a:solidFill>
                  <a:srgbClr val="6D3206"/>
                </a:solidFill>
              </a:rPr>
              <a:t>number</a:t>
            </a:r>
            <a:r>
              <a:rPr lang="nl-NL" sz="2200" dirty="0">
                <a:solidFill>
                  <a:srgbClr val="6D3206"/>
                </a:solidFill>
              </a:rPr>
              <a:t> </a:t>
            </a:r>
            <a:r>
              <a:rPr lang="nl-NL" sz="2200" dirty="0"/>
              <a:t>= </a:t>
            </a:r>
            <a:r>
              <a:rPr lang="nl-NL" sz="2200" dirty="0">
                <a:solidFill>
                  <a:srgbClr val="FF00FF"/>
                </a:solidFill>
              </a:rPr>
              <a:t>9</a:t>
            </a:r>
            <a:r>
              <a:rPr lang="nl-NL" sz="2200" dirty="0"/>
              <a:t>;</a:t>
            </a:r>
          </a:p>
          <a:p>
            <a:pPr lvl="0">
              <a:buNone/>
            </a:pPr>
            <a:r>
              <a:rPr lang="nl-NL" sz="2200" dirty="0"/>
              <a:t>	</a:t>
            </a:r>
            <a:r>
              <a:rPr lang="nl-NL" sz="2200" dirty="0" err="1">
                <a:solidFill>
                  <a:srgbClr val="0000E6"/>
                </a:solidFill>
              </a:rPr>
              <a:t>for</a:t>
            </a:r>
            <a:r>
              <a:rPr lang="nl-NL" sz="2200" dirty="0"/>
              <a:t>(</a:t>
            </a:r>
            <a:r>
              <a:rPr lang="nl-NL" sz="2200" dirty="0">
                <a:solidFill>
                  <a:srgbClr val="6D3206"/>
                </a:solidFill>
              </a:rPr>
              <a:t>$i</a:t>
            </a:r>
            <a:r>
              <a:rPr lang="nl-NL" sz="2200" dirty="0"/>
              <a:t> = </a:t>
            </a:r>
            <a:r>
              <a:rPr lang="nl-NL" sz="2200" dirty="0">
                <a:solidFill>
                  <a:srgbClr val="FF00FF"/>
                </a:solidFill>
              </a:rPr>
              <a:t>1</a:t>
            </a:r>
            <a:r>
              <a:rPr lang="nl-NL" sz="2200" dirty="0"/>
              <a:t>; </a:t>
            </a:r>
            <a:r>
              <a:rPr lang="nl-NL" sz="2200" dirty="0">
                <a:solidFill>
                  <a:srgbClr val="6D3206"/>
                </a:solidFill>
              </a:rPr>
              <a:t>$i</a:t>
            </a:r>
            <a:r>
              <a:rPr lang="nl-NL" sz="2200" dirty="0"/>
              <a:t> &lt;= </a:t>
            </a:r>
            <a:r>
              <a:rPr lang="nl-NL" sz="2200" dirty="0">
                <a:solidFill>
                  <a:srgbClr val="FF00FF"/>
                </a:solidFill>
              </a:rPr>
              <a:t>10</a:t>
            </a:r>
            <a:r>
              <a:rPr lang="nl-NL" sz="2200" dirty="0"/>
              <a:t>; </a:t>
            </a:r>
            <a:r>
              <a:rPr lang="nl-NL" sz="2200" dirty="0">
                <a:solidFill>
                  <a:srgbClr val="6D3206"/>
                </a:solidFill>
              </a:rPr>
              <a:t>$i</a:t>
            </a:r>
            <a:r>
              <a:rPr lang="nl-NL" sz="2200" dirty="0"/>
              <a:t>++) {</a:t>
            </a:r>
          </a:p>
          <a:p>
            <a:pPr lvl="0">
              <a:buNone/>
            </a:pPr>
            <a:r>
              <a:rPr lang="en-US" sz="2200" dirty="0"/>
              <a:t>		</a:t>
            </a:r>
            <a:r>
              <a:rPr lang="en-US" sz="2200" dirty="0">
                <a:solidFill>
                  <a:srgbClr val="0000E6"/>
                </a:solidFill>
              </a:rPr>
              <a:t>echo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CE7B00"/>
                </a:solidFill>
              </a:rPr>
              <a:t>"</a:t>
            </a:r>
            <a:r>
              <a:rPr lang="en-US" sz="2200" dirty="0">
                <a:solidFill>
                  <a:srgbClr val="6D3206"/>
                </a:solidFill>
              </a:rPr>
              <a:t>$</a:t>
            </a:r>
            <a:r>
              <a:rPr lang="en-US" sz="2200" dirty="0" err="1">
                <a:solidFill>
                  <a:srgbClr val="6D3206"/>
                </a:solidFill>
              </a:rPr>
              <a:t>i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CE7B00"/>
                </a:solidFill>
              </a:rPr>
              <a:t>x</a:t>
            </a:r>
            <a:r>
              <a:rPr lang="en-US" sz="2200" dirty="0"/>
              <a:t> </a:t>
            </a:r>
            <a:r>
              <a:rPr lang="en-US" sz="2200" dirty="0">
                <a:solidFill>
                  <a:srgbClr val="6D3206"/>
                </a:solidFill>
              </a:rPr>
              <a:t>$number </a:t>
            </a:r>
            <a:r>
              <a:rPr lang="en-US" sz="2200" dirty="0">
                <a:solidFill>
                  <a:srgbClr val="CE7B00"/>
                </a:solidFill>
              </a:rPr>
              <a:t>= "</a:t>
            </a:r>
            <a:r>
              <a:rPr lang="en-US" sz="2200" dirty="0"/>
              <a:t> . (</a:t>
            </a:r>
            <a:r>
              <a:rPr lang="en-US" sz="2200" dirty="0">
                <a:solidFill>
                  <a:srgbClr val="6D3206"/>
                </a:solidFill>
              </a:rPr>
              <a:t>$</a:t>
            </a:r>
            <a:r>
              <a:rPr lang="en-US" sz="2200" dirty="0" err="1">
                <a:solidFill>
                  <a:srgbClr val="6D3206"/>
                </a:solidFill>
              </a:rPr>
              <a:t>i</a:t>
            </a:r>
            <a:r>
              <a:rPr lang="en-US" sz="2200" dirty="0"/>
              <a:t> * </a:t>
            </a:r>
            <a:r>
              <a:rPr lang="en-US" sz="2200" dirty="0">
                <a:solidFill>
                  <a:srgbClr val="6D3206"/>
                </a:solidFill>
              </a:rPr>
              <a:t>$number</a:t>
            </a:r>
            <a:r>
              <a:rPr lang="en-US" sz="2200" dirty="0"/>
              <a:t>) . </a:t>
            </a:r>
            <a:r>
              <a:rPr lang="en-US" sz="2200" dirty="0">
                <a:solidFill>
                  <a:srgbClr val="CE7B00"/>
                </a:solidFill>
              </a:rPr>
              <a:t>"&lt;</a:t>
            </a:r>
            <a:r>
              <a:rPr lang="en-US" sz="2200" dirty="0" err="1">
                <a:solidFill>
                  <a:srgbClr val="CE7B00"/>
                </a:solidFill>
              </a:rPr>
              <a:t>br</a:t>
            </a:r>
            <a:r>
              <a:rPr lang="en-US" sz="2200" dirty="0">
                <a:solidFill>
                  <a:srgbClr val="CE7B00"/>
                </a:solidFill>
              </a:rPr>
              <a:t>&gt;"</a:t>
            </a:r>
            <a:r>
              <a:rPr lang="en-US" sz="2200" dirty="0"/>
              <a:t>;</a:t>
            </a:r>
            <a:endParaRPr lang="nl-NL" sz="2200" dirty="0"/>
          </a:p>
          <a:p>
            <a:pPr lvl="0">
              <a:buNone/>
            </a:pPr>
            <a:r>
              <a:rPr lang="en-US" sz="2200" dirty="0"/>
              <a:t>	</a:t>
            </a:r>
            <a:r>
              <a:rPr lang="nl-NL" sz="2200" dirty="0"/>
              <a:t>}</a:t>
            </a:r>
          </a:p>
          <a:p>
            <a:pPr lvl="0">
              <a:buNone/>
            </a:pPr>
            <a:r>
              <a:rPr lang="nl-NL" sz="2200" dirty="0"/>
              <a:t>?&gt;</a:t>
            </a:r>
          </a:p>
          <a:p>
            <a:pPr>
              <a:buNone/>
            </a:pPr>
            <a:endParaRPr lang="nl-NL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A51A8F-8434-EA43-A759-487C5CD823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053" y="3717032"/>
            <a:ext cx="5234947" cy="31409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 err="1"/>
              <a:t>Foreach</a:t>
            </a:r>
            <a:r>
              <a:rPr lang="nl-NL" b="1" dirty="0"/>
              <a:t>-loop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>
            <a:normAutofit lnSpcReduction="10000"/>
          </a:bodyPr>
          <a:lstStyle/>
          <a:p>
            <a:r>
              <a:rPr lang="nl-NL" dirty="0"/>
              <a:t>Twee zaken meegeven</a:t>
            </a:r>
          </a:p>
          <a:p>
            <a:pPr lvl="1"/>
            <a:r>
              <a:rPr lang="nl-NL" dirty="0"/>
              <a:t>Array die doorlopen wordt ($</a:t>
            </a:r>
            <a:r>
              <a:rPr lang="nl-NL" dirty="0" err="1"/>
              <a:t>days</a:t>
            </a:r>
            <a:r>
              <a:rPr lang="nl-NL" dirty="0"/>
              <a:t>)</a:t>
            </a:r>
          </a:p>
          <a:p>
            <a:pPr lvl="1"/>
            <a:r>
              <a:rPr lang="nl-NL" dirty="0"/>
              <a:t>Naam van variabele die iedere positie van de array krijgt ($</a:t>
            </a:r>
            <a:r>
              <a:rPr lang="nl-NL" dirty="0" err="1"/>
              <a:t>day</a:t>
            </a:r>
            <a:r>
              <a:rPr lang="nl-NL" dirty="0"/>
              <a:t>). Let op: hier moet een &amp; voor!</a:t>
            </a:r>
            <a:endParaRPr lang="nl-NL" sz="2400" dirty="0"/>
          </a:p>
          <a:p>
            <a:pPr lvl="0">
              <a:buNone/>
            </a:pPr>
            <a:endParaRPr lang="nl-NL" sz="2400" dirty="0"/>
          </a:p>
          <a:p>
            <a:pPr lvl="0">
              <a:buNone/>
            </a:pPr>
            <a:r>
              <a:rPr lang="nl-NL" sz="2400" dirty="0"/>
              <a:t>&lt;?</a:t>
            </a:r>
            <a:r>
              <a:rPr lang="nl-NL" sz="2400" dirty="0" err="1"/>
              <a:t>php</a:t>
            </a:r>
            <a:endParaRPr lang="nl-NL" sz="2400" dirty="0"/>
          </a:p>
          <a:p>
            <a:pPr lvl="0">
              <a:buNone/>
            </a:pPr>
            <a:r>
              <a:rPr lang="nl-NL" sz="2400" dirty="0"/>
              <a:t>	</a:t>
            </a:r>
            <a:r>
              <a:rPr lang="nl-NL" sz="2400" dirty="0" err="1">
                <a:solidFill>
                  <a:srgbClr val="0000E6"/>
                </a:solidFill>
              </a:rPr>
              <a:t>foreach</a:t>
            </a:r>
            <a:r>
              <a:rPr lang="nl-NL" sz="2400" dirty="0"/>
              <a:t>(</a:t>
            </a:r>
            <a:r>
              <a:rPr lang="nl-NL" sz="2400" dirty="0">
                <a:solidFill>
                  <a:srgbClr val="6D3206"/>
                </a:solidFill>
              </a:rPr>
              <a:t>$</a:t>
            </a:r>
            <a:r>
              <a:rPr lang="nl-NL" sz="2400" dirty="0" err="1">
                <a:solidFill>
                  <a:srgbClr val="6D3206"/>
                </a:solidFill>
              </a:rPr>
              <a:t>days</a:t>
            </a:r>
            <a:r>
              <a:rPr lang="nl-NL" sz="2400" dirty="0"/>
              <a:t> </a:t>
            </a:r>
            <a:r>
              <a:rPr lang="nl-NL" sz="2400" dirty="0">
                <a:solidFill>
                  <a:srgbClr val="0000E6"/>
                </a:solidFill>
              </a:rPr>
              <a:t>as</a:t>
            </a:r>
            <a:r>
              <a:rPr lang="nl-NL" sz="2400" dirty="0"/>
              <a:t> &amp;</a:t>
            </a:r>
            <a:r>
              <a:rPr lang="nl-NL" sz="2400" dirty="0">
                <a:solidFill>
                  <a:srgbClr val="6D3206"/>
                </a:solidFill>
              </a:rPr>
              <a:t>$</a:t>
            </a:r>
            <a:r>
              <a:rPr lang="nl-NL" sz="2400" dirty="0" err="1">
                <a:solidFill>
                  <a:srgbClr val="6D3206"/>
                </a:solidFill>
              </a:rPr>
              <a:t>day</a:t>
            </a:r>
            <a:r>
              <a:rPr lang="nl-NL" sz="2400" dirty="0"/>
              <a:t>) {</a:t>
            </a:r>
          </a:p>
          <a:p>
            <a:pPr lvl="0">
              <a:buNone/>
            </a:pPr>
            <a:r>
              <a:rPr lang="nl-NL" sz="2400" dirty="0"/>
              <a:t>		</a:t>
            </a:r>
            <a:r>
              <a:rPr lang="nl-NL" sz="2400" dirty="0">
                <a:solidFill>
                  <a:srgbClr val="0000E6"/>
                </a:solidFill>
              </a:rPr>
              <a:t>echo</a:t>
            </a:r>
            <a:r>
              <a:rPr lang="nl-NL" sz="2400" dirty="0"/>
              <a:t> </a:t>
            </a:r>
            <a:r>
              <a:rPr lang="nl-NL" sz="2400" dirty="0">
                <a:solidFill>
                  <a:srgbClr val="CE7B00"/>
                </a:solidFill>
              </a:rPr>
              <a:t>"</a:t>
            </a:r>
            <a:r>
              <a:rPr lang="nl-NL" sz="2400" dirty="0">
                <a:solidFill>
                  <a:srgbClr val="6D3206"/>
                </a:solidFill>
              </a:rPr>
              <a:t>$</a:t>
            </a:r>
            <a:r>
              <a:rPr lang="nl-NL" sz="2400" dirty="0" err="1">
                <a:solidFill>
                  <a:srgbClr val="6D3206"/>
                </a:solidFill>
              </a:rPr>
              <a:t>day</a:t>
            </a:r>
            <a:r>
              <a:rPr lang="nl-NL" sz="2400" dirty="0"/>
              <a:t> </a:t>
            </a:r>
            <a:r>
              <a:rPr lang="nl-NL" sz="2400" dirty="0">
                <a:solidFill>
                  <a:srgbClr val="CE7B00"/>
                </a:solidFill>
              </a:rPr>
              <a:t>&lt;</a:t>
            </a:r>
            <a:r>
              <a:rPr lang="nl-NL" sz="2400" dirty="0" err="1">
                <a:solidFill>
                  <a:srgbClr val="CE7B00"/>
                </a:solidFill>
              </a:rPr>
              <a:t>br</a:t>
            </a:r>
            <a:r>
              <a:rPr lang="nl-NL" sz="2400" dirty="0">
                <a:solidFill>
                  <a:srgbClr val="CE7B00"/>
                </a:solidFill>
              </a:rPr>
              <a:t>&gt;"</a:t>
            </a:r>
            <a:r>
              <a:rPr lang="nl-NL" sz="2400" dirty="0"/>
              <a:t>;</a:t>
            </a:r>
          </a:p>
          <a:p>
            <a:pPr lvl="0">
              <a:buNone/>
            </a:pPr>
            <a:r>
              <a:rPr lang="nl-NL" sz="2400" dirty="0"/>
              <a:t>	}</a:t>
            </a:r>
          </a:p>
          <a:p>
            <a:pPr lvl="0">
              <a:buNone/>
            </a:pPr>
            <a:r>
              <a:rPr lang="nl-NL" sz="2400" dirty="0"/>
              <a:t>?&gt;</a:t>
            </a:r>
          </a:p>
          <a:p>
            <a:pPr lvl="1">
              <a:buNone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8604259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 err="1"/>
              <a:t>Foreach</a:t>
            </a:r>
            <a:r>
              <a:rPr lang="nl-NL" b="1" dirty="0"/>
              <a:t>-loop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nl-NL" sz="2400" dirty="0"/>
              <a:t>&lt;?</a:t>
            </a:r>
            <a:r>
              <a:rPr lang="nl-NL" sz="2400" dirty="0" err="1"/>
              <a:t>php</a:t>
            </a:r>
            <a:endParaRPr lang="nl-NL" sz="2400" dirty="0"/>
          </a:p>
          <a:p>
            <a:pPr marL="0" lvl="0" indent="0">
              <a:buNone/>
            </a:pPr>
            <a:r>
              <a:rPr lang="nl-NL" sz="2400" dirty="0"/>
              <a:t>     </a:t>
            </a:r>
            <a:r>
              <a:rPr lang="nl-NL" sz="2400" dirty="0">
                <a:solidFill>
                  <a:srgbClr val="6D3206"/>
                </a:solidFill>
              </a:rPr>
              <a:t>$</a:t>
            </a:r>
            <a:r>
              <a:rPr lang="nl-NL" sz="2400" dirty="0" err="1">
                <a:solidFill>
                  <a:srgbClr val="6D3206"/>
                </a:solidFill>
              </a:rPr>
              <a:t>days</a:t>
            </a:r>
            <a:r>
              <a:rPr lang="nl-NL" sz="2400" dirty="0">
                <a:solidFill>
                  <a:srgbClr val="6D3206"/>
                </a:solidFill>
              </a:rPr>
              <a:t> </a:t>
            </a:r>
            <a:r>
              <a:rPr lang="nl-NL" sz="2400" dirty="0"/>
              <a:t>= </a:t>
            </a:r>
            <a:r>
              <a:rPr lang="nl-NL" sz="2400" dirty="0">
                <a:solidFill>
                  <a:srgbClr val="0000E6"/>
                </a:solidFill>
              </a:rPr>
              <a:t>array</a:t>
            </a:r>
            <a:r>
              <a:rPr lang="nl-NL" sz="2400" dirty="0"/>
              <a:t>();</a:t>
            </a:r>
          </a:p>
          <a:p>
            <a:pPr marL="0" lvl="0" indent="0">
              <a:buNone/>
            </a:pPr>
            <a:r>
              <a:rPr lang="nl-NL" sz="2400" dirty="0"/>
              <a:t>     </a:t>
            </a:r>
            <a:r>
              <a:rPr lang="nl-NL" sz="2400" dirty="0">
                <a:solidFill>
                  <a:srgbClr val="6D3206"/>
                </a:solidFill>
              </a:rPr>
              <a:t>$</a:t>
            </a:r>
            <a:r>
              <a:rPr lang="nl-NL" sz="2400" dirty="0" err="1">
                <a:solidFill>
                  <a:srgbClr val="6D3206"/>
                </a:solidFill>
              </a:rPr>
              <a:t>days</a:t>
            </a:r>
            <a:r>
              <a:rPr lang="nl-NL" sz="2400" dirty="0"/>
              <a:t>[</a:t>
            </a:r>
            <a:r>
              <a:rPr lang="nl-NL" sz="2400" dirty="0">
                <a:solidFill>
                  <a:srgbClr val="FF00FF"/>
                </a:solidFill>
              </a:rPr>
              <a:t>0</a:t>
            </a:r>
            <a:r>
              <a:rPr lang="nl-NL" sz="2400" dirty="0"/>
              <a:t>]</a:t>
            </a:r>
            <a:r>
              <a:rPr lang="nl-NL" sz="2400" dirty="0">
                <a:solidFill>
                  <a:srgbClr val="6D3206"/>
                </a:solidFill>
              </a:rPr>
              <a:t> </a:t>
            </a:r>
            <a:r>
              <a:rPr lang="nl-NL" sz="2400" dirty="0"/>
              <a:t>= </a:t>
            </a:r>
            <a:r>
              <a:rPr lang="nl-NL" sz="2400" dirty="0">
                <a:solidFill>
                  <a:srgbClr val="CE7B00"/>
                </a:solidFill>
              </a:rPr>
              <a:t>"Zondag"</a:t>
            </a:r>
            <a:r>
              <a:rPr lang="nl-NL" sz="2400" dirty="0"/>
              <a:t>;</a:t>
            </a:r>
          </a:p>
          <a:p>
            <a:pPr marL="0" lvl="0" indent="0">
              <a:buNone/>
            </a:pPr>
            <a:r>
              <a:rPr lang="nl-NL" sz="2400" dirty="0"/>
              <a:t>     </a:t>
            </a:r>
            <a:r>
              <a:rPr lang="nl-NL" sz="2400" dirty="0">
                <a:solidFill>
                  <a:srgbClr val="6D3206"/>
                </a:solidFill>
              </a:rPr>
              <a:t>$</a:t>
            </a:r>
            <a:r>
              <a:rPr lang="nl-NL" sz="2400" dirty="0" err="1">
                <a:solidFill>
                  <a:srgbClr val="6D3206"/>
                </a:solidFill>
              </a:rPr>
              <a:t>days</a:t>
            </a:r>
            <a:r>
              <a:rPr lang="nl-NL" sz="2400" dirty="0"/>
              <a:t>[</a:t>
            </a:r>
            <a:r>
              <a:rPr lang="nl-NL" sz="2400" dirty="0">
                <a:solidFill>
                  <a:srgbClr val="FF00FF"/>
                </a:solidFill>
              </a:rPr>
              <a:t>1</a:t>
            </a:r>
            <a:r>
              <a:rPr lang="nl-NL" sz="2400" dirty="0"/>
              <a:t>] = </a:t>
            </a:r>
            <a:r>
              <a:rPr lang="nl-NL" sz="2400" dirty="0">
                <a:solidFill>
                  <a:srgbClr val="CE7B00"/>
                </a:solidFill>
              </a:rPr>
              <a:t>"Maandag"</a:t>
            </a:r>
            <a:r>
              <a:rPr lang="nl-NL" sz="2400" dirty="0"/>
              <a:t>;</a:t>
            </a:r>
          </a:p>
          <a:p>
            <a:pPr marL="0" lvl="0" indent="0">
              <a:buNone/>
            </a:pPr>
            <a:r>
              <a:rPr lang="nl-NL" sz="2400" dirty="0">
                <a:solidFill>
                  <a:srgbClr val="6D3206"/>
                </a:solidFill>
              </a:rPr>
              <a:t>     $</a:t>
            </a:r>
            <a:r>
              <a:rPr lang="nl-NL" sz="2400" dirty="0" err="1">
                <a:solidFill>
                  <a:srgbClr val="6D3206"/>
                </a:solidFill>
              </a:rPr>
              <a:t>days</a:t>
            </a:r>
            <a:r>
              <a:rPr lang="nl-NL" sz="2400" dirty="0"/>
              <a:t>[</a:t>
            </a:r>
            <a:r>
              <a:rPr lang="nl-NL" sz="2400" dirty="0">
                <a:solidFill>
                  <a:srgbClr val="FF00FF"/>
                </a:solidFill>
              </a:rPr>
              <a:t>2</a:t>
            </a:r>
            <a:r>
              <a:rPr lang="nl-NL" sz="2400" dirty="0"/>
              <a:t>]</a:t>
            </a:r>
            <a:r>
              <a:rPr lang="nl-NL" sz="2400" dirty="0">
                <a:solidFill>
                  <a:srgbClr val="6D3206"/>
                </a:solidFill>
              </a:rPr>
              <a:t> </a:t>
            </a:r>
            <a:r>
              <a:rPr lang="nl-NL" sz="2400" dirty="0"/>
              <a:t>= </a:t>
            </a:r>
            <a:r>
              <a:rPr lang="nl-NL" sz="2400" dirty="0">
                <a:solidFill>
                  <a:srgbClr val="CE7B00"/>
                </a:solidFill>
              </a:rPr>
              <a:t>"Dinsdag"</a:t>
            </a:r>
            <a:r>
              <a:rPr lang="nl-NL" sz="2400" dirty="0"/>
              <a:t>;</a:t>
            </a:r>
          </a:p>
          <a:p>
            <a:pPr marL="0" lvl="0" indent="0">
              <a:buNone/>
            </a:pPr>
            <a:r>
              <a:rPr lang="nl-NL" sz="2400" dirty="0">
                <a:solidFill>
                  <a:srgbClr val="6D3206"/>
                </a:solidFill>
              </a:rPr>
              <a:t>     $</a:t>
            </a:r>
            <a:r>
              <a:rPr lang="nl-NL" sz="2400" dirty="0" err="1">
                <a:solidFill>
                  <a:srgbClr val="6D3206"/>
                </a:solidFill>
              </a:rPr>
              <a:t>days</a:t>
            </a:r>
            <a:r>
              <a:rPr lang="nl-NL" sz="2400" dirty="0"/>
              <a:t>[</a:t>
            </a:r>
            <a:r>
              <a:rPr lang="nl-NL" sz="2400" dirty="0">
                <a:solidFill>
                  <a:srgbClr val="FF00FF"/>
                </a:solidFill>
              </a:rPr>
              <a:t>3</a:t>
            </a:r>
            <a:r>
              <a:rPr lang="nl-NL" sz="2400" dirty="0"/>
              <a:t>]</a:t>
            </a:r>
            <a:r>
              <a:rPr lang="nl-NL" sz="2400" dirty="0">
                <a:solidFill>
                  <a:srgbClr val="6D3206"/>
                </a:solidFill>
              </a:rPr>
              <a:t> </a:t>
            </a:r>
            <a:r>
              <a:rPr lang="nl-NL" sz="2400" dirty="0"/>
              <a:t>= </a:t>
            </a:r>
            <a:r>
              <a:rPr lang="nl-NL" sz="2400" dirty="0">
                <a:solidFill>
                  <a:srgbClr val="CE7B00"/>
                </a:solidFill>
              </a:rPr>
              <a:t>"Woensdag"</a:t>
            </a:r>
            <a:r>
              <a:rPr lang="nl-NL" sz="2400" dirty="0"/>
              <a:t>;</a:t>
            </a:r>
          </a:p>
          <a:p>
            <a:pPr marL="0" lvl="0" indent="0">
              <a:buNone/>
            </a:pPr>
            <a:r>
              <a:rPr lang="nl-NL" sz="2400" dirty="0"/>
              <a:t>     </a:t>
            </a:r>
            <a:r>
              <a:rPr lang="nl-NL" sz="2400" dirty="0">
                <a:solidFill>
                  <a:srgbClr val="6D3206"/>
                </a:solidFill>
              </a:rPr>
              <a:t>$</a:t>
            </a:r>
            <a:r>
              <a:rPr lang="nl-NL" sz="2400" dirty="0" err="1">
                <a:solidFill>
                  <a:srgbClr val="6D3206"/>
                </a:solidFill>
              </a:rPr>
              <a:t>days</a:t>
            </a:r>
            <a:r>
              <a:rPr lang="nl-NL" sz="2400" dirty="0"/>
              <a:t>[</a:t>
            </a:r>
            <a:r>
              <a:rPr lang="nl-NL" sz="2400" dirty="0">
                <a:solidFill>
                  <a:srgbClr val="FF00FF"/>
                </a:solidFill>
              </a:rPr>
              <a:t>4</a:t>
            </a:r>
            <a:r>
              <a:rPr lang="nl-NL" sz="2400" dirty="0"/>
              <a:t>]</a:t>
            </a:r>
            <a:r>
              <a:rPr lang="nl-NL" sz="2400" dirty="0">
                <a:solidFill>
                  <a:srgbClr val="6D3206"/>
                </a:solidFill>
              </a:rPr>
              <a:t> </a:t>
            </a:r>
            <a:r>
              <a:rPr lang="nl-NL" sz="2400" dirty="0"/>
              <a:t>= </a:t>
            </a:r>
            <a:r>
              <a:rPr lang="nl-NL" sz="2400" dirty="0">
                <a:solidFill>
                  <a:srgbClr val="CE7B00"/>
                </a:solidFill>
              </a:rPr>
              <a:t>"Donderdag"</a:t>
            </a:r>
            <a:r>
              <a:rPr lang="nl-NL" sz="2400" dirty="0"/>
              <a:t>;</a:t>
            </a:r>
          </a:p>
          <a:p>
            <a:pPr marL="0" lvl="0" indent="0">
              <a:buNone/>
            </a:pPr>
            <a:r>
              <a:rPr lang="nl-NL" sz="2400" dirty="0"/>
              <a:t>     </a:t>
            </a:r>
            <a:r>
              <a:rPr lang="nl-NL" sz="2400" dirty="0">
                <a:solidFill>
                  <a:srgbClr val="6D3206"/>
                </a:solidFill>
              </a:rPr>
              <a:t>$</a:t>
            </a:r>
            <a:r>
              <a:rPr lang="nl-NL" sz="2400" dirty="0" err="1">
                <a:solidFill>
                  <a:srgbClr val="6D3206"/>
                </a:solidFill>
              </a:rPr>
              <a:t>days</a:t>
            </a:r>
            <a:r>
              <a:rPr lang="nl-NL" sz="2400" dirty="0"/>
              <a:t>[</a:t>
            </a:r>
            <a:r>
              <a:rPr lang="nl-NL" sz="2400" dirty="0">
                <a:solidFill>
                  <a:srgbClr val="FF00FF"/>
                </a:solidFill>
              </a:rPr>
              <a:t>5</a:t>
            </a:r>
            <a:r>
              <a:rPr lang="nl-NL" sz="2400" dirty="0"/>
              <a:t>]</a:t>
            </a:r>
            <a:r>
              <a:rPr lang="nl-NL" sz="2400" dirty="0">
                <a:solidFill>
                  <a:srgbClr val="6D3206"/>
                </a:solidFill>
              </a:rPr>
              <a:t> </a:t>
            </a:r>
            <a:r>
              <a:rPr lang="nl-NL" sz="2400" dirty="0"/>
              <a:t>= </a:t>
            </a:r>
            <a:r>
              <a:rPr lang="nl-NL" sz="2400" dirty="0">
                <a:solidFill>
                  <a:srgbClr val="CE7B00"/>
                </a:solidFill>
              </a:rPr>
              <a:t>"Vrijdag"</a:t>
            </a:r>
            <a:r>
              <a:rPr lang="nl-NL" sz="2400" dirty="0"/>
              <a:t>;</a:t>
            </a:r>
          </a:p>
          <a:p>
            <a:pPr marL="0" lvl="0" indent="0">
              <a:buNone/>
            </a:pPr>
            <a:r>
              <a:rPr lang="nl-NL" sz="2400" dirty="0">
                <a:solidFill>
                  <a:srgbClr val="6D3206"/>
                </a:solidFill>
              </a:rPr>
              <a:t>     $</a:t>
            </a:r>
            <a:r>
              <a:rPr lang="nl-NL" sz="2400" dirty="0" err="1">
                <a:solidFill>
                  <a:srgbClr val="6D3206"/>
                </a:solidFill>
              </a:rPr>
              <a:t>days</a:t>
            </a:r>
            <a:r>
              <a:rPr lang="nl-NL" sz="2400" dirty="0"/>
              <a:t>[</a:t>
            </a:r>
            <a:r>
              <a:rPr lang="nl-NL" sz="2400" dirty="0">
                <a:solidFill>
                  <a:srgbClr val="FF00FF"/>
                </a:solidFill>
              </a:rPr>
              <a:t>6</a:t>
            </a:r>
            <a:r>
              <a:rPr lang="nl-NL" sz="2400" dirty="0"/>
              <a:t>]</a:t>
            </a:r>
            <a:r>
              <a:rPr lang="nl-NL" sz="2400" dirty="0">
                <a:solidFill>
                  <a:srgbClr val="6D3206"/>
                </a:solidFill>
              </a:rPr>
              <a:t> </a:t>
            </a:r>
            <a:r>
              <a:rPr lang="nl-NL" sz="2400" dirty="0"/>
              <a:t>= </a:t>
            </a:r>
            <a:r>
              <a:rPr lang="nl-NL" sz="2400" dirty="0">
                <a:solidFill>
                  <a:srgbClr val="CE7B00"/>
                </a:solidFill>
              </a:rPr>
              <a:t>"Zaterdag"</a:t>
            </a:r>
            <a:r>
              <a:rPr lang="nl-NL" sz="2400" dirty="0"/>
              <a:t>;</a:t>
            </a:r>
          </a:p>
          <a:p>
            <a:pPr marL="0" lvl="0" indent="0">
              <a:buNone/>
            </a:pPr>
            <a:r>
              <a:rPr lang="nl-NL" sz="2400" dirty="0"/>
              <a:t> </a:t>
            </a:r>
          </a:p>
          <a:p>
            <a:pPr marL="0" lvl="0" indent="0">
              <a:buNone/>
            </a:pPr>
            <a:r>
              <a:rPr lang="nl-NL" sz="2400" dirty="0"/>
              <a:t>     </a:t>
            </a:r>
            <a:r>
              <a:rPr lang="nl-NL" sz="2400" dirty="0" err="1">
                <a:solidFill>
                  <a:srgbClr val="0000E6"/>
                </a:solidFill>
              </a:rPr>
              <a:t>foreach</a:t>
            </a:r>
            <a:r>
              <a:rPr lang="nl-NL" sz="2400" dirty="0"/>
              <a:t>(</a:t>
            </a:r>
            <a:r>
              <a:rPr lang="nl-NL" sz="2400" dirty="0">
                <a:solidFill>
                  <a:srgbClr val="6D3206"/>
                </a:solidFill>
              </a:rPr>
              <a:t>$</a:t>
            </a:r>
            <a:r>
              <a:rPr lang="nl-NL" sz="2400" dirty="0" err="1">
                <a:solidFill>
                  <a:srgbClr val="6D3206"/>
                </a:solidFill>
              </a:rPr>
              <a:t>days</a:t>
            </a:r>
            <a:r>
              <a:rPr lang="nl-NL" sz="2400" dirty="0"/>
              <a:t> </a:t>
            </a:r>
            <a:r>
              <a:rPr lang="nl-NL" sz="2400" dirty="0">
                <a:solidFill>
                  <a:srgbClr val="0000E6"/>
                </a:solidFill>
              </a:rPr>
              <a:t>as</a:t>
            </a:r>
            <a:r>
              <a:rPr lang="nl-NL" sz="2400" dirty="0"/>
              <a:t> &amp;</a:t>
            </a:r>
            <a:r>
              <a:rPr lang="nl-NL" sz="2400" dirty="0">
                <a:solidFill>
                  <a:srgbClr val="6D3206"/>
                </a:solidFill>
              </a:rPr>
              <a:t>$</a:t>
            </a:r>
            <a:r>
              <a:rPr lang="nl-NL" sz="2400" dirty="0" err="1">
                <a:solidFill>
                  <a:srgbClr val="6D3206"/>
                </a:solidFill>
              </a:rPr>
              <a:t>day</a:t>
            </a:r>
            <a:r>
              <a:rPr lang="nl-NL" sz="2400" dirty="0"/>
              <a:t>) {</a:t>
            </a:r>
          </a:p>
          <a:p>
            <a:pPr marL="0" lvl="0" indent="0">
              <a:buNone/>
            </a:pPr>
            <a:r>
              <a:rPr lang="nl-NL" sz="2400" dirty="0"/>
              <a:t>         </a:t>
            </a:r>
            <a:r>
              <a:rPr lang="nl-NL" sz="2400" dirty="0">
                <a:solidFill>
                  <a:srgbClr val="0000E6"/>
                </a:solidFill>
              </a:rPr>
              <a:t>echo</a:t>
            </a:r>
            <a:r>
              <a:rPr lang="nl-NL" sz="2400" dirty="0"/>
              <a:t> </a:t>
            </a:r>
            <a:r>
              <a:rPr lang="nl-NL" sz="2400" dirty="0">
                <a:solidFill>
                  <a:srgbClr val="CE7B00"/>
                </a:solidFill>
              </a:rPr>
              <a:t>"</a:t>
            </a:r>
            <a:r>
              <a:rPr lang="nl-NL" sz="2400" dirty="0">
                <a:solidFill>
                  <a:srgbClr val="6D3206"/>
                </a:solidFill>
              </a:rPr>
              <a:t>$</a:t>
            </a:r>
            <a:r>
              <a:rPr lang="nl-NL" sz="2400" dirty="0" err="1">
                <a:solidFill>
                  <a:srgbClr val="6D3206"/>
                </a:solidFill>
              </a:rPr>
              <a:t>day</a:t>
            </a:r>
            <a:r>
              <a:rPr lang="nl-NL" sz="2400" dirty="0">
                <a:solidFill>
                  <a:srgbClr val="CE7B00"/>
                </a:solidFill>
              </a:rPr>
              <a:t> &lt;</a:t>
            </a:r>
            <a:r>
              <a:rPr lang="nl-NL" sz="2400" dirty="0" err="1">
                <a:solidFill>
                  <a:srgbClr val="CE7B00"/>
                </a:solidFill>
              </a:rPr>
              <a:t>br</a:t>
            </a:r>
            <a:r>
              <a:rPr lang="nl-NL" sz="2400" dirty="0">
                <a:solidFill>
                  <a:srgbClr val="CE7B00"/>
                </a:solidFill>
              </a:rPr>
              <a:t>&gt;"</a:t>
            </a:r>
            <a:r>
              <a:rPr lang="nl-NL" sz="2400" dirty="0"/>
              <a:t>;</a:t>
            </a:r>
          </a:p>
          <a:p>
            <a:pPr marL="0" lvl="0" indent="0">
              <a:buNone/>
            </a:pPr>
            <a:r>
              <a:rPr lang="nl-NL" sz="2400" dirty="0"/>
              <a:t>     }</a:t>
            </a:r>
          </a:p>
          <a:p>
            <a:pPr marL="0" lvl="0" indent="0">
              <a:buNone/>
            </a:pPr>
            <a:r>
              <a:rPr lang="nl-NL" sz="2400" dirty="0"/>
              <a:t>?&gt;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1B00A1-8665-2A40-B2C7-C7D5254F86D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296"/>
          <a:stretch/>
        </p:blipFill>
        <p:spPr bwMode="auto">
          <a:xfrm>
            <a:off x="3848969" y="4437113"/>
            <a:ext cx="5295031" cy="2420888"/>
          </a:xfrm>
          <a:prstGeom prst="rect">
            <a:avLst/>
          </a:prstGeom>
          <a:ln w="9525" cap="flat" cmpd="sng" algn="ctr">
            <a:solidFill>
              <a:sysClr val="windowText" lastClr="000000"/>
            </a:solidFill>
            <a:prstDash val="solid"/>
            <a:round/>
            <a:headEnd type="none" w="med" len="med"/>
            <a:tailEnd type="none" w="med" len="med"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06847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Rekenkundige operatoren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Voor het vergelijken van de waarde van twee of meer variabelen</a:t>
            </a:r>
          </a:p>
        </p:txBody>
      </p:sp>
      <p:graphicFrame>
        <p:nvGraphicFramePr>
          <p:cNvPr id="4" name="Tijdelijke aanduiding voor inhoud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6323295"/>
              </p:ext>
            </p:extLst>
          </p:nvPr>
        </p:nvGraphicFramePr>
        <p:xfrm>
          <a:off x="395535" y="3005953"/>
          <a:ext cx="8496945" cy="3159351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90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6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0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1" dirty="0"/>
                        <a:t>Operator</a:t>
                      </a:r>
                      <a:endParaRPr lang="nl-NL" sz="2000" b="1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1" dirty="0"/>
                        <a:t>Omschrijving</a:t>
                      </a:r>
                      <a:endParaRPr lang="nl-NL" sz="2000" b="1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1" dirty="0"/>
                        <a:t>Voorbeeld</a:t>
                      </a:r>
                      <a:endParaRPr lang="nl-NL" sz="2000" b="1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1" dirty="0"/>
                        <a:t>Uitkomst</a:t>
                      </a:r>
                      <a:endParaRPr lang="nl-NL" sz="2000" b="1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nl-NL" sz="2000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/>
                        <a:t>Optellen</a:t>
                      </a:r>
                      <a:endParaRPr lang="nl-NL" sz="2000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/>
                        <a:t>10 + 10</a:t>
                      </a:r>
                      <a:endParaRPr lang="nl-NL" sz="2000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/>
                        <a:t>20</a:t>
                      </a:r>
                      <a:endParaRPr lang="nl-NL" sz="2000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latin typeface="+mn-lt"/>
                          <a:ea typeface="+mn-ea"/>
                          <a:cs typeface="+mn-cs"/>
                        </a:rPr>
                        <a:t>-</a:t>
                      </a:r>
                      <a:endParaRPr lang="nl-NL" sz="2000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/>
                        <a:t>Aftrekken</a:t>
                      </a:r>
                      <a:endParaRPr lang="nl-NL" sz="2000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/>
                        <a:t>10 – 10</a:t>
                      </a:r>
                      <a:endParaRPr lang="nl-NL" sz="2000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latin typeface="Century Schoolbook"/>
                          <a:ea typeface="Calibri"/>
                          <a:cs typeface="Times New Roman"/>
                        </a:rPr>
                        <a:t>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nl-NL" sz="2000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/>
                        <a:t>Vermenigvuldigen</a:t>
                      </a:r>
                      <a:endParaRPr lang="nl-NL" sz="2000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/>
                        <a:t>10 * 10</a:t>
                      </a:r>
                      <a:endParaRPr lang="nl-NL" sz="2000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latin typeface="Century Schoolbook"/>
                          <a:ea typeface="Calibri"/>
                          <a:cs typeface="Times New Roman"/>
                        </a:rPr>
                        <a:t>100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endParaRPr lang="nl-NL" sz="2000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/>
                        <a:t>Delen</a:t>
                      </a:r>
                      <a:endParaRPr lang="nl-NL" sz="2000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/>
                        <a:t>10 / 10</a:t>
                      </a:r>
                      <a:endParaRPr lang="nl-NL" sz="2000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nl-NL" sz="2000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latin typeface="+mn-lt"/>
                          <a:ea typeface="+mn-ea"/>
                          <a:cs typeface="+mn-cs"/>
                        </a:rPr>
                        <a:t>%</a:t>
                      </a:r>
                      <a:endParaRPr lang="nl-NL" sz="2000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/>
                        <a:t>Modulo</a:t>
                      </a:r>
                      <a:endParaRPr lang="nl-NL" sz="2000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/>
                        <a:t>10 % 4</a:t>
                      </a:r>
                      <a:endParaRPr lang="nl-NL" sz="2000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2000" dirty="0"/>
                        <a:t>2   (4 x 2 = 8 en 10 – 8 = 2)</a:t>
                      </a:r>
                      <a:endParaRPr lang="nl-NL" sz="2000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latin typeface="+mn-lt"/>
                          <a:ea typeface="+mn-ea"/>
                          <a:cs typeface="+mn-cs"/>
                        </a:rPr>
                        <a:t>++</a:t>
                      </a:r>
                      <a:endParaRPr lang="nl-NL" sz="2000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/>
                        <a:t>Ophogen</a:t>
                      </a:r>
                      <a:endParaRPr lang="nl-NL" sz="2000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$getal++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$getal</a:t>
                      </a:r>
                      <a:r>
                        <a:rPr lang="nl-NL" sz="1800" dirty="0">
                          <a:latin typeface="+mj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800" dirty="0"/>
                        <a:t>wordt met 1 verhoogd</a:t>
                      </a:r>
                      <a:endParaRPr lang="nl-NL" sz="1800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latin typeface="+mn-lt"/>
                          <a:ea typeface="+mn-ea"/>
                          <a:cs typeface="+mn-cs"/>
                        </a:rPr>
                        <a:t>--</a:t>
                      </a:r>
                      <a:endParaRPr lang="nl-NL" sz="2000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/>
                        <a:t>Verminderen</a:t>
                      </a:r>
                      <a:endParaRPr lang="nl-NL" sz="2000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latin typeface="Courier New" panose="02070309020205020404" pitchFamily="49" charset="0"/>
                          <a:ea typeface="Calibri"/>
                          <a:cs typeface="Courier New" panose="02070309020205020404" pitchFamily="49" charset="0"/>
                        </a:rPr>
                        <a:t>$getal--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18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$getal</a:t>
                      </a:r>
                      <a:r>
                        <a:rPr lang="nl-NL" sz="1800" dirty="0">
                          <a:latin typeface="+mj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nl-NL" sz="1800" dirty="0"/>
                        <a:t>wordt met 1 verlaagd</a:t>
                      </a:r>
                      <a:endParaRPr lang="nl-NL" sz="1800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latin typeface="+mn-lt"/>
                          <a:ea typeface="+mn-ea"/>
                          <a:cs typeface="+mn-cs"/>
                        </a:rPr>
                        <a:t>**</a:t>
                      </a:r>
                      <a:endParaRPr lang="nl-NL" sz="2000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/>
                        <a:t>Exponent</a:t>
                      </a:r>
                      <a:endParaRPr lang="nl-NL" sz="2000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latin typeface="Century Schoolbook"/>
                          <a:ea typeface="Calibri"/>
                          <a:cs typeface="Times New Roman"/>
                        </a:rPr>
                        <a:t>2 ** 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latin typeface="+mn-lt"/>
                          <a:ea typeface="+mn-ea"/>
                          <a:cs typeface="+mn-cs"/>
                        </a:rPr>
                        <a:t>8 (2 x 2 x 2)</a:t>
                      </a:r>
                      <a:endParaRPr lang="nl-NL" sz="2000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166980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414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 err="1"/>
              <a:t>Vergelijkings</a:t>
            </a:r>
            <a:r>
              <a:rPr lang="nl-NL" b="1" dirty="0"/>
              <a:t> operatoren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Vergelijken van de waarde van twee of meer variabelen</a:t>
            </a:r>
          </a:p>
          <a:p>
            <a:endParaRPr lang="nl-NL" dirty="0"/>
          </a:p>
          <a:p>
            <a:r>
              <a:rPr lang="nl-NL" dirty="0"/>
              <a:t>Bijvoorbeeld</a:t>
            </a:r>
          </a:p>
          <a:p>
            <a:pPr lvl="1"/>
            <a:r>
              <a:rPr lang="nl-NL" dirty="0"/>
              <a:t>Kijken of de waarde van $variabele1 groter is dan de waarde van $variabele2</a:t>
            </a:r>
          </a:p>
        </p:txBody>
      </p:sp>
    </p:spTree>
    <p:extLst>
      <p:ext uri="{BB962C8B-B14F-4D97-AF65-F5344CB8AC3E}">
        <p14:creationId xmlns:p14="http://schemas.microsoft.com/office/powerpoint/2010/main" val="3640225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Vergelijkingsoperatoren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Voor het vergelijken van de waarde van twee of meer variabelen</a:t>
            </a:r>
          </a:p>
        </p:txBody>
      </p:sp>
      <p:graphicFrame>
        <p:nvGraphicFramePr>
          <p:cNvPr id="4" name="Tijdelijke aanduiding voor inhoud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0865880"/>
              </p:ext>
            </p:extLst>
          </p:nvPr>
        </p:nvGraphicFramePr>
        <p:xfrm>
          <a:off x="395535" y="3212976"/>
          <a:ext cx="8496945" cy="2808312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900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4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0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1" dirty="0"/>
                        <a:t>Operator</a:t>
                      </a:r>
                      <a:endParaRPr lang="nl-NL" sz="2000" b="1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1" dirty="0"/>
                        <a:t>Omschrijving</a:t>
                      </a:r>
                      <a:endParaRPr lang="nl-NL" sz="2000" b="1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1" dirty="0"/>
                        <a:t>Voorbeeld</a:t>
                      </a:r>
                      <a:endParaRPr lang="nl-NL" sz="2000" b="1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b="1" dirty="0"/>
                        <a:t>Uitkomst</a:t>
                      </a:r>
                      <a:endParaRPr lang="nl-NL" sz="2000" b="1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/>
                        <a:t>&lt;</a:t>
                      </a:r>
                      <a:endParaRPr lang="nl-NL" sz="2000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/>
                        <a:t>Kleiner dan</a:t>
                      </a:r>
                      <a:endParaRPr lang="nl-NL" sz="2000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/>
                        <a:t>10 &lt; 10</a:t>
                      </a:r>
                      <a:endParaRPr lang="nl-NL" sz="200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/>
                        <a:t>false</a:t>
                      </a:r>
                      <a:endParaRPr lang="nl-NL" sz="200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/>
                        <a:t>&lt;=</a:t>
                      </a:r>
                      <a:endParaRPr lang="nl-NL" sz="200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/>
                        <a:t>Kleiner of gelijk aan</a:t>
                      </a:r>
                      <a:endParaRPr lang="nl-NL" sz="2000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/>
                        <a:t>10 &lt;= 10</a:t>
                      </a:r>
                      <a:endParaRPr lang="nl-NL" sz="2000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/>
                        <a:t>true</a:t>
                      </a:r>
                      <a:endParaRPr lang="nl-NL" sz="200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/>
                        <a:t>&gt;</a:t>
                      </a:r>
                      <a:endParaRPr lang="nl-NL" sz="2000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/>
                        <a:t>Groter dan</a:t>
                      </a:r>
                      <a:endParaRPr lang="nl-NL" sz="2000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/>
                        <a:t>10 &gt; 10</a:t>
                      </a:r>
                      <a:endParaRPr lang="nl-NL" sz="2000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/>
                        <a:t>false</a:t>
                      </a:r>
                      <a:endParaRPr lang="nl-NL" sz="200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/>
                        <a:t>&gt;=</a:t>
                      </a:r>
                      <a:endParaRPr lang="nl-NL" sz="200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/>
                        <a:t>Groter of gelijk aan</a:t>
                      </a:r>
                      <a:endParaRPr lang="nl-NL" sz="200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/>
                        <a:t>10 &gt;= 10</a:t>
                      </a:r>
                      <a:endParaRPr lang="nl-NL" sz="2000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/>
                        <a:t>true</a:t>
                      </a:r>
                      <a:endParaRPr lang="nl-NL" sz="200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/>
                        <a:t>==</a:t>
                      </a:r>
                      <a:endParaRPr lang="nl-NL" sz="200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/>
                        <a:t>Gelijk aan</a:t>
                      </a:r>
                      <a:endParaRPr lang="nl-NL" sz="200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/>
                        <a:t>10 == 10</a:t>
                      </a:r>
                      <a:endParaRPr lang="nl-NL" sz="2000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/>
                        <a:t>true</a:t>
                      </a:r>
                      <a:endParaRPr lang="nl-NL" sz="200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/>
                        <a:t>!=</a:t>
                      </a:r>
                      <a:endParaRPr lang="nl-NL" sz="200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/>
                        <a:t>Niet gelijk aan</a:t>
                      </a:r>
                      <a:endParaRPr lang="nl-NL" sz="200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/>
                        <a:t>10 != 10</a:t>
                      </a:r>
                      <a:endParaRPr lang="nl-NL" sz="200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 err="1"/>
                        <a:t>False</a:t>
                      </a:r>
                      <a:endParaRPr lang="nl-NL" sz="2000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103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>
                          <a:latin typeface="+mn-lt"/>
                          <a:ea typeface="+mn-ea"/>
                          <a:cs typeface="+mn-cs"/>
                        </a:rPr>
                        <a:t>&lt;=&gt;</a:t>
                      </a:r>
                      <a:endParaRPr lang="nl-NL" sz="2000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 err="1"/>
                        <a:t>Spaceship</a:t>
                      </a:r>
                      <a:r>
                        <a:rPr lang="nl-NL" sz="2000" dirty="0"/>
                        <a:t> operator</a:t>
                      </a:r>
                      <a:endParaRPr lang="nl-NL" sz="2000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/>
                        <a:t>1 &lt;=&gt; 2</a:t>
                      </a:r>
                      <a:endParaRPr lang="nl-NL" sz="2000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nl-NL" sz="2000" dirty="0"/>
                        <a:t>-1</a:t>
                      </a:r>
                      <a:endParaRPr lang="nl-NL" sz="2000" dirty="0">
                        <a:latin typeface="Century Schoolbook"/>
                        <a:ea typeface="Calibri"/>
                        <a:cs typeface="Times New Roman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Selectiestatements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/>
          <a:lstStyle/>
          <a:p>
            <a:r>
              <a:rPr lang="nl-NL" dirty="0"/>
              <a:t>Bepaalde code alleen uitvoeren als er aan een bepaalde voorwaarde wordt voldaan</a:t>
            </a:r>
          </a:p>
          <a:p>
            <a:endParaRPr lang="nl-NL" dirty="0"/>
          </a:p>
          <a:p>
            <a:r>
              <a:rPr lang="nl-NL" dirty="0"/>
              <a:t>Bijvoorbeeld</a:t>
            </a:r>
          </a:p>
          <a:p>
            <a:pPr lvl="1"/>
            <a:r>
              <a:rPr lang="nl-NL" dirty="0" err="1"/>
              <a:t>If-statement</a:t>
            </a:r>
            <a:endParaRPr lang="nl-N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Voorbeeld van een </a:t>
            </a:r>
            <a:r>
              <a:rPr lang="nl-NL" b="1" dirty="0" err="1"/>
              <a:t>if-statement</a:t>
            </a:r>
            <a:endParaRPr lang="nl-NL" b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nl-NL" sz="2200" dirty="0"/>
              <a:t>&lt;?</a:t>
            </a:r>
            <a:r>
              <a:rPr lang="nl-NL" sz="2200" dirty="0" err="1"/>
              <a:t>php</a:t>
            </a:r>
            <a:endParaRPr lang="nl-NL" sz="2200" dirty="0"/>
          </a:p>
          <a:p>
            <a:pPr lvl="0">
              <a:buNone/>
            </a:pPr>
            <a:r>
              <a:rPr lang="nl-NL" sz="2200" dirty="0"/>
              <a:t>	</a:t>
            </a:r>
            <a:r>
              <a:rPr lang="nl-NL" sz="2200" dirty="0">
                <a:solidFill>
                  <a:srgbClr val="6D3206"/>
                </a:solidFill>
              </a:rPr>
              <a:t>$var1 </a:t>
            </a:r>
            <a:r>
              <a:rPr lang="nl-NL" sz="2200" dirty="0"/>
              <a:t>= </a:t>
            </a:r>
            <a:r>
              <a:rPr lang="nl-NL" sz="2200" dirty="0">
                <a:solidFill>
                  <a:srgbClr val="FF00FF"/>
                </a:solidFill>
              </a:rPr>
              <a:t>10</a:t>
            </a:r>
            <a:r>
              <a:rPr lang="nl-NL" sz="2200" dirty="0"/>
              <a:t>;</a:t>
            </a:r>
          </a:p>
          <a:p>
            <a:pPr lvl="0">
              <a:buNone/>
            </a:pPr>
            <a:r>
              <a:rPr lang="nl-NL" sz="2200" dirty="0"/>
              <a:t>	</a:t>
            </a:r>
            <a:r>
              <a:rPr lang="nl-NL" sz="2200" dirty="0">
                <a:solidFill>
                  <a:srgbClr val="6D3206"/>
                </a:solidFill>
              </a:rPr>
              <a:t>$var2 </a:t>
            </a:r>
            <a:r>
              <a:rPr lang="nl-NL" sz="2200" dirty="0"/>
              <a:t>= </a:t>
            </a:r>
            <a:r>
              <a:rPr lang="nl-NL" sz="2200" dirty="0">
                <a:solidFill>
                  <a:srgbClr val="FF00FF"/>
                </a:solidFill>
              </a:rPr>
              <a:t>15</a:t>
            </a:r>
            <a:r>
              <a:rPr lang="nl-NL" sz="2200" dirty="0"/>
              <a:t>;</a:t>
            </a:r>
          </a:p>
          <a:p>
            <a:pPr lvl="0">
              <a:buNone/>
            </a:pPr>
            <a:r>
              <a:rPr lang="nl-NL" sz="2200" dirty="0"/>
              <a:t> </a:t>
            </a:r>
          </a:p>
          <a:p>
            <a:pPr lvl="0">
              <a:buNone/>
            </a:pPr>
            <a:r>
              <a:rPr lang="nl-NL" sz="2200" dirty="0"/>
              <a:t>	</a:t>
            </a:r>
            <a:r>
              <a:rPr lang="nl-NL" sz="2200" dirty="0" err="1">
                <a:solidFill>
                  <a:srgbClr val="0000E6"/>
                </a:solidFill>
              </a:rPr>
              <a:t>if</a:t>
            </a:r>
            <a:r>
              <a:rPr lang="nl-NL" sz="2200" dirty="0"/>
              <a:t>(</a:t>
            </a:r>
            <a:r>
              <a:rPr lang="nl-NL" sz="2200" dirty="0">
                <a:solidFill>
                  <a:srgbClr val="6D3206"/>
                </a:solidFill>
              </a:rPr>
              <a:t>$var1</a:t>
            </a:r>
            <a:r>
              <a:rPr lang="nl-NL" sz="2200" dirty="0"/>
              <a:t> &lt; </a:t>
            </a:r>
            <a:r>
              <a:rPr lang="nl-NL" sz="2200" dirty="0">
                <a:solidFill>
                  <a:srgbClr val="6D3206"/>
                </a:solidFill>
              </a:rPr>
              <a:t>$var2</a:t>
            </a:r>
            <a:r>
              <a:rPr lang="nl-NL" sz="2200" dirty="0"/>
              <a:t>) {</a:t>
            </a:r>
          </a:p>
          <a:p>
            <a:pPr lvl="0">
              <a:buNone/>
            </a:pPr>
            <a:r>
              <a:rPr lang="nl-NL" sz="2200" dirty="0"/>
              <a:t>		</a:t>
            </a:r>
            <a:r>
              <a:rPr lang="nl-NL" sz="2200" dirty="0">
                <a:solidFill>
                  <a:srgbClr val="0000E6"/>
                </a:solidFill>
              </a:rPr>
              <a:t>echo</a:t>
            </a:r>
            <a:r>
              <a:rPr lang="nl-NL" sz="2200" dirty="0"/>
              <a:t> </a:t>
            </a:r>
            <a:r>
              <a:rPr lang="nl-NL" sz="2200" dirty="0">
                <a:solidFill>
                  <a:srgbClr val="CE7B00"/>
                </a:solidFill>
              </a:rPr>
              <a:t>"De waarde van var1 is kleiner dan die van var2"</a:t>
            </a:r>
            <a:r>
              <a:rPr lang="nl-NL" sz="2200" dirty="0"/>
              <a:t>;</a:t>
            </a:r>
          </a:p>
          <a:p>
            <a:pPr lvl="0">
              <a:buNone/>
            </a:pPr>
            <a:r>
              <a:rPr lang="nl-NL" sz="2200" dirty="0"/>
              <a:t>	}</a:t>
            </a:r>
          </a:p>
          <a:p>
            <a:pPr lvl="0">
              <a:buNone/>
            </a:pPr>
            <a:r>
              <a:rPr lang="nl-NL" sz="2200" dirty="0"/>
              <a:t>?&gt;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 err="1"/>
              <a:t>If-else</a:t>
            </a:r>
            <a:r>
              <a:rPr lang="nl-NL" b="1" dirty="0"/>
              <a:t> statement</a:t>
            </a:r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>
            <a:noAutofit/>
          </a:bodyPr>
          <a:lstStyle/>
          <a:p>
            <a:r>
              <a:rPr lang="nl-NL" dirty="0"/>
              <a:t>Wat nu als de voorwaarde bij </a:t>
            </a:r>
            <a:r>
              <a:rPr lang="nl-NL" dirty="0" err="1"/>
              <a:t>if</a:t>
            </a:r>
            <a:r>
              <a:rPr lang="nl-NL" dirty="0"/>
              <a:t> niet waar is?</a:t>
            </a:r>
          </a:p>
          <a:p>
            <a:pPr lvl="1"/>
            <a:r>
              <a:rPr lang="nl-NL" dirty="0"/>
              <a:t>Dan wordt er geen code uitgevoerd</a:t>
            </a:r>
          </a:p>
          <a:p>
            <a:pPr lvl="1"/>
            <a:endParaRPr lang="nl-NL" dirty="0"/>
          </a:p>
          <a:p>
            <a:r>
              <a:rPr lang="nl-NL" dirty="0"/>
              <a:t>Soms is dit echter juist handig</a:t>
            </a:r>
          </a:p>
          <a:p>
            <a:pPr lvl="1"/>
            <a:r>
              <a:rPr lang="nl-NL" dirty="0" err="1"/>
              <a:t>If-else-statement</a:t>
            </a:r>
            <a:endParaRPr lang="nl-NL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179512" y="1052736"/>
            <a:ext cx="8784976" cy="720080"/>
          </a:xfrm>
        </p:spPr>
        <p:txBody>
          <a:bodyPr>
            <a:normAutofit fontScale="90000"/>
          </a:bodyPr>
          <a:lstStyle/>
          <a:p>
            <a:pPr algn="l"/>
            <a:r>
              <a:rPr lang="nl-NL" b="1" dirty="0"/>
              <a:t>Voorbeeld van een </a:t>
            </a:r>
            <a:r>
              <a:rPr lang="nl-NL" b="1" dirty="0" err="1"/>
              <a:t>if-else-statement</a:t>
            </a:r>
            <a:endParaRPr lang="nl-NL" b="1" dirty="0"/>
          </a:p>
        </p:txBody>
      </p:sp>
      <p:sp>
        <p:nvSpPr>
          <p:cNvPr id="7" name="Tijdelijke aanduiding voor inhoud 6"/>
          <p:cNvSpPr>
            <a:spLocks noGrp="1"/>
          </p:cNvSpPr>
          <p:nvPr>
            <p:ph idx="1"/>
          </p:nvPr>
        </p:nvSpPr>
        <p:spPr>
          <a:xfrm>
            <a:off x="467544" y="1844824"/>
            <a:ext cx="8219256" cy="4281339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nl-NL" sz="2200" dirty="0"/>
              <a:t>&lt;?</a:t>
            </a:r>
            <a:r>
              <a:rPr lang="nl-NL" sz="2200" dirty="0" err="1"/>
              <a:t>php</a:t>
            </a:r>
            <a:endParaRPr lang="nl-NL" sz="2200" dirty="0"/>
          </a:p>
          <a:p>
            <a:pPr lvl="0">
              <a:buNone/>
            </a:pPr>
            <a:r>
              <a:rPr lang="nl-NL" sz="2200" dirty="0"/>
              <a:t>	</a:t>
            </a:r>
            <a:r>
              <a:rPr lang="nl-NL" sz="2200" dirty="0">
                <a:solidFill>
                  <a:srgbClr val="6D3206"/>
                </a:solidFill>
              </a:rPr>
              <a:t>$var1 </a:t>
            </a:r>
            <a:r>
              <a:rPr lang="nl-NL" sz="2200" dirty="0"/>
              <a:t>= </a:t>
            </a:r>
            <a:r>
              <a:rPr lang="nl-NL" sz="2200" dirty="0">
                <a:solidFill>
                  <a:srgbClr val="CE7B00"/>
                </a:solidFill>
              </a:rPr>
              <a:t>"</a:t>
            </a:r>
            <a:r>
              <a:rPr lang="nl-NL" sz="2200" dirty="0" err="1">
                <a:solidFill>
                  <a:srgbClr val="CE7B00"/>
                </a:solidFill>
              </a:rPr>
              <a:t>Hello</a:t>
            </a:r>
            <a:r>
              <a:rPr lang="nl-NL" sz="2200" dirty="0">
                <a:solidFill>
                  <a:srgbClr val="CE7B00"/>
                </a:solidFill>
              </a:rPr>
              <a:t>"</a:t>
            </a:r>
            <a:r>
              <a:rPr lang="nl-NL" sz="2200" dirty="0"/>
              <a:t>;</a:t>
            </a:r>
          </a:p>
          <a:p>
            <a:pPr lvl="0">
              <a:buNone/>
            </a:pPr>
            <a:r>
              <a:rPr lang="nl-NL" sz="2200" dirty="0"/>
              <a:t>	</a:t>
            </a:r>
            <a:r>
              <a:rPr lang="nl-NL" sz="2200" dirty="0">
                <a:solidFill>
                  <a:srgbClr val="6D3206"/>
                </a:solidFill>
              </a:rPr>
              <a:t>$var2 </a:t>
            </a:r>
            <a:r>
              <a:rPr lang="nl-NL" sz="2200" dirty="0"/>
              <a:t>= </a:t>
            </a:r>
            <a:r>
              <a:rPr lang="nl-NL" sz="2200" dirty="0">
                <a:solidFill>
                  <a:srgbClr val="CE7B00"/>
                </a:solidFill>
              </a:rPr>
              <a:t>"</a:t>
            </a:r>
            <a:r>
              <a:rPr lang="nl-NL" sz="2200" dirty="0" err="1">
                <a:solidFill>
                  <a:srgbClr val="CE7B00"/>
                </a:solidFill>
              </a:rPr>
              <a:t>world</a:t>
            </a:r>
            <a:r>
              <a:rPr lang="nl-NL" sz="2200" dirty="0">
                <a:solidFill>
                  <a:srgbClr val="CE7B00"/>
                </a:solidFill>
              </a:rPr>
              <a:t>"</a:t>
            </a:r>
            <a:r>
              <a:rPr lang="nl-NL" sz="2200" dirty="0"/>
              <a:t>;</a:t>
            </a:r>
          </a:p>
          <a:p>
            <a:pPr lvl="0">
              <a:buNone/>
            </a:pPr>
            <a:r>
              <a:rPr lang="nl-NL" sz="2200" dirty="0"/>
              <a:t> </a:t>
            </a:r>
          </a:p>
          <a:p>
            <a:pPr lvl="0">
              <a:buNone/>
            </a:pPr>
            <a:r>
              <a:rPr lang="nl-NL" sz="2200" dirty="0"/>
              <a:t>	</a:t>
            </a:r>
            <a:r>
              <a:rPr lang="nl-NL" sz="2200" dirty="0" err="1">
                <a:solidFill>
                  <a:srgbClr val="0000E6"/>
                </a:solidFill>
              </a:rPr>
              <a:t>if</a:t>
            </a:r>
            <a:r>
              <a:rPr lang="nl-NL" sz="2200" dirty="0"/>
              <a:t>(</a:t>
            </a:r>
            <a:r>
              <a:rPr lang="nl-NL" sz="2200" dirty="0">
                <a:solidFill>
                  <a:srgbClr val="6D3206"/>
                </a:solidFill>
              </a:rPr>
              <a:t>$var1</a:t>
            </a:r>
            <a:r>
              <a:rPr lang="nl-NL" sz="2200" dirty="0"/>
              <a:t> == </a:t>
            </a:r>
            <a:r>
              <a:rPr lang="nl-NL" sz="2200" dirty="0">
                <a:solidFill>
                  <a:srgbClr val="6D3206"/>
                </a:solidFill>
              </a:rPr>
              <a:t>$var2</a:t>
            </a:r>
            <a:r>
              <a:rPr lang="nl-NL" sz="2200" dirty="0"/>
              <a:t>) {</a:t>
            </a:r>
          </a:p>
          <a:p>
            <a:pPr lvl="0">
              <a:buNone/>
            </a:pPr>
            <a:r>
              <a:rPr lang="nl-NL" sz="2200" dirty="0"/>
              <a:t>		</a:t>
            </a:r>
            <a:r>
              <a:rPr lang="nl-NL" sz="2200" dirty="0">
                <a:solidFill>
                  <a:srgbClr val="0000E6"/>
                </a:solidFill>
              </a:rPr>
              <a:t>echo</a:t>
            </a:r>
            <a:r>
              <a:rPr lang="nl-NL" sz="2200" dirty="0"/>
              <a:t> </a:t>
            </a:r>
            <a:r>
              <a:rPr lang="nl-NL" sz="2200" dirty="0">
                <a:solidFill>
                  <a:srgbClr val="CE7B00"/>
                </a:solidFill>
              </a:rPr>
              <a:t>"</a:t>
            </a:r>
            <a:r>
              <a:rPr lang="nl-NL" sz="2200" dirty="0">
                <a:solidFill>
                  <a:srgbClr val="6D3206"/>
                </a:solidFill>
              </a:rPr>
              <a:t>$var1</a:t>
            </a:r>
            <a:r>
              <a:rPr lang="nl-NL" sz="2200" dirty="0"/>
              <a:t> </a:t>
            </a:r>
            <a:r>
              <a:rPr lang="nl-NL" sz="2200" dirty="0">
                <a:solidFill>
                  <a:srgbClr val="CE7B00"/>
                </a:solidFill>
              </a:rPr>
              <a:t>is gelijk aan </a:t>
            </a:r>
            <a:r>
              <a:rPr lang="nl-NL" sz="2200" dirty="0">
                <a:solidFill>
                  <a:srgbClr val="6D3206"/>
                </a:solidFill>
              </a:rPr>
              <a:t>$var2</a:t>
            </a:r>
            <a:r>
              <a:rPr lang="nl-NL" sz="2200" dirty="0">
                <a:solidFill>
                  <a:srgbClr val="CE7B00"/>
                </a:solidFill>
              </a:rPr>
              <a:t>"</a:t>
            </a:r>
            <a:r>
              <a:rPr lang="nl-NL" sz="2200" dirty="0"/>
              <a:t>;</a:t>
            </a:r>
          </a:p>
          <a:p>
            <a:pPr lvl="0">
              <a:buNone/>
            </a:pPr>
            <a:r>
              <a:rPr lang="nl-NL" sz="2200" dirty="0"/>
              <a:t>	} </a:t>
            </a:r>
            <a:r>
              <a:rPr lang="nl-NL" sz="2200" dirty="0" err="1">
                <a:solidFill>
                  <a:srgbClr val="0000E6"/>
                </a:solidFill>
              </a:rPr>
              <a:t>else</a:t>
            </a:r>
            <a:r>
              <a:rPr lang="nl-NL" sz="2200" dirty="0"/>
              <a:t> {</a:t>
            </a:r>
          </a:p>
          <a:p>
            <a:pPr lvl="0">
              <a:buNone/>
            </a:pPr>
            <a:r>
              <a:rPr lang="nl-NL" sz="2200" dirty="0"/>
              <a:t>		</a:t>
            </a:r>
            <a:r>
              <a:rPr lang="nl-NL" sz="2200" dirty="0">
                <a:solidFill>
                  <a:srgbClr val="0000E6"/>
                </a:solidFill>
              </a:rPr>
              <a:t>echo</a:t>
            </a:r>
            <a:r>
              <a:rPr lang="nl-NL" sz="2200" dirty="0"/>
              <a:t> </a:t>
            </a:r>
            <a:r>
              <a:rPr lang="nl-NL" sz="2200" dirty="0">
                <a:solidFill>
                  <a:srgbClr val="CE7B00"/>
                </a:solidFill>
              </a:rPr>
              <a:t>"</a:t>
            </a:r>
            <a:r>
              <a:rPr lang="nl-NL" sz="2200" dirty="0">
                <a:solidFill>
                  <a:srgbClr val="6D3206"/>
                </a:solidFill>
              </a:rPr>
              <a:t>$var1</a:t>
            </a:r>
            <a:r>
              <a:rPr lang="nl-NL" sz="2200" dirty="0"/>
              <a:t> </a:t>
            </a:r>
            <a:r>
              <a:rPr lang="nl-NL" sz="2200" dirty="0">
                <a:solidFill>
                  <a:srgbClr val="CE7B00"/>
                </a:solidFill>
              </a:rPr>
              <a:t>is niet gelijk aan </a:t>
            </a:r>
            <a:r>
              <a:rPr lang="nl-NL" sz="2200" dirty="0">
                <a:solidFill>
                  <a:srgbClr val="6D3206"/>
                </a:solidFill>
              </a:rPr>
              <a:t>$var2</a:t>
            </a:r>
            <a:r>
              <a:rPr lang="nl-NL" sz="2200" dirty="0">
                <a:solidFill>
                  <a:srgbClr val="CE7B00"/>
                </a:solidFill>
              </a:rPr>
              <a:t>"</a:t>
            </a:r>
            <a:r>
              <a:rPr lang="nl-NL" sz="2200" dirty="0"/>
              <a:t>;</a:t>
            </a:r>
          </a:p>
          <a:p>
            <a:pPr lvl="0">
              <a:buNone/>
            </a:pPr>
            <a:r>
              <a:rPr lang="nl-NL" sz="2200" dirty="0"/>
              <a:t>	}</a:t>
            </a:r>
          </a:p>
          <a:p>
            <a:pPr lvl="0">
              <a:buNone/>
            </a:pPr>
            <a:r>
              <a:rPr lang="nl-NL" sz="2200" dirty="0"/>
              <a:t>?&gt;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c7db627-a19b-4420-ba46-d2da62c8f9f7" xsi:nil="true"/>
    <_ip_UnifiedCompliancePolicyUIAction xmlns="http://schemas.microsoft.com/sharepoint/v3" xsi:nil="true"/>
    <lcf76f155ced4ddcb4097134ff3c332f xmlns="a95f19fb-cad5-4f59-9d9d-bfe7d2b05f17">
      <Terms xmlns="http://schemas.microsoft.com/office/infopath/2007/PartnerControls"/>
    </lcf76f155ced4ddcb4097134ff3c332f>
    <_ip_UnifiedCompliancePolicyProperties xmlns="http://schemas.microsoft.com/sharepoint/v3" xsi:nil="true"/>
    <Datum xmlns="a95f19fb-cad5-4f59-9d9d-bfe7d2b05f17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FD4E1C67A4E64E8A5EE45D21D6EE10" ma:contentTypeVersion="21" ma:contentTypeDescription="Create a new document." ma:contentTypeScope="" ma:versionID="7b27464745913ea4c599582ef090dc78">
  <xsd:schema xmlns:xsd="http://www.w3.org/2001/XMLSchema" xmlns:xs="http://www.w3.org/2001/XMLSchema" xmlns:p="http://schemas.microsoft.com/office/2006/metadata/properties" xmlns:ns1="http://schemas.microsoft.com/sharepoint/v3" xmlns:ns2="a95f19fb-cad5-4f59-9d9d-bfe7d2b05f17" xmlns:ns3="73dbb10f-d65e-4026-aa5c-544c0db9c1ca" xmlns:ns4="9c7db627-a19b-4420-ba46-d2da62c8f9f7" targetNamespace="http://schemas.microsoft.com/office/2006/metadata/properties" ma:root="true" ma:fieldsID="4818bf57af3666ed436dd9c64dc91723" ns1:_="" ns2:_="" ns3:_="" ns4:_="">
    <xsd:import namespace="http://schemas.microsoft.com/sharepoint/v3"/>
    <xsd:import namespace="a95f19fb-cad5-4f59-9d9d-bfe7d2b05f17"/>
    <xsd:import namespace="73dbb10f-d65e-4026-aa5c-544c0db9c1ca"/>
    <xsd:import namespace="9c7db627-a19b-4420-ba46-d2da62c8f9f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1:_ip_UnifiedCompliancePolicyProperties" minOccurs="0"/>
                <xsd:element ref="ns1:_ip_UnifiedCompliancePolicyUIActio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Datum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5f19fb-cad5-4f59-9d9d-bfe7d2b05f1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527928d4-2fba-4575-b28c-4dd47955e2e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Datum" ma:index="28" nillable="true" ma:displayName="Datum" ma:format="DateTime" ma:internalName="Datum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dbb10f-d65e-4026-aa5c-544c0db9c1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7db627-a19b-4420-ba46-d2da62c8f9f7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6500080d-28b4-49ca-afc0-67533ee9b982}" ma:internalName="TaxCatchAll" ma:showField="CatchAllData" ma:web="73dbb10f-d65e-4026-aa5c-544c0db9c1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A07E71F-1BC6-4880-A826-B108CFAE74DD}">
  <ds:schemaRefs>
    <ds:schemaRef ds:uri="http://schemas.microsoft.com/office/2006/metadata/properties"/>
    <ds:schemaRef ds:uri="http://schemas.microsoft.com/office/infopath/2007/PartnerControls"/>
    <ds:schemaRef ds:uri="9c7db627-a19b-4420-ba46-d2da62c8f9f7"/>
    <ds:schemaRef ds:uri="http://schemas.microsoft.com/sharepoint/v3"/>
    <ds:schemaRef ds:uri="a95f19fb-cad5-4f59-9d9d-bfe7d2b05f17"/>
  </ds:schemaRefs>
</ds:datastoreItem>
</file>

<file path=customXml/itemProps2.xml><?xml version="1.0" encoding="utf-8"?>
<ds:datastoreItem xmlns:ds="http://schemas.openxmlformats.org/officeDocument/2006/customXml" ds:itemID="{1836E96D-F0E0-4E57-803B-5D7AD6EF9F5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D2CC2B2-69DB-482C-BFD9-904CF42B54E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a95f19fb-cad5-4f59-9d9d-bfe7d2b05f17"/>
    <ds:schemaRef ds:uri="73dbb10f-d65e-4026-aa5c-544c0db9c1ca"/>
    <ds:schemaRef ds:uri="9c7db627-a19b-4420-ba46-d2da62c8f9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561</Words>
  <Application>Microsoft Office PowerPoint</Application>
  <PresentationFormat>On-screen Show (4:3)</PresentationFormat>
  <Paragraphs>279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Office-thema</vt:lpstr>
      <vt:lpstr>PowerPoint Presentation</vt:lpstr>
      <vt:lpstr>Rekenkundige operatoren</vt:lpstr>
      <vt:lpstr>Rekenkundige operatoren</vt:lpstr>
      <vt:lpstr>Vergelijkings operatoren</vt:lpstr>
      <vt:lpstr>Vergelijkingsoperatoren</vt:lpstr>
      <vt:lpstr>Selectiestatements</vt:lpstr>
      <vt:lpstr>Voorbeeld van een if-statement</vt:lpstr>
      <vt:lpstr>If-else statement</vt:lpstr>
      <vt:lpstr>Voorbeeld van een if-else-statement</vt:lpstr>
      <vt:lpstr>Boolean operatoren</vt:lpstr>
      <vt:lpstr>Boolean operatoren - voorbeeld</vt:lpstr>
      <vt:lpstr>Switch – speciaal selectiestatement</vt:lpstr>
      <vt:lpstr>Switch – speciaal selectiestatement</vt:lpstr>
      <vt:lpstr>Match – nieuw in PHP8</vt:lpstr>
      <vt:lpstr>Loop-statements</vt:lpstr>
      <vt:lpstr>Loop-statements</vt:lpstr>
      <vt:lpstr>While-loop</vt:lpstr>
      <vt:lpstr>While-loop</vt:lpstr>
      <vt:lpstr>For-loop</vt:lpstr>
      <vt:lpstr>For-loop</vt:lpstr>
      <vt:lpstr>For-loop gebruiken voor een tafel</vt:lpstr>
      <vt:lpstr>Foreach-loop</vt:lpstr>
      <vt:lpstr>Foreach-loop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A.C. Gijssen</dc:creator>
  <cp:lastModifiedBy>A.C. Gijssen</cp:lastModifiedBy>
  <cp:revision>48</cp:revision>
  <dcterms:created xsi:type="dcterms:W3CDTF">2012-05-07T15:58:47Z</dcterms:created>
  <dcterms:modified xsi:type="dcterms:W3CDTF">2025-02-07T10:08:51Z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0x010100B3FD4E1C67A4E64E8A5EE45D21D6EE10</vt:lpwstr>
  </property>
  <property fmtid="{D5CDD505-2E9C-101B-9397-08002B2CF9AE}" pid="3" name="MediaServiceImageTags">
    <vt:lpwstr/>
  </property>
</Properties>
</file>