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8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den Besten" initials="M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206"/>
    <a:srgbClr val="CE7B00"/>
    <a:srgbClr val="0000E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D1214-19A8-4647-84E1-B1A42C0AA438}" v="2" dt="2024-09-24T08:38:28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80450" autoAdjust="0"/>
  </p:normalViewPr>
  <p:slideViewPr>
    <p:cSldViewPr>
      <p:cViewPr varScale="1">
        <p:scale>
          <a:sx n="83" d="100"/>
          <a:sy n="83" d="100"/>
        </p:scale>
        <p:origin x="84" y="10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E60D1214-19A8-4647-84E1-B1A42C0AA438}"/>
    <pc:docChg chg="undo custSel modSld">
      <pc:chgData name="Linden, M van der" userId="7071751e-8507-462b-863d-5bb5459a0324" providerId="ADAL" clId="{E60D1214-19A8-4647-84E1-B1A42C0AA438}" dt="2024-09-24T09:05:18.400" v="4" actId="1076"/>
      <pc:docMkLst>
        <pc:docMk/>
      </pc:docMkLst>
      <pc:sldChg chg="addSp modSp mod">
        <pc:chgData name="Linden, M van der" userId="7071751e-8507-462b-863d-5bb5459a0324" providerId="ADAL" clId="{E60D1214-19A8-4647-84E1-B1A42C0AA438}" dt="2024-09-24T08:38:28.458" v="3"/>
        <pc:sldMkLst>
          <pc:docMk/>
          <pc:sldMk cId="0" sldId="270"/>
        </pc:sldMkLst>
        <pc:spChg chg="add mod">
          <ac:chgData name="Linden, M van der" userId="7071751e-8507-462b-863d-5bb5459a0324" providerId="ADAL" clId="{E60D1214-19A8-4647-84E1-B1A42C0AA438}" dt="2024-09-24T08:38:28.458" v="3"/>
          <ac:spMkLst>
            <pc:docMk/>
            <pc:sldMk cId="0" sldId="270"/>
            <ac:spMk id="2" creationId="{8E5D41CA-D728-5E0F-7F20-BCC51F712755}"/>
          </ac:spMkLst>
        </pc:spChg>
        <pc:spChg chg="add mod">
          <ac:chgData name="Linden, M van der" userId="7071751e-8507-462b-863d-5bb5459a0324" providerId="ADAL" clId="{E60D1214-19A8-4647-84E1-B1A42C0AA438}" dt="2024-09-24T08:38:28.458" v="3"/>
          <ac:spMkLst>
            <pc:docMk/>
            <pc:sldMk cId="0" sldId="270"/>
            <ac:spMk id="3" creationId="{32861F04-063B-D3E3-BA09-A59FAFAFE1F1}"/>
          </ac:spMkLst>
        </pc:spChg>
        <pc:picChg chg="add mod">
          <ac:chgData name="Linden, M van der" userId="7071751e-8507-462b-863d-5bb5459a0324" providerId="ADAL" clId="{E60D1214-19A8-4647-84E1-B1A42C0AA438}" dt="2024-09-24T08:38:25.094" v="0"/>
          <ac:picMkLst>
            <pc:docMk/>
            <pc:sldMk cId="0" sldId="270"/>
            <ac:picMk id="4" creationId="{5CF0510C-693A-55AD-BA2D-FF983858427F}"/>
          </ac:picMkLst>
        </pc:picChg>
      </pc:sldChg>
      <pc:sldChg chg="modSp mod">
        <pc:chgData name="Linden, M van der" userId="7071751e-8507-462b-863d-5bb5459a0324" providerId="ADAL" clId="{E60D1214-19A8-4647-84E1-B1A42C0AA438}" dt="2024-09-24T09:05:18.400" v="4" actId="1076"/>
        <pc:sldMkLst>
          <pc:docMk/>
          <pc:sldMk cId="0" sldId="277"/>
        </pc:sldMkLst>
        <pc:spChg chg="mod">
          <ac:chgData name="Linden, M van der" userId="7071751e-8507-462b-863d-5bb5459a0324" providerId="ADAL" clId="{E60D1214-19A8-4647-84E1-B1A42C0AA438}" dt="2024-09-24T09:05:18.400" v="4" actId="1076"/>
          <ac:spMkLst>
            <pc:docMk/>
            <pc:sldMk cId="0" sldId="277"/>
            <ac:spMk id="7" creationId="{00000000-0000-0000-0000-000000000000}"/>
          </ac:spMkLst>
        </pc:spChg>
      </pc:sldChg>
    </pc:docChg>
  </pc:docChgLst>
  <pc:docChgLst>
    <pc:chgData name="Sarikaya, M." userId="S::sarm01@rocmondriaan.nl::2ae131cb-9218-4d82-a786-1041f79db925" providerId="AD" clId="Web-{9DF9B44C-86ED-4050-9002-61A82D6BC7C8}"/>
    <pc:docChg chg="addSld delSld">
      <pc:chgData name="Sarikaya, M." userId="S::sarm01@rocmondriaan.nl::2ae131cb-9218-4d82-a786-1041f79db925" providerId="AD" clId="Web-{9DF9B44C-86ED-4050-9002-61A82D6BC7C8}" dt="2022-08-31T11:45:42.046" v="3"/>
      <pc:docMkLst>
        <pc:docMk/>
      </pc:docMkLst>
      <pc:sldChg chg="del">
        <pc:chgData name="Sarikaya, M." userId="S::sarm01@rocmondriaan.nl::2ae131cb-9218-4d82-a786-1041f79db925" providerId="AD" clId="Web-{9DF9B44C-86ED-4050-9002-61A82D6BC7C8}" dt="2022-08-31T11:45:42.046" v="3"/>
        <pc:sldMkLst>
          <pc:docMk/>
          <pc:sldMk cId="0" sldId="256"/>
        </pc:sldMkLst>
      </pc:sldChg>
      <pc:sldChg chg="add del">
        <pc:chgData name="Sarikaya, M." userId="S::sarm01@rocmondriaan.nl::2ae131cb-9218-4d82-a786-1041f79db925" providerId="AD" clId="Web-{9DF9B44C-86ED-4050-9002-61A82D6BC7C8}" dt="2022-08-31T11:45:35.514" v="1"/>
        <pc:sldMkLst>
          <pc:docMk/>
          <pc:sldMk cId="1274967542" sldId="287"/>
        </pc:sldMkLst>
      </pc:sldChg>
      <pc:sldChg chg="add">
        <pc:chgData name="Sarikaya, M." userId="S::sarm01@rocmondriaan.nl::2ae131cb-9218-4d82-a786-1041f79db925" providerId="AD" clId="Web-{9DF9B44C-86ED-4050-9002-61A82D6BC7C8}" dt="2022-08-31T11:45:40.530" v="2"/>
        <pc:sldMkLst>
          <pc:docMk/>
          <pc:sldMk cId="3250579632" sldId="287"/>
        </pc:sldMkLst>
      </pc:sldChg>
    </pc:docChg>
  </pc:docChgLst>
  <pc:docChgLst>
    <pc:chgData name="Thong, P." userId="S::thop01@rocmondriaan.nl::0355845b-3da8-4cfa-869f-38a9e831a555" providerId="AD" clId="Web-{2E979C5B-3342-4392-9C85-BC74FA53432D}"/>
    <pc:docChg chg="modSld">
      <pc:chgData name="Thong, P." userId="S::thop01@rocmondriaan.nl::0355845b-3da8-4cfa-869f-38a9e831a555" providerId="AD" clId="Web-{2E979C5B-3342-4392-9C85-BC74FA53432D}" dt="2021-12-20T11:39:26.222" v="1" actId="20577"/>
      <pc:docMkLst>
        <pc:docMk/>
      </pc:docMkLst>
      <pc:sldChg chg="modSp">
        <pc:chgData name="Thong, P." userId="S::thop01@rocmondriaan.nl::0355845b-3da8-4cfa-869f-38a9e831a555" providerId="AD" clId="Web-{2E979C5B-3342-4392-9C85-BC74FA53432D}" dt="2021-12-20T11:39:26.222" v="1" actId="20577"/>
        <pc:sldMkLst>
          <pc:docMk/>
          <pc:sldMk cId="0" sldId="270"/>
        </pc:sldMkLst>
        <pc:spChg chg="mod">
          <ac:chgData name="Thong, P." userId="S::thop01@rocmondriaan.nl::0355845b-3da8-4cfa-869f-38a9e831a555" providerId="AD" clId="Web-{2E979C5B-3342-4392-9C85-BC74FA53432D}" dt="2021-12-20T11:39:26.222" v="1" actId="20577"/>
          <ac:spMkLst>
            <pc:docMk/>
            <pc:sldMk cId="0" sldId="27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19765-17A7-4056-AC34-9CA3C5861463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9A53-0F86-449F-A30A-22E62B298D8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7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08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is aan te raden om dit live te laten zien. Deze</a:t>
            </a:r>
            <a:r>
              <a:rPr lang="nl-NL" baseline="0" dirty="0"/>
              <a:t> code staat in het document </a:t>
            </a:r>
            <a:r>
              <a:rPr lang="nl-NL" b="1" baseline="0" dirty="0" err="1"/>
              <a:t>formdatacheck_numeric.php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29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is aan te raden om dit live te laten zien. Deze</a:t>
            </a:r>
            <a:r>
              <a:rPr lang="nl-NL" baseline="0" dirty="0"/>
              <a:t> code staat in het document </a:t>
            </a:r>
            <a:r>
              <a:rPr lang="nl-NL" b="1" baseline="0" dirty="0" err="1"/>
              <a:t>formdatacheck_striptags.php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75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24-9-2024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641C-693D-FB77-0D02-32F8290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E1E0D13-2A5E-6C2F-AA6D-0B723723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18" y="497006"/>
            <a:ext cx="4015048" cy="5765634"/>
          </a:xfrm>
        </p:spPr>
      </p:pic>
    </p:spTree>
    <p:extLst>
      <p:ext uri="{BB962C8B-B14F-4D97-AF65-F5344CB8AC3E}">
        <p14:creationId xmlns:p14="http://schemas.microsoft.com/office/powerpoint/2010/main" val="325057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HTML-code</a:t>
            </a:r>
            <a:r>
              <a:rPr lang="nl-NL" b="1" dirty="0"/>
              <a:t> – een knop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Om een formulier te verzenden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8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de-DE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submit</a:t>
            </a:r>
            <a:r>
              <a:rPr lang="de-DE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verzenden</a:t>
            </a:r>
            <a:r>
              <a:rPr lang="de-DE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8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de-DE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DE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Verzenden</a:t>
            </a:r>
            <a:r>
              <a:rPr lang="de-DE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de-DE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nl-NL" sz="1800" dirty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Afbeelding 7" descr="T:\Projecten\Tweede fase\Programmeermodules\PHP7 en MySQL\nieuwe afbeeldingen\deel 2 -muv h9\hoofdstuk 7\p34.png"/>
          <p:cNvPicPr/>
          <p:nvPr/>
        </p:nvPicPr>
        <p:blipFill>
          <a:blip r:embed="rId3" cstate="print"/>
          <a:srcRect r="1134"/>
          <a:stretch>
            <a:fillRect/>
          </a:stretch>
        </p:blipFill>
        <p:spPr bwMode="auto">
          <a:xfrm>
            <a:off x="2448242" y="4406583"/>
            <a:ext cx="4247515" cy="171958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Verwerken van een formulier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043608" y="2060848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Twee manieren van een formulier versturen</a:t>
            </a:r>
          </a:p>
          <a:p>
            <a:pPr lvl="1"/>
            <a:r>
              <a:rPr lang="nl-NL" dirty="0"/>
              <a:t>GET</a:t>
            </a:r>
          </a:p>
          <a:p>
            <a:pPr lvl="2"/>
            <a:r>
              <a:rPr lang="nl-NL" dirty="0"/>
              <a:t>Formulierdata zichtbaar in de URL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sz="24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4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24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nl-NL" dirty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Verwerken van een formulier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Twee manieren van een formulier versturen</a:t>
            </a:r>
          </a:p>
          <a:p>
            <a:pPr lvl="1"/>
            <a:r>
              <a:rPr lang="nl-NL" dirty="0"/>
              <a:t>POST</a:t>
            </a:r>
          </a:p>
          <a:p>
            <a:pPr lvl="2"/>
            <a:r>
              <a:rPr lang="nl-NL" dirty="0"/>
              <a:t>Formulierdata onzichtbaar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&lt;form </a:t>
            </a:r>
            <a:r>
              <a:rPr lang="nl-NL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"post"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action=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Verwerken van een formulier - controle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Bij het verwerken van de inhoud </a:t>
            </a:r>
            <a:r>
              <a:rPr lang="nl-NL" b="1" dirty="0"/>
              <a:t>eerst</a:t>
            </a:r>
            <a:r>
              <a:rPr lang="nl-NL" dirty="0"/>
              <a:t> kijken of het formulier verstuurd is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'verzenden'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])) {</a:t>
            </a:r>
          </a:p>
          <a:p>
            <a:pPr marL="0" indent="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"Het formulier is verzonden!"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95770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Verwerken van een formulier – voorbeeld 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676456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'verzenden'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])) {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"Het formulier is verzonden!&lt;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"Naam: "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'naam'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de-DE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"Bericht: " 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de-DE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DE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bericht</a:t>
            </a:r>
            <a:r>
              <a:rPr lang="de-DE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de-DE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de-DE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de-DE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pic>
        <p:nvPicPr>
          <p:cNvPr id="5" name="Afbeelding 4" descr="T:\Projecten\Tweede fase\Programmeermodules\PHP7 en MySQL\nieuwe afbeeldingen\deel 2 -muv h9\hoofdstuk 7\P43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9314" y="3967124"/>
            <a:ext cx="4272915" cy="25634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Valideren van formulierdata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De programmeur heeft niet in de hand wat gebruikers invoeren in een formulier</a:t>
            </a:r>
          </a:p>
          <a:p>
            <a:endParaRPr lang="nl-NL" dirty="0"/>
          </a:p>
          <a:p>
            <a:r>
              <a:rPr lang="nl-NL" dirty="0"/>
              <a:t>Meestal gaat het goed, maar niet altijd!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Valideren van formulier data – getallen 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916832"/>
            <a:ext cx="8219256" cy="4209331"/>
          </a:xfrm>
        </p:spPr>
        <p:txBody>
          <a:bodyPr>
            <a:normAutofit fontScale="62500" lnSpcReduction="20000"/>
          </a:bodyPr>
          <a:lstStyle/>
          <a:p>
            <a:r>
              <a:rPr lang="nl-NL" sz="5100" dirty="0"/>
              <a:t>Controleren op getallen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'verzenden'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])) {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NL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$waarde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'waarde'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NL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(is_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numeric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$waarde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NL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"Ingevoerde waarde is een getal"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nl-NL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NL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"Ingevoerde waarde is geen getal"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nl-NL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9721080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Valideren van formulier data – </a:t>
            </a:r>
            <a:r>
              <a:rPr lang="nl-NL" b="1" dirty="0" err="1"/>
              <a:t>HTML-tags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Controleren of de gebruiker geen </a:t>
            </a:r>
            <a:r>
              <a:rPr lang="nl-NL" dirty="0" err="1"/>
              <a:t>HTML-tags</a:t>
            </a:r>
            <a:r>
              <a:rPr lang="nl-NL" dirty="0"/>
              <a:t> in het formulier heeft ingevuld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'verzenden'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])) {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$waarde 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'waarde'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strip_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tags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$waarde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 functie mail()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Mogelijkheid om e-mails te sturen via PHP</a:t>
            </a:r>
          </a:p>
          <a:p>
            <a:endParaRPr lang="nl-NL" dirty="0"/>
          </a:p>
          <a:p>
            <a:r>
              <a:rPr lang="nl-NL" dirty="0"/>
              <a:t>Niet eenvoudig te testen via MAMP</a:t>
            </a:r>
          </a:p>
          <a:p>
            <a:pPr lvl="1"/>
            <a:r>
              <a:rPr lang="nl-NL" dirty="0"/>
              <a:t>Een </a:t>
            </a:r>
            <a:r>
              <a:rPr lang="nl-NL" dirty="0" err="1"/>
              <a:t>SMTP-server</a:t>
            </a:r>
            <a:r>
              <a:rPr lang="nl-NL" dirty="0"/>
              <a:t> is nodig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 functie mail()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Deze functie heeft vier parameters</a:t>
            </a:r>
          </a:p>
          <a:p>
            <a:pPr lvl="1"/>
            <a:r>
              <a:rPr lang="nl-NL" dirty="0"/>
              <a:t>De ontvanger</a:t>
            </a:r>
          </a:p>
          <a:p>
            <a:pPr lvl="1"/>
            <a:r>
              <a:rPr lang="nl-NL" dirty="0"/>
              <a:t>Het onderwerp</a:t>
            </a:r>
          </a:p>
          <a:p>
            <a:pPr lvl="1"/>
            <a:r>
              <a:rPr lang="nl-NL" dirty="0"/>
              <a:t>Het bericht</a:t>
            </a:r>
          </a:p>
          <a:p>
            <a:pPr lvl="1"/>
            <a:r>
              <a:rPr lang="nl-NL" dirty="0" err="1"/>
              <a:t>Headers</a:t>
            </a:r>
            <a:r>
              <a:rPr lang="nl-NL" dirty="0"/>
              <a:t> (extra gegevens)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Hoofdstuk 7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Verwerken van formulieren</a:t>
            </a:r>
          </a:p>
          <a:p>
            <a:pPr lvl="1"/>
            <a:r>
              <a:rPr lang="nl-NL" dirty="0"/>
              <a:t>Formulierelementen</a:t>
            </a:r>
          </a:p>
          <a:p>
            <a:pPr lvl="1"/>
            <a:r>
              <a:rPr lang="nl-NL" dirty="0"/>
              <a:t>Verwerking</a:t>
            </a:r>
          </a:p>
          <a:p>
            <a:pPr lvl="1"/>
            <a:r>
              <a:rPr lang="nl-NL" dirty="0"/>
              <a:t>Validatie</a:t>
            </a:r>
          </a:p>
          <a:p>
            <a:pPr lvl="1"/>
            <a:r>
              <a:rPr lang="nl-NL" dirty="0"/>
              <a:t>Functie 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mail()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 functie mail()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676456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$ontvanger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henk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devries.nl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$onderwerp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"Test met PHP mail"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$bericht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"Dit is een test bericht, verstuurd door 						middel van PHP"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$header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: Iemand&lt;iemand@aarde.nl&gt;"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mail(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$ontvanger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$onderwerp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$bericht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Formulierelementen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Tekstvak (</a:t>
            </a:r>
            <a:r>
              <a:rPr lang="nl-NL" dirty="0" err="1"/>
              <a:t>textfield</a:t>
            </a:r>
            <a:r>
              <a:rPr lang="nl-NL" dirty="0"/>
              <a:t> of </a:t>
            </a:r>
            <a:r>
              <a:rPr lang="nl-NL" dirty="0" err="1"/>
              <a:t>textarea</a:t>
            </a:r>
            <a:r>
              <a:rPr lang="nl-NL" dirty="0"/>
              <a:t>)</a:t>
            </a:r>
          </a:p>
          <a:p>
            <a:r>
              <a:rPr lang="nl-NL" dirty="0" err="1"/>
              <a:t>Aanvinkrondje</a:t>
            </a:r>
            <a:r>
              <a:rPr lang="nl-NL" dirty="0"/>
              <a:t> (radiobutton)</a:t>
            </a:r>
          </a:p>
          <a:p>
            <a:r>
              <a:rPr lang="nl-NL" dirty="0" err="1"/>
              <a:t>Aanvinkvakje</a:t>
            </a:r>
            <a:r>
              <a:rPr lang="nl-NL" dirty="0"/>
              <a:t> (checkbox)</a:t>
            </a:r>
          </a:p>
          <a:p>
            <a:r>
              <a:rPr lang="nl-NL" dirty="0"/>
              <a:t>Verzendbutton (</a:t>
            </a:r>
            <a:r>
              <a:rPr lang="nl-NL" dirty="0" err="1"/>
              <a:t>submit</a:t>
            </a:r>
            <a:r>
              <a:rPr lang="nl-NL" dirty="0"/>
              <a:t> button)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Afbeelding 4" descr="T:\Projecten\Tweede fase\Programmeermodules\PHP7 en MySQL\nieuwe afbeeldingen\deel 2 -muv h9\hoofdstuk 7\p38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4365104"/>
            <a:ext cx="4286250" cy="21399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HTML-code – het formulier zelf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&lt;html&gt;</a:t>
            </a:r>
            <a:br>
              <a:rPr lang="nl-NL" sz="2200" dirty="0">
                <a:latin typeface="Courier New"/>
                <a:cs typeface="Courier New"/>
              </a:rPr>
            </a:b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   &lt;</a:t>
            </a:r>
            <a:r>
              <a:rPr lang="nl-NL" sz="2200" dirty="0" err="1">
                <a:solidFill>
                  <a:srgbClr val="0000E6"/>
                </a:solidFill>
                <a:latin typeface="Courier New"/>
                <a:cs typeface="Courier New"/>
              </a:rPr>
              <a:t>head</a:t>
            </a: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    &lt;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Formulieren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       &lt;form </a:t>
            </a:r>
            <a:r>
              <a:rPr lang="nl-NL" sz="2200" dirty="0" err="1">
                <a:solidFill>
                  <a:srgbClr val="009900"/>
                </a:solidFill>
                <a:latin typeface="Courier New"/>
                <a:cs typeface="Courier New"/>
              </a:rPr>
              <a:t>method</a:t>
            </a:r>
            <a:r>
              <a:rPr lang="nl-NL" sz="2200" dirty="0">
                <a:solidFill>
                  <a:srgbClr val="009900"/>
                </a:solidFill>
                <a:latin typeface="Courier New"/>
                <a:cs typeface="Courier New"/>
              </a:rPr>
              <a:t>=</a:t>
            </a:r>
            <a:r>
              <a:rPr lang="nl-NL" sz="2200" dirty="0">
                <a:solidFill>
                  <a:srgbClr val="CE7B00"/>
                </a:solidFill>
                <a:latin typeface="Courier New"/>
                <a:cs typeface="Courier New"/>
              </a:rPr>
              <a:t>"post"</a:t>
            </a: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 </a:t>
            </a:r>
            <a:r>
              <a:rPr lang="nl-NL" sz="2200" dirty="0">
                <a:solidFill>
                  <a:srgbClr val="009900"/>
                </a:solidFill>
                <a:latin typeface="Courier New"/>
                <a:cs typeface="Courier New"/>
              </a:rPr>
              <a:t>action=</a:t>
            </a:r>
            <a:r>
              <a:rPr lang="nl-NL" sz="2200" dirty="0">
                <a:solidFill>
                  <a:srgbClr val="CE7B00"/>
                </a:solidFill>
                <a:latin typeface="Courier New"/>
                <a:cs typeface="Courier New"/>
              </a:rPr>
              <a:t>""</a:t>
            </a: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   	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.. Hier komende de elementen ..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       &lt;/form&gt;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  &lt;/body&gt;</a:t>
            </a:r>
          </a:p>
          <a:p>
            <a:pPr marL="0" indent="0">
              <a:buNone/>
            </a:pPr>
            <a:r>
              <a:rPr lang="nl-NL" sz="2200" dirty="0">
                <a:solidFill>
                  <a:srgbClr val="0000E6"/>
                </a:solidFill>
                <a:latin typeface="Courier New"/>
                <a:cs typeface="Courier New"/>
              </a:rPr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HTML-code</a:t>
            </a:r>
            <a:r>
              <a:rPr lang="nl-NL" b="1" dirty="0"/>
              <a:t> – een label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Tekst voor een formulierelement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&lt;label&gt;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Aanhef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&lt;/label&gt;</a:t>
            </a:r>
          </a:p>
          <a:p>
            <a:pPr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Afbeelding 4" descr="T:\Projecten\Tweede fase\Programmeermodules\PHP7 en MySQL\nieuwe afbeeldingen\deel 2 -muv h9\hoofdstuk 7\p38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3985493"/>
            <a:ext cx="4286250" cy="21399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HTML-code</a:t>
            </a:r>
            <a:r>
              <a:rPr lang="nl-NL" b="1" dirty="0"/>
              <a:t> – een tekstvak (</a:t>
            </a:r>
            <a:r>
              <a:rPr lang="nl-NL" b="1" dirty="0" err="1"/>
              <a:t>textbox</a:t>
            </a:r>
            <a:r>
              <a:rPr lang="nl-NL" b="1" dirty="0"/>
              <a:t>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Voor het invoeren van </a:t>
            </a:r>
            <a:r>
              <a:rPr lang="nl-NL" dirty="0" err="1"/>
              <a:t>éénregelige</a:t>
            </a:r>
            <a:r>
              <a:rPr lang="nl-NL" dirty="0"/>
              <a:t> tekst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&lt;label&gt;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Naam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&lt;/label&gt;</a:t>
            </a:r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nl-NL" sz="22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2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nl-NL" sz="22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"naam" </a:t>
            </a:r>
            <a:r>
              <a:rPr lang="nl-NL" sz="22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22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"Arie"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1" b="8420"/>
          <a:stretch/>
        </p:blipFill>
        <p:spPr>
          <a:xfrm>
            <a:off x="1974032" y="4653136"/>
            <a:ext cx="5195935" cy="14730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HTML-code</a:t>
            </a:r>
            <a:r>
              <a:rPr lang="nl-NL" b="1" dirty="0"/>
              <a:t> – een tekstvak (</a:t>
            </a:r>
            <a:r>
              <a:rPr lang="nl-NL" b="1" dirty="0" err="1"/>
              <a:t>textarea</a:t>
            </a:r>
            <a:r>
              <a:rPr lang="nl-NL" b="1" dirty="0"/>
              <a:t>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Voor het invoeren van </a:t>
            </a:r>
            <a:r>
              <a:rPr lang="nl-NL" dirty="0" err="1"/>
              <a:t>meerregelige</a:t>
            </a:r>
            <a:r>
              <a:rPr lang="nl-NL" dirty="0"/>
              <a:t> tekst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&lt;label&gt;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Bericht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&lt;/label&gt;</a:t>
            </a:r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"bericht"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 Ik vind PHP leuk</a:t>
            </a:r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31" b="8420"/>
          <a:stretch/>
        </p:blipFill>
        <p:spPr>
          <a:xfrm>
            <a:off x="1974032" y="4653136"/>
            <a:ext cx="5195935" cy="1473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HTML-code – een </a:t>
            </a:r>
            <a:r>
              <a:rPr lang="nl-NL" b="1" dirty="0" err="1"/>
              <a:t>aanvinkrondje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496944" cy="4281339"/>
          </a:xfrm>
        </p:spPr>
        <p:txBody>
          <a:bodyPr/>
          <a:lstStyle/>
          <a:p>
            <a:r>
              <a:rPr lang="nl-NL" dirty="0"/>
              <a:t>Voor het maken van een keuze tussen twee of meerdere opties</a:t>
            </a:r>
          </a:p>
          <a:p>
            <a:endParaRPr lang="nl-NL" dirty="0"/>
          </a:p>
          <a:p>
            <a:pPr marL="0" indent="0">
              <a:buNone/>
            </a:pPr>
            <a:r>
              <a:rPr lang="en-US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&lt;label&gt;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Aanhef</a:t>
            </a:r>
            <a:r>
              <a:rPr lang="en-US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&lt;/label&gt;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"radio"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aanhef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“ value=“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dhr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Dhr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"radio"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aanhef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“ value=“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mevr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Mevr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Afbeelding 4" descr="T:\Projecten\Tweede fase\Programmeermodules\PHP7 en MySQL\nieuwe afbeeldingen\deel 2 -muv h9\hoofdstuk 7\p38.png"/>
          <p:cNvPicPr/>
          <p:nvPr/>
        </p:nvPicPr>
        <p:blipFill rotWithShape="1">
          <a:blip r:embed="rId3" cstate="print"/>
          <a:srcRect t="24950" b="64955"/>
          <a:stretch/>
        </p:blipFill>
        <p:spPr bwMode="auto">
          <a:xfrm>
            <a:off x="1259632" y="4869160"/>
            <a:ext cx="4286250" cy="21602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HTML-code – een </a:t>
            </a:r>
            <a:r>
              <a:rPr lang="nl-NL" b="1" dirty="0" err="1"/>
              <a:t>aanvinkvakje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676456" cy="4281339"/>
          </a:xfrm>
        </p:spPr>
        <p:txBody>
          <a:bodyPr>
            <a:normAutofit/>
          </a:bodyPr>
          <a:lstStyle/>
          <a:p>
            <a:r>
              <a:rPr lang="nl-NL" dirty="0"/>
              <a:t>Voor het selecteren van een of meerdere opties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&lt;label&gt;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Onderwerp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&lt;/label&gt;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&lt;input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"onderwerp"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PHP</a:t>
            </a:r>
          </a:p>
          <a:p>
            <a:pPr marL="0" indent="0">
              <a:buNone/>
            </a:pP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nl-NL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"onderwerp2"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18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VB.net</a:t>
            </a:r>
          </a:p>
          <a:p>
            <a:pPr>
              <a:buNone/>
            </a:pP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70" b="35601"/>
          <a:stretch/>
        </p:blipFill>
        <p:spPr bwMode="auto">
          <a:xfrm>
            <a:off x="2123728" y="5013176"/>
            <a:ext cx="5191125" cy="21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Datum xmlns="a95f19fb-cad5-4f59-9d9d-bfe7d2b05f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6774EA-29B8-4DCA-99A5-3D89402E62A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c7db627-a19b-4420-ba46-d2da62c8f9f7"/>
    <ds:schemaRef ds:uri="a95f19fb-cad5-4f59-9d9d-bfe7d2b05f17"/>
  </ds:schemaRefs>
</ds:datastoreItem>
</file>

<file path=customXml/itemProps2.xml><?xml version="1.0" encoding="utf-8"?>
<ds:datastoreItem xmlns:ds="http://schemas.openxmlformats.org/officeDocument/2006/customXml" ds:itemID="{E7213175-D4BE-4E45-9989-F0B86BF55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AE4F0-AC72-4591-A93A-FCC1121C2DB4}"/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774</Words>
  <Application>Microsoft Office PowerPoint</Application>
  <PresentationFormat>Diavoorstelling (4:3)</PresentationFormat>
  <Paragraphs>136</Paragraphs>
  <Slides>20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Office-thema</vt:lpstr>
      <vt:lpstr>PowerPoint-presentatie</vt:lpstr>
      <vt:lpstr>Hoofdstuk 7</vt:lpstr>
      <vt:lpstr>Formulierelementen</vt:lpstr>
      <vt:lpstr>HTML-code – het formulier zelf</vt:lpstr>
      <vt:lpstr>HTML-code – een label</vt:lpstr>
      <vt:lpstr>HTML-code – een tekstvak (textbox)</vt:lpstr>
      <vt:lpstr>HTML-code – een tekstvak (textarea)</vt:lpstr>
      <vt:lpstr>HTML-code – een aanvinkrondje</vt:lpstr>
      <vt:lpstr>HTML-code – een aanvinkvakje</vt:lpstr>
      <vt:lpstr>HTML-code – een knop</vt:lpstr>
      <vt:lpstr>Verwerken van een formulier</vt:lpstr>
      <vt:lpstr>Verwerken van een formulier</vt:lpstr>
      <vt:lpstr>Verwerken van een formulier - controle</vt:lpstr>
      <vt:lpstr>Verwerken van een formulier – voorbeeld </vt:lpstr>
      <vt:lpstr>Valideren van formulierdata</vt:lpstr>
      <vt:lpstr>Valideren van formulier data – getallen </vt:lpstr>
      <vt:lpstr>Valideren van formulier data – HTML-tags</vt:lpstr>
      <vt:lpstr>De functie mail()</vt:lpstr>
      <vt:lpstr>De functie mail()</vt:lpstr>
      <vt:lpstr>De functie mail() – een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Linden, M van der</cp:lastModifiedBy>
  <cp:revision>59</cp:revision>
  <dcterms:created xsi:type="dcterms:W3CDTF">2012-05-07T15:58:47Z</dcterms:created>
  <dcterms:modified xsi:type="dcterms:W3CDTF">2024-09-24T09:05:28Z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