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300" r:id="rId5"/>
    <p:sldId id="301" r:id="rId6"/>
    <p:sldId id="309" r:id="rId7"/>
    <p:sldId id="304" r:id="rId8"/>
    <p:sldId id="310" r:id="rId9"/>
    <p:sldId id="305" r:id="rId10"/>
    <p:sldId id="311" r:id="rId11"/>
    <p:sldId id="312" r:id="rId12"/>
    <p:sldId id="313" r:id="rId13"/>
    <p:sldId id="314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BD087-AB1A-4F56-A3EC-EF22584A16DE}" v="83" dt="2024-09-24T10:59:13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11T06:35:41.939" v="849" actId="255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11T06:35:41.939" v="849" actId="255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11T06:35:41.939" v="849" actId="255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Formulieren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Oefening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Opdrachten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SmartPhone</a:t>
          </a:r>
          <a:r>
            <a:rPr lang="en-US" dirty="0"/>
            <a:t> </a:t>
          </a:r>
          <a:r>
            <a:rPr lang="en-US" dirty="0" err="1"/>
            <a:t>bestelpage</a:t>
          </a:r>
          <a:r>
            <a:rPr lang="en-US" dirty="0"/>
            <a:t>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27046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Formulieren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Oefening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Opdrachten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SmartPhone</a:t>
          </a:r>
          <a:r>
            <a:rPr lang="en-US" sz="2200" kern="1200" dirty="0"/>
            <a:t> </a:t>
          </a:r>
          <a:r>
            <a:rPr lang="en-US" sz="2200" kern="1200" dirty="0" err="1"/>
            <a:t>bestelpage</a:t>
          </a:r>
          <a:r>
            <a:rPr lang="en-US" sz="2200" kern="1200" dirty="0"/>
            <a:t>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Verwerken van het formulier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655A740D-915C-9826-F752-B5595729B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110" y="1267212"/>
            <a:ext cx="3867690" cy="2962688"/>
          </a:xfrm>
          <a:prstGeom prst="rect">
            <a:avLst/>
          </a:prstGeom>
        </p:spPr>
      </p:pic>
      <p:pic>
        <p:nvPicPr>
          <p:cNvPr id="6" name="Afbeelding 5" descr="Afbeelding met tekst, Lettertype, algebra, begeleiding&#10;&#10;Automatisch gegenereerde beschrijving">
            <a:extLst>
              <a:ext uri="{FF2B5EF4-FFF2-40B4-BE49-F238E27FC236}">
                <a16:creationId xmlns:a16="http://schemas.microsoft.com/office/drawing/2014/main" id="{8F2728EF-B6BC-43FB-27B2-F1DD72252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63" y="4555181"/>
            <a:ext cx="3715168" cy="1563397"/>
          </a:xfrm>
          <a:prstGeom prst="rect">
            <a:avLst/>
          </a:prstGeom>
        </p:spPr>
      </p:pic>
      <p:pic>
        <p:nvPicPr>
          <p:cNvPr id="9" name="Afbeelding 8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77321647-B012-A43E-FE5A-A4C90C281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3" y="1690688"/>
            <a:ext cx="6320101" cy="42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 err="1"/>
              <a:t>Sanitize</a:t>
            </a:r>
            <a:r>
              <a:rPr lang="nl-NL" sz="4000" dirty="0"/>
              <a:t> data</a:t>
            </a:r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85616A82-B996-1E13-5BCB-D8E43C550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40" y="365124"/>
            <a:ext cx="3622056" cy="3471137"/>
          </a:xfrm>
          <a:prstGeom prst="rect">
            <a:avLst/>
          </a:prstGeom>
        </p:spPr>
      </p:pic>
      <p:pic>
        <p:nvPicPr>
          <p:cNvPr id="8" name="Afbeelding 7" descr="Afbeelding met tekst, schermopname, Lettertype, Rechthoek&#10;&#10;Automatisch gegenereerde beschrijving">
            <a:extLst>
              <a:ext uri="{FF2B5EF4-FFF2-40B4-BE49-F238E27FC236}">
                <a16:creationId xmlns:a16="http://schemas.microsoft.com/office/drawing/2014/main" id="{489CD726-804C-C53A-A261-9ABE11ED2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92" y="3966588"/>
            <a:ext cx="4599304" cy="1325563"/>
          </a:xfrm>
          <a:prstGeom prst="rect">
            <a:avLst/>
          </a:prstGeom>
        </p:spPr>
      </p:pic>
      <p:pic>
        <p:nvPicPr>
          <p:cNvPr id="11" name="Afbeelding 10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A04595C2-7D45-AA23-BC04-D597C510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4" y="2483794"/>
            <a:ext cx="6630374" cy="3471137"/>
          </a:xfrm>
          <a:prstGeom prst="rect">
            <a:avLst/>
          </a:prstGeom>
        </p:spPr>
      </p:pic>
      <p:pic>
        <p:nvPicPr>
          <p:cNvPr id="13" name="Afbeelding 12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E01D5B72-8B3A-5E69-7E9A-BD3B1ABCA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00" y="1501558"/>
            <a:ext cx="6551864" cy="87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1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 err="1"/>
              <a:t>Sanitize</a:t>
            </a:r>
            <a:r>
              <a:rPr lang="nl-NL" sz="4000" dirty="0"/>
              <a:t> data</a:t>
            </a:r>
          </a:p>
        </p:txBody>
      </p:sp>
      <p:pic>
        <p:nvPicPr>
          <p:cNvPr id="4" name="Afbeelding 3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F45DECBC-AADC-87A6-31FF-D66676D8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4707"/>
            <a:ext cx="9564435" cy="3591426"/>
          </a:xfrm>
          <a:prstGeom prst="rect">
            <a:avLst/>
          </a:prstGeom>
        </p:spPr>
      </p:pic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85616A82-B996-1E13-5BCB-D8E43C550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384" y="3341589"/>
            <a:ext cx="4093108" cy="3151286"/>
          </a:xfrm>
          <a:prstGeom prst="rect">
            <a:avLst/>
          </a:prstGeom>
        </p:spPr>
      </p:pic>
      <p:pic>
        <p:nvPicPr>
          <p:cNvPr id="7" name="Afbeelding 6" descr="Afbeelding met tekst, Lettertype, schermopname, wit&#10;&#10;Automatisch gegenereerde beschrijving">
            <a:extLst>
              <a:ext uri="{FF2B5EF4-FFF2-40B4-BE49-F238E27FC236}">
                <a16:creationId xmlns:a16="http://schemas.microsoft.com/office/drawing/2014/main" id="{C9816A36-A9AA-50FA-3A6C-B5532E43F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042213"/>
            <a:ext cx="4811603" cy="14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0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Opdrachten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95C926A-F1B0-7353-39FA-78C755753CF2}"/>
              </a:ext>
            </a:extLst>
          </p:cNvPr>
          <p:cNvSpPr txBox="1"/>
          <p:nvPr/>
        </p:nvSpPr>
        <p:spPr>
          <a:xfrm>
            <a:off x="1032717" y="1329741"/>
            <a:ext cx="70352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/>
              <a:t>Maak presentatie na!</a:t>
            </a:r>
          </a:p>
          <a:p>
            <a:endParaRPr lang="nl-NL" sz="3600" dirty="0"/>
          </a:p>
          <a:p>
            <a:r>
              <a:rPr lang="nl-NL" sz="3600" dirty="0"/>
              <a:t>Boek Bladzijde 115 </a:t>
            </a:r>
          </a:p>
          <a:p>
            <a:endParaRPr lang="nl-NL" sz="3600" dirty="0"/>
          </a:p>
          <a:p>
            <a:r>
              <a:rPr lang="nl-NL" sz="3600" dirty="0"/>
              <a:t>7.6 Opdrachten (alleen formulier maken en ingevulde waardes tonen en uitrekenen!)</a:t>
            </a:r>
          </a:p>
          <a:p>
            <a:r>
              <a:rPr lang="nl-NL" sz="3600" dirty="0"/>
              <a:t>Geen validatie </a:t>
            </a:r>
          </a:p>
          <a:p>
            <a:endParaRPr lang="nl-NL" sz="3600" dirty="0"/>
          </a:p>
          <a:p>
            <a:r>
              <a:rPr lang="nl-NL" sz="3600" dirty="0"/>
              <a:t>Opdracht 1, 2,  4, 3</a:t>
            </a:r>
          </a:p>
        </p:txBody>
      </p:sp>
    </p:spTree>
    <p:extLst>
      <p:ext uri="{BB962C8B-B14F-4D97-AF65-F5344CB8AC3E}">
        <p14:creationId xmlns:p14="http://schemas.microsoft.com/office/powerpoint/2010/main" val="58631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92260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Formulieren</a:t>
            </a:r>
            <a:br>
              <a:rPr lang="nl-NL" dirty="0"/>
            </a:br>
            <a:r>
              <a:rPr lang="nl-NL" dirty="0"/>
              <a:t>deel 1</a:t>
            </a:r>
          </a:p>
        </p:txBody>
      </p:sp>
      <p:pic>
        <p:nvPicPr>
          <p:cNvPr id="7" name="Afbeelding 6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77490F4D-1E5B-FAE0-1AB6-E01B73774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34" y="592494"/>
            <a:ext cx="7082186" cy="56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Formulierelementen</a:t>
            </a:r>
          </a:p>
        </p:txBody>
      </p:sp>
      <p:sp>
        <p:nvSpPr>
          <p:cNvPr id="8" name="Tijdelijke aanduiding voor inhoud 6">
            <a:extLst>
              <a:ext uri="{FF2B5EF4-FFF2-40B4-BE49-F238E27FC236}">
                <a16:creationId xmlns:a16="http://schemas.microsoft.com/office/drawing/2014/main" id="{BB44C11A-D605-88C1-1E89-6E0E5A1D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Tekstvak (</a:t>
            </a:r>
            <a:r>
              <a:rPr lang="nl-NL" dirty="0" err="1"/>
              <a:t>textfield</a:t>
            </a:r>
            <a:r>
              <a:rPr lang="nl-NL" dirty="0"/>
              <a:t> of </a:t>
            </a:r>
            <a:r>
              <a:rPr lang="nl-NL" dirty="0" err="1"/>
              <a:t>textarea</a:t>
            </a:r>
            <a:r>
              <a:rPr lang="nl-NL" dirty="0"/>
              <a:t>)</a:t>
            </a:r>
          </a:p>
          <a:p>
            <a:r>
              <a:rPr lang="nl-NL" dirty="0" err="1"/>
              <a:t>Aanvinkrondje</a:t>
            </a:r>
            <a:r>
              <a:rPr lang="nl-NL" dirty="0"/>
              <a:t> (radiobutton)</a:t>
            </a:r>
          </a:p>
          <a:p>
            <a:r>
              <a:rPr lang="nl-NL" dirty="0" err="1"/>
              <a:t>Aanvinkvakje</a:t>
            </a:r>
            <a:r>
              <a:rPr lang="nl-NL" dirty="0"/>
              <a:t> (checkbox)</a:t>
            </a:r>
          </a:p>
          <a:p>
            <a:r>
              <a:rPr lang="nl-NL" dirty="0"/>
              <a:t>Verzendbutton (</a:t>
            </a:r>
            <a:r>
              <a:rPr lang="nl-NL" dirty="0" err="1"/>
              <a:t>submit</a:t>
            </a:r>
            <a:r>
              <a:rPr lang="nl-NL" dirty="0"/>
              <a:t> button)</a:t>
            </a:r>
          </a:p>
          <a:p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Afbeelding 8" descr="T:\Projecten\Tweede fase\Programmeermodules\PHP7 en MySQL\nieuwe afbeeldingen\deel 2 -muv h9\hoofdstuk 7\p38.png">
            <a:extLst>
              <a:ext uri="{FF2B5EF4-FFF2-40B4-BE49-F238E27FC236}">
                <a16:creationId xmlns:a16="http://schemas.microsoft.com/office/drawing/2014/main" id="{9D85D701-7122-06CA-8E1A-C3D1AEC56A51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4365104"/>
            <a:ext cx="4286250" cy="21399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formulier met </a:t>
            </a:r>
            <a:r>
              <a:rPr lang="nl-NL" dirty="0" err="1"/>
              <a:t>html-code</a:t>
            </a:r>
            <a:endParaRPr lang="nl-NL" dirty="0"/>
          </a:p>
        </p:txBody>
      </p:sp>
      <p:pic>
        <p:nvPicPr>
          <p:cNvPr id="23" name="Afbeelding 2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4836EFA3-9F5E-03A0-9045-CA76F24D5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31" y="1424860"/>
            <a:ext cx="8459381" cy="5182323"/>
          </a:xfrm>
          <a:prstGeom prst="rect">
            <a:avLst/>
          </a:prstGeom>
        </p:spPr>
      </p:pic>
      <p:pic>
        <p:nvPicPr>
          <p:cNvPr id="25" name="Afbeelding 24" descr="Afbeelding met tekst, schermopname, lijn, Lettertype&#10;&#10;Automatisch gegenereerde beschrijving">
            <a:extLst>
              <a:ext uri="{FF2B5EF4-FFF2-40B4-BE49-F238E27FC236}">
                <a16:creationId xmlns:a16="http://schemas.microsoft.com/office/drawing/2014/main" id="{EDA0986C-B2F9-9E80-C27E-4D2E00205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776" y="1525477"/>
            <a:ext cx="4797941" cy="308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4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formulier opgemaakt met bootstrap(</a:t>
            </a:r>
            <a:r>
              <a:rPr lang="nl-NL" dirty="0" err="1"/>
              <a:t>nice</a:t>
            </a:r>
            <a:r>
              <a:rPr lang="nl-NL" dirty="0"/>
              <a:t>)</a:t>
            </a:r>
          </a:p>
        </p:txBody>
      </p:sp>
      <p:pic>
        <p:nvPicPr>
          <p:cNvPr id="9" name="Afbeelding 8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B80BFDEF-8219-4EAF-1360-54672B76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0" y="1421000"/>
            <a:ext cx="9135750" cy="4896533"/>
          </a:xfrm>
          <a:prstGeom prst="rect">
            <a:avLst/>
          </a:prstGeom>
        </p:spPr>
      </p:pic>
      <p:pic>
        <p:nvPicPr>
          <p:cNvPr id="5" name="Afbeelding 4" descr="Afbeelding met tekst, schermopname, lijn, Lettertype&#10;&#10;Automatisch gegenereerde beschrijving">
            <a:extLst>
              <a:ext uri="{FF2B5EF4-FFF2-40B4-BE49-F238E27FC236}">
                <a16:creationId xmlns:a16="http://schemas.microsoft.com/office/drawing/2014/main" id="{9507FFEB-06AC-4F6F-94E3-09D58408B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31" y="1526994"/>
            <a:ext cx="4382363" cy="19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Verwerken van een formulier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37126FA-B43D-E61E-7E31-D4A339FD67AE}"/>
              </a:ext>
            </a:extLst>
          </p:cNvPr>
          <p:cNvSpPr txBox="1"/>
          <p:nvPr/>
        </p:nvSpPr>
        <p:spPr>
          <a:xfrm>
            <a:off x="929951" y="1620381"/>
            <a:ext cx="6096000" cy="388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Manier 1 van een formulier versturen (liever niet)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Formulierdata zichtbaar in de URL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&lt;form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method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CE7B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"get"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action=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CE7B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""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&lt;/form&gt;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0000E6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6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Verwerken van het formulier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F295A1D-8F83-036B-8F00-A3BD2DC89952}"/>
              </a:ext>
            </a:extLst>
          </p:cNvPr>
          <p:cNvSpPr txBox="1"/>
          <p:nvPr/>
        </p:nvSpPr>
        <p:spPr>
          <a:xfrm>
            <a:off x="1082351" y="1567542"/>
            <a:ext cx="942391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Manier 2 van een formulier versturen (liever wel </a:t>
            </a:r>
            <a:r>
              <a:rPr lang="nl-NL" sz="2800" dirty="0">
                <a:sym typeface="Wingdings" panose="05000000000000000000" pitchFamily="2" charset="2"/>
              </a:rPr>
              <a:t>)</a:t>
            </a:r>
            <a:endParaRPr lang="nl-NL" sz="2800" dirty="0"/>
          </a:p>
          <a:p>
            <a:pPr lvl="1"/>
            <a:r>
              <a:rPr lang="nl-NL" sz="2800" dirty="0"/>
              <a:t>POST</a:t>
            </a:r>
          </a:p>
          <a:p>
            <a:pPr lvl="2"/>
            <a:r>
              <a:rPr lang="nl-NL" sz="2800" dirty="0"/>
              <a:t>Formulierdata onzichtbaar</a:t>
            </a:r>
          </a:p>
          <a:p>
            <a:pPr lvl="1"/>
            <a:endParaRPr lang="nl-NL" dirty="0"/>
          </a:p>
          <a:p>
            <a:pPr marL="0" indent="0">
              <a:buNone/>
            </a:pP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&lt;form </a:t>
            </a:r>
            <a:r>
              <a:rPr lang="nl-NL" sz="24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nl-NL" sz="2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"post"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action=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39333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Verwerken van het formulier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2541082-B034-16D5-34D3-00AC3DBD5954}"/>
              </a:ext>
            </a:extLst>
          </p:cNvPr>
          <p:cNvSpPr txBox="1"/>
          <p:nvPr/>
        </p:nvSpPr>
        <p:spPr>
          <a:xfrm>
            <a:off x="2498271" y="1770254"/>
            <a:ext cx="7662765" cy="369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Bij het verwerken van de inhoud 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eerst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kijken of het formulier verstuurd 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&lt;?</a:t>
            </a:r>
            <a:r>
              <a:rPr kumimoji="0" lang="nl-NL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php</a:t>
            </a:r>
            <a:endParaRPr kumimoji="0" lang="nl-NL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nl-N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N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isset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srgbClr val="6D320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$_POST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srgbClr val="CE7B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'verzenden'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]))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echo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srgbClr val="CE7B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"Het formulier is verzonden!"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837595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3B0E581-8A2A-4A57-BBDE-33E9A5219272}"/>
</file>

<file path=customXml/itemProps2.xml><?xml version="1.0" encoding="utf-8"?>
<ds:datastoreItem xmlns:ds="http://schemas.openxmlformats.org/officeDocument/2006/customXml" ds:itemID="{01AE6F43-8FD1-4A44-A1E5-B0341984D117}"/>
</file>

<file path=customXml/itemProps3.xml><?xml version="1.0" encoding="utf-8"?>
<ds:datastoreItem xmlns:ds="http://schemas.openxmlformats.org/officeDocument/2006/customXml" ds:itemID="{48053ECE-8875-4F2C-A91F-F68358DCEA22}"/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199</Words>
  <Application>Microsoft Office PowerPoint</Application>
  <PresentationFormat>Breedbeeld</PresentationFormat>
  <Paragraphs>51</Paragraphs>
  <Slides>13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Courier New</vt:lpstr>
      <vt:lpstr>Wingdings</vt:lpstr>
      <vt:lpstr>Kantoorthema</vt:lpstr>
      <vt:lpstr>Welkom bij</vt:lpstr>
      <vt:lpstr>Wat gaan we doen deze week?</vt:lpstr>
      <vt:lpstr>Formulieren deel 1</vt:lpstr>
      <vt:lpstr>Formulierelementen</vt:lpstr>
      <vt:lpstr>Het formulier met html-code</vt:lpstr>
      <vt:lpstr>Het formulier opgemaakt met bootstrap(nice)</vt:lpstr>
      <vt:lpstr>Verwerken van een formulier</vt:lpstr>
      <vt:lpstr>Verwerken van het formulier</vt:lpstr>
      <vt:lpstr>Verwerken van het formulier</vt:lpstr>
      <vt:lpstr>Verwerken van het formulier</vt:lpstr>
      <vt:lpstr>Sanitize data</vt:lpstr>
      <vt:lpstr>Sanitize data</vt:lpstr>
      <vt:lpstr>Opdrachten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2024-10-11T06:35:50Z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