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 b="def" i="def"/>
      <a:tcStyle>
        <a:tcBdr/>
        <a:fill>
          <a:solidFill>
            <a:srgbClr val="F6F2E5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 b="def" i="def"/>
      <a:tcStyle>
        <a:tcBdr/>
        <a:fill>
          <a:solidFill>
            <a:srgbClr val="F9F5E8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 b="def" i="def"/>
      <a:tcStyle>
        <a:tcBdr/>
        <a:fill>
          <a:solidFill>
            <a:srgbClr val="FFFBF1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E9E7DC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1pPr>
    <a:lvl2pPr indent="2286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2pPr>
    <a:lvl3pPr indent="4572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3pPr>
    <a:lvl4pPr indent="6858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4pPr>
    <a:lvl5pPr indent="9144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5pPr>
    <a:lvl6pPr indent="11430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6pPr>
    <a:lvl7pPr indent="13716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7pPr>
    <a:lvl8pPr indent="16002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8pPr>
    <a:lvl9pPr indent="18288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タイトル&amp;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線"/>
          <p:cNvSpPr/>
          <p:nvPr/>
        </p:nvSpPr>
        <p:spPr>
          <a:xfrm>
            <a:off x="508000" y="51816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14" name="タイトルテキスト"/>
          <p:cNvSpPr txBox="1"/>
          <p:nvPr>
            <p:ph type="title"/>
          </p:nvPr>
        </p:nvSpPr>
        <p:spPr>
          <a:xfrm>
            <a:off x="508000" y="3009900"/>
            <a:ext cx="11988800" cy="20320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15" name="本文レベル1…"/>
          <p:cNvSpPr txBox="1"/>
          <p:nvPr>
            <p:ph type="body" sz="quarter" idx="1"/>
          </p:nvPr>
        </p:nvSpPr>
        <p:spPr>
          <a:xfrm>
            <a:off x="508000" y="5562600"/>
            <a:ext cx="11988800" cy="8255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6" name="スライド番号"/>
          <p:cNvSpPr txBox="1"/>
          <p:nvPr>
            <p:ph type="sldNum" sz="quarter" idx="2"/>
          </p:nvPr>
        </p:nvSpPr>
        <p:spPr>
          <a:xfrm>
            <a:off x="12154001" y="8763000"/>
            <a:ext cx="342901" cy="368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–Johnny Appleseed"/>
          <p:cNvSpPr txBox="1"/>
          <p:nvPr>
            <p:ph type="body" sz="quarter" idx="13"/>
          </p:nvPr>
        </p:nvSpPr>
        <p:spPr>
          <a:xfrm>
            <a:off x="508000" y="5918200"/>
            <a:ext cx="11988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i="1" sz="3000">
                <a:solidFill>
                  <a:srgbClr val="9D9D9D"/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6" name="“ここに引用を入力してください。”"/>
          <p:cNvSpPr txBox="1"/>
          <p:nvPr>
            <p:ph type="body" sz="quarter" idx="14"/>
          </p:nvPr>
        </p:nvSpPr>
        <p:spPr>
          <a:xfrm>
            <a:off x="1270000" y="4298950"/>
            <a:ext cx="10464800" cy="6223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3600"/>
            </a:lvl1pPr>
          </a:lstStyle>
          <a:p>
            <a:pPr/>
            <a:r>
              <a:t>“ここに引用を入力してください。”</a:t>
            </a:r>
          </a:p>
        </p:txBody>
      </p:sp>
      <p:sp>
        <p:nvSpPr>
          <p:cNvPr id="107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イメージ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イメージ"/>
          <p:cNvSpPr/>
          <p:nvPr>
            <p:ph type="pic" idx="13"/>
          </p:nvPr>
        </p:nvSpPr>
        <p:spPr>
          <a:xfrm>
            <a:off x="622300" y="1181100"/>
            <a:ext cx="11760200" cy="5676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" name="タイトルテキスト"/>
          <p:cNvSpPr txBox="1"/>
          <p:nvPr>
            <p:ph type="title"/>
          </p:nvPr>
        </p:nvSpPr>
        <p:spPr>
          <a:xfrm>
            <a:off x="508000" y="7099300"/>
            <a:ext cx="11988800" cy="11176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25" name="本文レベル1…"/>
          <p:cNvSpPr txBox="1"/>
          <p:nvPr>
            <p:ph type="body" sz="quarter" idx="1"/>
          </p:nvPr>
        </p:nvSpPr>
        <p:spPr>
          <a:xfrm>
            <a:off x="508000" y="8267700"/>
            <a:ext cx="119888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6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タイトルテキスト"/>
          <p:cNvSpPr txBox="1"/>
          <p:nvPr>
            <p:ph type="title"/>
          </p:nvPr>
        </p:nvSpPr>
        <p:spPr>
          <a:xfrm>
            <a:off x="508000" y="3860800"/>
            <a:ext cx="11988800" cy="2032000"/>
          </a:xfrm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34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イメージ"/>
          <p:cNvSpPr/>
          <p:nvPr>
            <p:ph type="pic" sz="half" idx="13"/>
          </p:nvPr>
        </p:nvSpPr>
        <p:spPr>
          <a:xfrm>
            <a:off x="6805519" y="981849"/>
            <a:ext cx="5575301" cy="7531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" name="タイトルテキスト"/>
          <p:cNvSpPr txBox="1"/>
          <p:nvPr>
            <p:ph type="title"/>
          </p:nvPr>
        </p:nvSpPr>
        <p:spPr>
          <a:xfrm>
            <a:off x="508000" y="2400300"/>
            <a:ext cx="5829300" cy="6070600"/>
          </a:xfrm>
          <a:prstGeom prst="rect">
            <a:avLst/>
          </a:prstGeom>
        </p:spPr>
        <p:txBody>
          <a:bodyPr anchor="t"/>
          <a:lstStyle/>
          <a:p>
            <a:pPr/>
            <a:r>
              <a:t>タイトルテキスト</a:t>
            </a:r>
          </a:p>
        </p:txBody>
      </p:sp>
      <p:sp>
        <p:nvSpPr>
          <p:cNvPr id="43" name="本文レベル1…"/>
          <p:cNvSpPr txBox="1"/>
          <p:nvPr>
            <p:ph type="body" sz="quarter" idx="1"/>
          </p:nvPr>
        </p:nvSpPr>
        <p:spPr>
          <a:xfrm>
            <a:off x="508000" y="1168400"/>
            <a:ext cx="58293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4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線"/>
          <p:cNvSpPr/>
          <p:nvPr/>
        </p:nvSpPr>
        <p:spPr>
          <a:xfrm>
            <a:off x="508000" y="25781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52" name="線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53" name="線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54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5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線"/>
          <p:cNvSpPr/>
          <p:nvPr/>
        </p:nvSpPr>
        <p:spPr>
          <a:xfrm>
            <a:off x="508000" y="25781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63" name="線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64" name="線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65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66" name="本文レベル1…"/>
          <p:cNvSpPr txBox="1"/>
          <p:nvPr>
            <p:ph type="body" idx="1"/>
          </p:nvPr>
        </p:nvSpPr>
        <p:spPr>
          <a:xfrm>
            <a:off x="508000" y="3035300"/>
            <a:ext cx="11988800" cy="57277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67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線"/>
          <p:cNvSpPr/>
          <p:nvPr/>
        </p:nvSpPr>
        <p:spPr>
          <a:xfrm>
            <a:off x="508000" y="25781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75" name="線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76" name="線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77" name="イメージ"/>
          <p:cNvSpPr/>
          <p:nvPr>
            <p:ph type="pic" sz="half" idx="13"/>
          </p:nvPr>
        </p:nvSpPr>
        <p:spPr>
          <a:xfrm>
            <a:off x="620619" y="2994799"/>
            <a:ext cx="5524501" cy="5524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79" name="本文レベル1…"/>
          <p:cNvSpPr txBox="1"/>
          <p:nvPr>
            <p:ph type="body" sz="half" idx="1"/>
          </p:nvPr>
        </p:nvSpPr>
        <p:spPr>
          <a:xfrm>
            <a:off x="6781800" y="2971800"/>
            <a:ext cx="5727700" cy="5524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1pPr>
            <a:lvl2pPr marL="7366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2pPr>
            <a:lvl3pPr marL="11049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3pPr>
            <a:lvl4pPr marL="14732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4pPr>
            <a:lvl5pPr marL="18415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80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本文レベル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88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イメージ"/>
          <p:cNvSpPr/>
          <p:nvPr>
            <p:ph type="pic" sz="quarter" idx="13"/>
          </p:nvPr>
        </p:nvSpPr>
        <p:spPr>
          <a:xfrm>
            <a:off x="6654800" y="977900"/>
            <a:ext cx="5727700" cy="3606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イメージ"/>
          <p:cNvSpPr/>
          <p:nvPr>
            <p:ph type="pic" sz="quarter" idx="14"/>
          </p:nvPr>
        </p:nvSpPr>
        <p:spPr>
          <a:xfrm>
            <a:off x="6654800" y="5003800"/>
            <a:ext cx="5727700" cy="3644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7" name="イメージ"/>
          <p:cNvSpPr/>
          <p:nvPr>
            <p:ph type="pic" sz="half" idx="15"/>
          </p:nvPr>
        </p:nvSpPr>
        <p:spPr>
          <a:xfrm>
            <a:off x="620619" y="975499"/>
            <a:ext cx="5575301" cy="7670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線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3" name="線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4" name="本文レベル1…"/>
          <p:cNvSpPr txBox="1"/>
          <p:nvPr>
            <p:ph type="body" idx="1"/>
          </p:nvPr>
        </p:nvSpPr>
        <p:spPr>
          <a:xfrm>
            <a:off x="508000" y="977900"/>
            <a:ext cx="11988800" cy="778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" name="タイトルテキスト"/>
          <p:cNvSpPr txBox="1"/>
          <p:nvPr>
            <p:ph type="title"/>
          </p:nvPr>
        </p:nvSpPr>
        <p:spPr>
          <a:xfrm>
            <a:off x="508000" y="596900"/>
            <a:ext cx="1198880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タイトルテキスト</a:t>
            </a:r>
          </a:p>
        </p:txBody>
      </p:sp>
      <p:sp>
        <p:nvSpPr>
          <p:cNvPr id="6" name="スライド番号"/>
          <p:cNvSpPr txBox="1"/>
          <p:nvPr>
            <p:ph type="sldNum" sz="quarter" idx="2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1pPr>
      <a:lvl2pPr marL="0" marR="0" indent="2286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2pPr>
      <a:lvl3pPr marL="0" marR="0" indent="4572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3pPr>
      <a:lvl4pPr marL="0" marR="0" indent="6858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4pPr>
      <a:lvl5pPr marL="0" marR="0" indent="9144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5pPr>
      <a:lvl6pPr marL="0" marR="0" indent="11430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6pPr>
      <a:lvl7pPr marL="0" marR="0" indent="13716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7pPr>
      <a:lvl8pPr marL="0" marR="0" indent="16002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8pPr>
      <a:lvl9pPr marL="0" marR="0" indent="18288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9pPr>
    </p:titleStyle>
    <p:bodyStyle>
      <a:lvl1pPr marL="4191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1pPr>
      <a:lvl2pPr marL="8382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2pPr>
      <a:lvl3pPr marL="12573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3pPr>
      <a:lvl4pPr marL="16764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4pPr>
      <a:lvl5pPr marL="20955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5pPr>
      <a:lvl6pPr marL="25146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6pPr>
      <a:lvl7pPr marL="29337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7pPr>
      <a:lvl8pPr marL="33528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8pPr>
      <a:lvl9pPr marL="37719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tif"/><Relationship Id="rId3" Type="http://schemas.openxmlformats.org/officeDocument/2006/relationships/image" Target="../media/image5.tif"/><Relationship Id="rId4" Type="http://schemas.openxmlformats.org/officeDocument/2006/relationships/image" Target="../media/image6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Food DESERT and Heal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Food DESERT and Health</a:t>
            </a:r>
          </a:p>
        </p:txBody>
      </p:sp>
      <p:sp>
        <p:nvSpPr>
          <p:cNvPr id="132" name="Introduction to Programming for Public Policy: Final Project 12/4/2017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66674">
              <a:defRPr sz="2328"/>
            </a:pPr>
            <a:r>
              <a:t>Introduction to Programming for Public Policy: Final Project 12/4/2017</a:t>
            </a:r>
          </a:p>
          <a:p>
            <a:pPr defTabSz="566674">
              <a:defRPr sz="2328"/>
            </a:pPr>
            <a:r>
              <a:t>Adriana Artola and Shinya Takatani</a:t>
            </a:r>
          </a:p>
        </p:txBody>
      </p:sp>
      <p:pic>
        <p:nvPicPr>
          <p:cNvPr id="133" name="tumblr_m4kv7tziwe1qac8ago1_1280-670x477.jpg" descr="tumblr_m4kv7tziwe1qac8ago1_1280-670x477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47900" y="777875"/>
            <a:ext cx="8509000" cy="6057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Ques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</a:t>
            </a:r>
          </a:p>
        </p:txBody>
      </p:sp>
      <p:sp>
        <p:nvSpPr>
          <p:cNvPr id="136" name="Does the access to healthy food in supermarkets improve health outcomes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sz="3800"/>
            </a:pPr>
            <a:r>
              <a:t>Does the access to healthy food in supermarkets improve health outcomes? </a:t>
            </a:r>
          </a:p>
          <a:p>
            <a:pPr>
              <a:buBlip>
                <a:blip r:embed="rId2"/>
              </a:buBlip>
              <a:defRPr sz="3800"/>
            </a:pPr>
            <a:r>
              <a:t>Otherwise, do food deserts cause increased lifestyle diseases such as diabetes, obesity or hypertension?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datase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datasets</a:t>
            </a:r>
          </a:p>
        </p:txBody>
      </p:sp>
      <p:pic>
        <p:nvPicPr>
          <p:cNvPr id="139" name="イメージ" descr="イメージ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16198" y="4452569"/>
            <a:ext cx="2635912" cy="912081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Access to Food…"/>
          <p:cNvSpPr txBox="1"/>
          <p:nvPr/>
        </p:nvSpPr>
        <p:spPr>
          <a:xfrm>
            <a:off x="367560" y="2890860"/>
            <a:ext cx="4700480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700" u="sng"/>
            </a:pPr>
            <a:r>
              <a:t>Access to Food</a:t>
            </a:r>
          </a:p>
          <a:p>
            <a:pPr marL="443753" indent="-443753" algn="l">
              <a:buClr>
                <a:srgbClr val="BEBEBE"/>
              </a:buClr>
              <a:buSzPct val="125000"/>
              <a:buChar char="•"/>
              <a:defRPr sz="2700"/>
            </a:pPr>
            <a:r>
              <a:t>Grocery location and size</a:t>
            </a:r>
          </a:p>
          <a:p>
            <a:pPr marL="443753" indent="-443753" algn="l">
              <a:buClr>
                <a:srgbClr val="BEBEBE"/>
              </a:buClr>
              <a:buSzPct val="125000"/>
              <a:buChar char="•"/>
              <a:defRPr sz="2700"/>
            </a:pPr>
            <a:r>
              <a:t>Fast food restaurants location</a:t>
            </a:r>
          </a:p>
        </p:txBody>
      </p:sp>
      <p:sp>
        <p:nvSpPr>
          <p:cNvPr id="141" name="Other Explanation Variables…"/>
          <p:cNvSpPr txBox="1"/>
          <p:nvPr/>
        </p:nvSpPr>
        <p:spPr>
          <a:xfrm>
            <a:off x="767409" y="5976454"/>
            <a:ext cx="5136915" cy="207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700" u="sng"/>
            </a:pPr>
            <a:r>
              <a:t>Other Explanation Variables</a:t>
            </a:r>
          </a:p>
          <a:p>
            <a:pPr marL="443753" indent="-443753" algn="l">
              <a:buClr>
                <a:srgbClr val="BEBEBE"/>
              </a:buClr>
              <a:buSzPct val="125000"/>
              <a:buChar char="•"/>
              <a:defRPr sz="2700"/>
            </a:pPr>
            <a:r>
              <a:t>Black/Hispanic rate</a:t>
            </a:r>
          </a:p>
          <a:p>
            <a:pPr marL="443753" indent="-443753" algn="l">
              <a:buClr>
                <a:srgbClr val="BEBEBE"/>
              </a:buClr>
              <a:buSzPct val="125000"/>
              <a:buChar char="•"/>
              <a:defRPr sz="2700"/>
            </a:pPr>
            <a:r>
              <a:t>Income</a:t>
            </a:r>
          </a:p>
          <a:p>
            <a:pPr marL="443753" indent="-443753" algn="l">
              <a:buClr>
                <a:srgbClr val="BEBEBE"/>
              </a:buClr>
              <a:buSzPct val="125000"/>
              <a:buChar char="•"/>
              <a:defRPr sz="2700"/>
            </a:pPr>
            <a:r>
              <a:t>Education attainment</a:t>
            </a:r>
          </a:p>
          <a:p>
            <a:pPr marL="443753" indent="-443753" algn="l">
              <a:buClr>
                <a:srgbClr val="BEBEBE"/>
              </a:buClr>
              <a:buSzPct val="125000"/>
              <a:buChar char="•"/>
              <a:defRPr sz="2700"/>
            </a:pPr>
            <a:r>
              <a:t>Poverty rate </a:t>
            </a:r>
          </a:p>
        </p:txBody>
      </p:sp>
      <p:sp>
        <p:nvSpPr>
          <p:cNvPr id="142" name="分子"/>
          <p:cNvSpPr/>
          <p:nvPr/>
        </p:nvSpPr>
        <p:spPr>
          <a:xfrm>
            <a:off x="6039772" y="5039783"/>
            <a:ext cx="1461636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25" h="21600" fill="norm" stroke="1" extrusionOk="0">
                <a:moveTo>
                  <a:pt x="2726" y="0"/>
                </a:moveTo>
                <a:cubicBezTo>
                  <a:pt x="2262" y="0"/>
                  <a:pt x="1792" y="142"/>
                  <a:pt x="1361" y="440"/>
                </a:cubicBezTo>
                <a:cubicBezTo>
                  <a:pt x="57" y="1343"/>
                  <a:pt x="-387" y="3336"/>
                  <a:pt x="369" y="4892"/>
                </a:cubicBezTo>
                <a:cubicBezTo>
                  <a:pt x="875" y="5935"/>
                  <a:pt x="1791" y="6516"/>
                  <a:pt x="2733" y="6516"/>
                </a:cubicBezTo>
                <a:cubicBezTo>
                  <a:pt x="2959" y="6516"/>
                  <a:pt x="3186" y="6484"/>
                  <a:pt x="3410" y="6415"/>
                </a:cubicBezTo>
                <a:lnTo>
                  <a:pt x="4436" y="8528"/>
                </a:lnTo>
                <a:cubicBezTo>
                  <a:pt x="3958" y="9115"/>
                  <a:pt x="3662" y="9916"/>
                  <a:pt x="3662" y="10800"/>
                </a:cubicBezTo>
                <a:cubicBezTo>
                  <a:pt x="3662" y="11684"/>
                  <a:pt x="3958" y="12485"/>
                  <a:pt x="4436" y="13072"/>
                </a:cubicBezTo>
                <a:lnTo>
                  <a:pt x="3410" y="15187"/>
                </a:lnTo>
                <a:cubicBezTo>
                  <a:pt x="3186" y="15119"/>
                  <a:pt x="2959" y="15084"/>
                  <a:pt x="2733" y="15084"/>
                </a:cubicBezTo>
                <a:cubicBezTo>
                  <a:pt x="1791" y="15084"/>
                  <a:pt x="875" y="15665"/>
                  <a:pt x="369" y="16708"/>
                </a:cubicBezTo>
                <a:cubicBezTo>
                  <a:pt x="-387" y="18264"/>
                  <a:pt x="57" y="20259"/>
                  <a:pt x="1361" y="21162"/>
                </a:cubicBezTo>
                <a:cubicBezTo>
                  <a:pt x="1792" y="21460"/>
                  <a:pt x="2262" y="21600"/>
                  <a:pt x="2726" y="21600"/>
                </a:cubicBezTo>
                <a:cubicBezTo>
                  <a:pt x="3668" y="21600"/>
                  <a:pt x="4584" y="21018"/>
                  <a:pt x="5090" y="19976"/>
                </a:cubicBezTo>
                <a:cubicBezTo>
                  <a:pt x="5718" y="18683"/>
                  <a:pt x="5518" y="17090"/>
                  <a:pt x="4685" y="16070"/>
                </a:cubicBezTo>
                <a:lnTo>
                  <a:pt x="5711" y="13956"/>
                </a:lnTo>
                <a:cubicBezTo>
                  <a:pt x="5929" y="14023"/>
                  <a:pt x="6157" y="14058"/>
                  <a:pt x="6392" y="14058"/>
                </a:cubicBezTo>
                <a:cubicBezTo>
                  <a:pt x="7643" y="14058"/>
                  <a:pt x="8698" y="13052"/>
                  <a:pt x="9020" y="11681"/>
                </a:cubicBezTo>
                <a:lnTo>
                  <a:pt x="11805" y="11681"/>
                </a:lnTo>
                <a:cubicBezTo>
                  <a:pt x="12127" y="13052"/>
                  <a:pt x="13181" y="14058"/>
                  <a:pt x="14433" y="14058"/>
                </a:cubicBezTo>
                <a:cubicBezTo>
                  <a:pt x="14667" y="14058"/>
                  <a:pt x="14896" y="14023"/>
                  <a:pt x="15113" y="13956"/>
                </a:cubicBezTo>
                <a:lnTo>
                  <a:pt x="16139" y="16070"/>
                </a:lnTo>
                <a:cubicBezTo>
                  <a:pt x="15307" y="17090"/>
                  <a:pt x="15106" y="18683"/>
                  <a:pt x="15734" y="19976"/>
                </a:cubicBezTo>
                <a:cubicBezTo>
                  <a:pt x="16240" y="21018"/>
                  <a:pt x="17156" y="21600"/>
                  <a:pt x="18098" y="21600"/>
                </a:cubicBezTo>
                <a:cubicBezTo>
                  <a:pt x="18563" y="21600"/>
                  <a:pt x="19033" y="21460"/>
                  <a:pt x="19464" y="21162"/>
                </a:cubicBezTo>
                <a:cubicBezTo>
                  <a:pt x="20768" y="20259"/>
                  <a:pt x="21213" y="18264"/>
                  <a:pt x="20457" y="16708"/>
                </a:cubicBezTo>
                <a:cubicBezTo>
                  <a:pt x="19951" y="15665"/>
                  <a:pt x="19035" y="15083"/>
                  <a:pt x="18093" y="15084"/>
                </a:cubicBezTo>
                <a:cubicBezTo>
                  <a:pt x="17867" y="15084"/>
                  <a:pt x="17640" y="15119"/>
                  <a:pt x="17416" y="15187"/>
                </a:cubicBezTo>
                <a:lnTo>
                  <a:pt x="16388" y="13072"/>
                </a:lnTo>
                <a:cubicBezTo>
                  <a:pt x="16867" y="12485"/>
                  <a:pt x="17162" y="11684"/>
                  <a:pt x="17162" y="10800"/>
                </a:cubicBezTo>
                <a:cubicBezTo>
                  <a:pt x="17162" y="9916"/>
                  <a:pt x="16867" y="9115"/>
                  <a:pt x="16388" y="8528"/>
                </a:cubicBezTo>
                <a:lnTo>
                  <a:pt x="17416" y="6415"/>
                </a:lnTo>
                <a:cubicBezTo>
                  <a:pt x="17640" y="6484"/>
                  <a:pt x="17867" y="6516"/>
                  <a:pt x="18093" y="6516"/>
                </a:cubicBezTo>
                <a:cubicBezTo>
                  <a:pt x="19035" y="6516"/>
                  <a:pt x="19951" y="5935"/>
                  <a:pt x="20457" y="4892"/>
                </a:cubicBezTo>
                <a:cubicBezTo>
                  <a:pt x="21213" y="3336"/>
                  <a:pt x="20768" y="1343"/>
                  <a:pt x="19464" y="440"/>
                </a:cubicBezTo>
                <a:cubicBezTo>
                  <a:pt x="19033" y="142"/>
                  <a:pt x="18563" y="0"/>
                  <a:pt x="18098" y="0"/>
                </a:cubicBezTo>
                <a:cubicBezTo>
                  <a:pt x="17156" y="0"/>
                  <a:pt x="16240" y="582"/>
                  <a:pt x="15734" y="1624"/>
                </a:cubicBezTo>
                <a:cubicBezTo>
                  <a:pt x="15106" y="2917"/>
                  <a:pt x="15307" y="4510"/>
                  <a:pt x="16139" y="5530"/>
                </a:cubicBezTo>
                <a:lnTo>
                  <a:pt x="15113" y="7644"/>
                </a:lnTo>
                <a:cubicBezTo>
                  <a:pt x="14896" y="7577"/>
                  <a:pt x="14667" y="7542"/>
                  <a:pt x="14433" y="7542"/>
                </a:cubicBezTo>
                <a:cubicBezTo>
                  <a:pt x="13181" y="7542"/>
                  <a:pt x="12127" y="8548"/>
                  <a:pt x="11805" y="9919"/>
                </a:cubicBezTo>
                <a:lnTo>
                  <a:pt x="9020" y="9919"/>
                </a:lnTo>
                <a:cubicBezTo>
                  <a:pt x="8698" y="8548"/>
                  <a:pt x="7643" y="7542"/>
                  <a:pt x="6392" y="7542"/>
                </a:cubicBezTo>
                <a:cubicBezTo>
                  <a:pt x="6157" y="7542"/>
                  <a:pt x="5929" y="7577"/>
                  <a:pt x="5711" y="7644"/>
                </a:cubicBezTo>
                <a:lnTo>
                  <a:pt x="4685" y="5530"/>
                </a:lnTo>
                <a:cubicBezTo>
                  <a:pt x="5518" y="4510"/>
                  <a:pt x="5718" y="2917"/>
                  <a:pt x="5090" y="1624"/>
                </a:cubicBezTo>
                <a:cubicBezTo>
                  <a:pt x="4584" y="582"/>
                  <a:pt x="3668" y="0"/>
                  <a:pt x="2726" y="0"/>
                </a:cubicBezTo>
                <a:close/>
                <a:moveTo>
                  <a:pt x="2728" y="1761"/>
                </a:moveTo>
                <a:cubicBezTo>
                  <a:pt x="3175" y="1761"/>
                  <a:pt x="3591" y="2046"/>
                  <a:pt x="3815" y="2507"/>
                </a:cubicBezTo>
                <a:cubicBezTo>
                  <a:pt x="3983" y="2853"/>
                  <a:pt x="4027" y="3257"/>
                  <a:pt x="3941" y="3644"/>
                </a:cubicBezTo>
                <a:cubicBezTo>
                  <a:pt x="3855" y="4030"/>
                  <a:pt x="3649" y="4353"/>
                  <a:pt x="3359" y="4554"/>
                </a:cubicBezTo>
                <a:cubicBezTo>
                  <a:pt x="3165" y="4688"/>
                  <a:pt x="2954" y="4755"/>
                  <a:pt x="2733" y="4755"/>
                </a:cubicBezTo>
                <a:cubicBezTo>
                  <a:pt x="2286" y="4755"/>
                  <a:pt x="1868" y="4470"/>
                  <a:pt x="1644" y="4010"/>
                </a:cubicBezTo>
                <a:cubicBezTo>
                  <a:pt x="1476" y="3664"/>
                  <a:pt x="1432" y="3259"/>
                  <a:pt x="1518" y="2873"/>
                </a:cubicBezTo>
                <a:cubicBezTo>
                  <a:pt x="1604" y="2486"/>
                  <a:pt x="1810" y="2163"/>
                  <a:pt x="2100" y="1963"/>
                </a:cubicBezTo>
                <a:cubicBezTo>
                  <a:pt x="2294" y="1828"/>
                  <a:pt x="2506" y="1761"/>
                  <a:pt x="2728" y="1761"/>
                </a:cubicBezTo>
                <a:close/>
                <a:moveTo>
                  <a:pt x="18098" y="1761"/>
                </a:moveTo>
                <a:cubicBezTo>
                  <a:pt x="18320" y="1761"/>
                  <a:pt x="18530" y="1829"/>
                  <a:pt x="18724" y="1963"/>
                </a:cubicBezTo>
                <a:cubicBezTo>
                  <a:pt x="19014" y="2163"/>
                  <a:pt x="19222" y="2486"/>
                  <a:pt x="19308" y="2873"/>
                </a:cubicBezTo>
                <a:cubicBezTo>
                  <a:pt x="19394" y="3259"/>
                  <a:pt x="19348" y="3664"/>
                  <a:pt x="19180" y="4010"/>
                </a:cubicBezTo>
                <a:cubicBezTo>
                  <a:pt x="18956" y="4470"/>
                  <a:pt x="18540" y="4755"/>
                  <a:pt x="18093" y="4755"/>
                </a:cubicBezTo>
                <a:cubicBezTo>
                  <a:pt x="17872" y="4755"/>
                  <a:pt x="17661" y="4688"/>
                  <a:pt x="17467" y="4554"/>
                </a:cubicBezTo>
                <a:cubicBezTo>
                  <a:pt x="17177" y="4353"/>
                  <a:pt x="16969" y="4030"/>
                  <a:pt x="16883" y="3644"/>
                </a:cubicBezTo>
                <a:cubicBezTo>
                  <a:pt x="16797" y="3257"/>
                  <a:pt x="16843" y="2853"/>
                  <a:pt x="17011" y="2507"/>
                </a:cubicBezTo>
                <a:cubicBezTo>
                  <a:pt x="17235" y="2046"/>
                  <a:pt x="17651" y="1761"/>
                  <a:pt x="18098" y="1761"/>
                </a:cubicBezTo>
                <a:close/>
                <a:moveTo>
                  <a:pt x="2733" y="16845"/>
                </a:moveTo>
                <a:cubicBezTo>
                  <a:pt x="2954" y="16845"/>
                  <a:pt x="3165" y="16912"/>
                  <a:pt x="3359" y="17046"/>
                </a:cubicBezTo>
                <a:cubicBezTo>
                  <a:pt x="3649" y="17247"/>
                  <a:pt x="3855" y="17572"/>
                  <a:pt x="3941" y="17958"/>
                </a:cubicBezTo>
                <a:cubicBezTo>
                  <a:pt x="4027" y="18345"/>
                  <a:pt x="3983" y="18747"/>
                  <a:pt x="3815" y="19093"/>
                </a:cubicBezTo>
                <a:cubicBezTo>
                  <a:pt x="3591" y="19554"/>
                  <a:pt x="3175" y="19841"/>
                  <a:pt x="2728" y="19841"/>
                </a:cubicBezTo>
                <a:cubicBezTo>
                  <a:pt x="2506" y="19841"/>
                  <a:pt x="2294" y="19772"/>
                  <a:pt x="2100" y="19637"/>
                </a:cubicBezTo>
                <a:cubicBezTo>
                  <a:pt x="1810" y="19437"/>
                  <a:pt x="1604" y="19114"/>
                  <a:pt x="1518" y="18727"/>
                </a:cubicBezTo>
                <a:cubicBezTo>
                  <a:pt x="1432" y="18341"/>
                  <a:pt x="1476" y="17938"/>
                  <a:pt x="1644" y="17592"/>
                </a:cubicBezTo>
                <a:cubicBezTo>
                  <a:pt x="1868" y="17132"/>
                  <a:pt x="2286" y="16845"/>
                  <a:pt x="2733" y="16845"/>
                </a:cubicBezTo>
                <a:close/>
                <a:moveTo>
                  <a:pt x="18093" y="16845"/>
                </a:moveTo>
                <a:cubicBezTo>
                  <a:pt x="18540" y="16845"/>
                  <a:pt x="18956" y="17132"/>
                  <a:pt x="19180" y="17592"/>
                </a:cubicBezTo>
                <a:cubicBezTo>
                  <a:pt x="19348" y="17938"/>
                  <a:pt x="19394" y="18341"/>
                  <a:pt x="19308" y="18727"/>
                </a:cubicBezTo>
                <a:cubicBezTo>
                  <a:pt x="19222" y="19114"/>
                  <a:pt x="19014" y="19437"/>
                  <a:pt x="18724" y="19637"/>
                </a:cubicBezTo>
                <a:cubicBezTo>
                  <a:pt x="18530" y="19772"/>
                  <a:pt x="18320" y="19839"/>
                  <a:pt x="18098" y="19839"/>
                </a:cubicBezTo>
                <a:cubicBezTo>
                  <a:pt x="17651" y="19839"/>
                  <a:pt x="17235" y="19554"/>
                  <a:pt x="17011" y="19093"/>
                </a:cubicBezTo>
                <a:cubicBezTo>
                  <a:pt x="16843" y="18747"/>
                  <a:pt x="16797" y="18345"/>
                  <a:pt x="16883" y="17958"/>
                </a:cubicBezTo>
                <a:cubicBezTo>
                  <a:pt x="16969" y="17572"/>
                  <a:pt x="17177" y="17247"/>
                  <a:pt x="17467" y="17046"/>
                </a:cubicBezTo>
                <a:cubicBezTo>
                  <a:pt x="17661" y="16912"/>
                  <a:pt x="17872" y="16845"/>
                  <a:pt x="18093" y="16845"/>
                </a:cubicBezTo>
                <a:close/>
              </a:path>
            </a:pathLst>
          </a:custGeom>
          <a:gradFill>
            <a:gsLst>
              <a:gs pos="0">
                <a:srgbClr val="E2DAB2">
                  <a:alpha val="80000"/>
                </a:srgbClr>
              </a:gs>
              <a:gs pos="100000">
                <a:srgbClr val="E1D5AA">
                  <a:alpha val="80000"/>
                </a:srgbClr>
              </a:gs>
            </a:gsLst>
            <a:lin ang="5400000"/>
          </a:gradFill>
          <a:ln w="12700">
            <a:solidFill>
              <a:srgbClr val="A39E9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143" name="Healthcare Outcome…"/>
          <p:cNvSpPr txBox="1"/>
          <p:nvPr/>
        </p:nvSpPr>
        <p:spPr>
          <a:xfrm>
            <a:off x="8023046" y="3367616"/>
            <a:ext cx="386750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700" u="sng"/>
            </a:pPr>
            <a:r>
              <a:t>Healthcare Outcome</a:t>
            </a:r>
          </a:p>
          <a:p>
            <a:pPr marL="443753" indent="-443753" algn="l">
              <a:buClr>
                <a:srgbClr val="BEBEBE"/>
              </a:buClr>
              <a:buSzPct val="125000"/>
              <a:buChar char="•"/>
              <a:defRPr sz="2700"/>
            </a:pPr>
            <a:r>
              <a:t>Diabetes hospitalization</a:t>
            </a:r>
          </a:p>
        </p:txBody>
      </p:sp>
      <p:pic>
        <p:nvPicPr>
          <p:cNvPr id="144" name="イメージ" descr="イメージ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567" y="4401783"/>
            <a:ext cx="2635912" cy="912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イメージ" descr="イメージ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07919" y="4358240"/>
            <a:ext cx="1654114" cy="11007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イメージ" descr="イメージ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89150" y="8170985"/>
            <a:ext cx="1692416" cy="912081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Geometry…"/>
          <p:cNvSpPr txBox="1"/>
          <p:nvPr/>
        </p:nvSpPr>
        <p:spPr>
          <a:xfrm>
            <a:off x="7943433" y="5763683"/>
            <a:ext cx="365420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700" u="sng"/>
            </a:pPr>
            <a:r>
              <a:t>Geometry</a:t>
            </a:r>
          </a:p>
          <a:p>
            <a:pPr marL="443753" indent="-443753" algn="l">
              <a:buClr>
                <a:srgbClr val="BEBEBE"/>
              </a:buClr>
              <a:buSzPct val="125000"/>
              <a:buChar char="•"/>
              <a:defRPr sz="2700"/>
            </a:pPr>
            <a:r>
              <a:t>Zip codes boundaries </a:t>
            </a:r>
          </a:p>
        </p:txBody>
      </p:sp>
      <p:pic>
        <p:nvPicPr>
          <p:cNvPr id="148" name="イメージ" descr="イメージ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16198" y="6830033"/>
            <a:ext cx="2635912" cy="9120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Food Deserts in Chicag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Food Deserts in Chicago</a:t>
            </a:r>
          </a:p>
        </p:txBody>
      </p:sp>
      <p:sp>
        <p:nvSpPr>
          <p:cNvPr id="151" name="“Food desert” definition: an area with a poverty rate of at least 20 percent and where at least a third of the population lives more than a mile from a supermarket or large grocery store"/>
          <p:cNvSpPr txBox="1"/>
          <p:nvPr>
            <p:ph type="body" sz="quarter" idx="1"/>
          </p:nvPr>
        </p:nvSpPr>
        <p:spPr>
          <a:xfrm>
            <a:off x="148166" y="2608850"/>
            <a:ext cx="12398971" cy="1198828"/>
          </a:xfrm>
          <a:prstGeom prst="rect">
            <a:avLst/>
          </a:prstGeom>
        </p:spPr>
        <p:txBody>
          <a:bodyPr/>
          <a:lstStyle/>
          <a:p>
            <a:pPr marL="305688" indent="-305688" defTabSz="484886">
              <a:spcBef>
                <a:spcPts val="2600"/>
              </a:spcBef>
              <a:buBlip>
                <a:blip r:embed="rId2"/>
              </a:buBlip>
              <a:defRPr sz="2490"/>
            </a:pPr>
            <a:r>
              <a:t>“Food desert” definition: an area with </a:t>
            </a:r>
            <a:r>
              <a:rPr u="sng"/>
              <a:t>a poverty rate of at least 20 percent</a:t>
            </a:r>
            <a:r>
              <a:t> and where at least a third of the population lives </a:t>
            </a:r>
            <a:r>
              <a:rPr u="sng"/>
              <a:t>more than a mile from a supermarket or large grocery store</a:t>
            </a:r>
          </a:p>
        </p:txBody>
      </p:sp>
      <p:pic>
        <p:nvPicPr>
          <p:cNvPr id="152" name="Food_Desert_Chiago.png" descr="Food_Desert_Chia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35442" y="4031604"/>
            <a:ext cx="5136267" cy="54005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Distance_from_closest_groceries.png" descr="Distance_from_closest_grocerie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24004" y="4035718"/>
            <a:ext cx="4409766" cy="5273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blue_dots.png" descr="blue_dots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230276" y="4043412"/>
            <a:ext cx="4761590" cy="55293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rocery density and diabetes hospitalization rates in zip-code are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0624">
              <a:defRPr sz="4608"/>
            </a:lvl1pPr>
          </a:lstStyle>
          <a:p>
            <a:pPr/>
            <a:r>
              <a:t>Grocery density and diabetes hospitalization rates in zip-code areas</a:t>
            </a:r>
          </a:p>
        </p:txBody>
      </p:sp>
      <p:pic>
        <p:nvPicPr>
          <p:cNvPr id="157" name="イメージ" descr="イメージ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46983" y="3294798"/>
            <a:ext cx="4546267" cy="508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イメージ" descr="イメージ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91835" y="3294798"/>
            <a:ext cx="4576318" cy="508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イメージ" descr="イメージ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36630" y="3069166"/>
            <a:ext cx="6109344" cy="508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ot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Plotting</a:t>
            </a:r>
          </a:p>
        </p:txBody>
      </p:sp>
      <p:pic>
        <p:nvPicPr>
          <p:cNvPr id="162" name="HospRate_GrocDens.png" descr="HospRate_GrocDen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9805" y="3392156"/>
            <a:ext cx="6667501" cy="444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HospRate_FastF_N.png" descr="HospRate_FastF_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17104" y="3392156"/>
            <a:ext cx="6667501" cy="444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OLS 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OLS Regression</a:t>
            </a:r>
          </a:p>
        </p:txBody>
      </p:sp>
      <p:sp>
        <p:nvSpPr>
          <p:cNvPr id="166" name="Model:…"/>
          <p:cNvSpPr txBox="1"/>
          <p:nvPr/>
        </p:nvSpPr>
        <p:spPr>
          <a:xfrm>
            <a:off x="449820" y="3606270"/>
            <a:ext cx="6159700" cy="3959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/>
            </a:pPr>
            <a:r>
              <a:t>Model: </a:t>
            </a:r>
          </a:p>
          <a:p>
            <a:pPr algn="l">
              <a:defRPr sz="3200"/>
            </a:pPr>
            <a:r>
              <a:t>H(hospitalization rate) = </a:t>
            </a:r>
          </a:p>
          <a:p>
            <a:pPr algn="l">
              <a:defRPr sz="3200"/>
            </a:pPr>
            <a:r>
              <a:t> α(intercept)</a:t>
            </a:r>
          </a:p>
          <a:p>
            <a:pPr algn="l">
              <a:defRPr sz="3200"/>
            </a:pPr>
            <a:r>
              <a:t> +β1*G(grocery density)  </a:t>
            </a:r>
          </a:p>
          <a:p>
            <a:pPr algn="l">
              <a:defRPr sz="3200"/>
            </a:pPr>
            <a:r>
              <a:t> +β2*F(fast food restaurant density)</a:t>
            </a:r>
          </a:p>
          <a:p>
            <a:pPr algn="l">
              <a:defRPr sz="3200"/>
            </a:pPr>
            <a:r>
              <a:t> +β3*Income(mean income)</a:t>
            </a:r>
          </a:p>
          <a:p>
            <a:pPr algn="l">
              <a:defRPr sz="3200"/>
            </a:pPr>
            <a:r>
              <a:t> +β4*Black(black rate)</a:t>
            </a:r>
          </a:p>
          <a:p>
            <a:pPr algn="l">
              <a:defRPr sz="3200"/>
            </a:pPr>
            <a:r>
              <a:t> +β5*Hispanic(hispanic rate)</a:t>
            </a:r>
          </a:p>
        </p:txBody>
      </p:sp>
      <p:pic>
        <p:nvPicPr>
          <p:cNvPr id="167" name="イメージ" descr="イメージ"/>
          <p:cNvPicPr>
            <a:picLocks noChangeAspect="1"/>
          </p:cNvPicPr>
          <p:nvPr/>
        </p:nvPicPr>
        <p:blipFill>
          <a:blip r:embed="rId2">
            <a:extLst/>
          </a:blip>
          <a:srcRect l="0" t="0" r="1921" b="21139"/>
          <a:stretch>
            <a:fillRect/>
          </a:stretch>
        </p:blipFill>
        <p:spPr>
          <a:xfrm>
            <a:off x="7056051" y="2730520"/>
            <a:ext cx="5666215" cy="62481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onclusion and limit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 and limitations</a:t>
            </a:r>
          </a:p>
        </p:txBody>
      </p:sp>
      <p:sp>
        <p:nvSpPr>
          <p:cNvPr id="170" name="We found weak but certain correlation between the grocery density and the diabetes hospitalization rat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We found weak but certain correlation between the grocery density and the diabetes hospitalization rate.</a:t>
            </a:r>
          </a:p>
          <a:p>
            <a:pPr>
              <a:buBlip>
                <a:blip r:embed="rId2"/>
              </a:buBlip>
            </a:pPr>
            <a:r>
              <a:t>Health outcomes seem to be associated with minority population rather than food accessibility and income level.</a:t>
            </a:r>
          </a:p>
          <a:p>
            <a:pPr>
              <a:buBlip>
                <a:blip r:embed="rId2"/>
              </a:buBlip>
            </a:pPr>
            <a:r>
              <a:t>Possible further research: tract level, other diseases (e.g. life expectancy or obesity), other cities (more samples)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606060"/>
      </a:dk1>
      <a:lt1>
        <a:srgbClr val="006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