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693400" cy="7561263"/>
  <p:notesSz cx="6669088" cy="99282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982440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94920" y="4741560"/>
            <a:ext cx="982440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94920" y="474156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429160" y="474156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716640" y="291924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038720" y="291924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94920" y="474156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716640" y="474156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038720" y="474156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DB729D-6F11-436E-8A88-4343A3136562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94920" y="2919240"/>
            <a:ext cx="982440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719D15-7EEA-4157-96CC-CC4F2F2DBBD4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982440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DD21B59-F3B7-4D3F-908F-D2E97DAD242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BCF91D-D2B9-4FC0-975B-41B1A8E8995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0EBE86A-DF41-4360-9023-AEDAB1DD632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32800" y="213840"/>
            <a:ext cx="9686880" cy="58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F5AD140-4BFC-4B04-BFBC-30C7A7C23C52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94920" y="474156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423923-4F86-45F1-B1E6-DBB1183ABC8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94920" y="2919240"/>
            <a:ext cx="982440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429160" y="474156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417F601-07D3-4F5C-9F30-2D847F711B3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94920" y="4741560"/>
            <a:ext cx="982440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816E5A-1952-46F1-ACD6-A2CAA290BA5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982440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94920" y="4741560"/>
            <a:ext cx="982440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BD4509F-F646-4C95-8F46-87F5A11F026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94920" y="474156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429160" y="474156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1CB3930-FA11-465E-AB28-3406A84AB41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716640" y="291924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038720" y="291924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94920" y="474156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716640" y="474156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038720" y="474156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ADA47D-3C15-44EA-AD3D-31A0CA3CB34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982440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32800" y="213840"/>
            <a:ext cx="9686880" cy="58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94920" y="474156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429160" y="474156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94920" y="4741560"/>
            <a:ext cx="982440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6;p16"/>
          <p:cNvSpPr/>
          <p:nvPr/>
        </p:nvSpPr>
        <p:spPr>
          <a:xfrm>
            <a:off x="0" y="1404360"/>
            <a:ext cx="10693080" cy="4968360"/>
          </a:xfrm>
          <a:prstGeom prst="rect">
            <a:avLst/>
          </a:prstGeom>
          <a:solidFill>
            <a:srgbClr val="2b314f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1" name="Google Shape;17;p16"/>
          <p:cNvSpPr/>
          <p:nvPr/>
        </p:nvSpPr>
        <p:spPr>
          <a:xfrm>
            <a:off x="0" y="3755160"/>
            <a:ext cx="151200" cy="13323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pic>
        <p:nvPicPr>
          <p:cNvPr id="2" name="Google Shape;18;p16" descr=""/>
          <p:cNvPicPr/>
          <p:nvPr/>
        </p:nvPicPr>
        <p:blipFill>
          <a:blip r:embed="rId2"/>
          <a:stretch/>
        </p:blipFill>
        <p:spPr>
          <a:xfrm>
            <a:off x="546840" y="679320"/>
            <a:ext cx="3126960" cy="57276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19;p16" descr=""/>
          <p:cNvPicPr/>
          <p:nvPr/>
        </p:nvPicPr>
        <p:blipFill>
          <a:blip r:embed="rId3"/>
          <a:stretch/>
        </p:blipFill>
        <p:spPr>
          <a:xfrm>
            <a:off x="9064800" y="6589080"/>
            <a:ext cx="1627920" cy="900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1760" y="3348720"/>
            <a:ext cx="9678960" cy="19148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buNone/>
            </a:pPr>
            <a:r>
              <a:rPr b="0" lang="en-US" sz="55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55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55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55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74840" y="5386320"/>
            <a:ext cx="9768240" cy="4532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 fontScale="12000"/>
          </a:bodyPr>
          <a:p>
            <a:pPr marL="51840" indent="-388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1" marL="103680" indent="-388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2" marL="155520" indent="-345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3" marL="207360" indent="-259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4" marL="259200" indent="-259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5" marL="311040" indent="-259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6" marL="362880" indent="-259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3;p17"/>
          <p:cNvSpPr/>
          <p:nvPr/>
        </p:nvSpPr>
        <p:spPr>
          <a:xfrm>
            <a:off x="0" y="1795680"/>
            <a:ext cx="10693080" cy="47926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sldNum" idx="1"/>
          </p:nvPr>
        </p:nvSpPr>
        <p:spPr>
          <a:xfrm>
            <a:off x="295200" y="6950880"/>
            <a:ext cx="193536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0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5E03A35-CEED-41D0-B975-A1398E9A96FA}" type="slidenum">
              <a:rPr b="0" lang="ru-RU" sz="10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Google Shape;25;p17"/>
          <p:cNvSpPr/>
          <p:nvPr/>
        </p:nvSpPr>
        <p:spPr>
          <a:xfrm>
            <a:off x="0" y="218160"/>
            <a:ext cx="125280" cy="1255320"/>
          </a:xfrm>
          <a:custGeom>
            <a:avLst/>
            <a:gdLst>
              <a:gd name="textAreaLeft" fmla="*/ 0 w 125280"/>
              <a:gd name="textAreaRight" fmla="*/ 125640 w 125280"/>
              <a:gd name="textAreaTop" fmla="*/ 0 h 1255320"/>
              <a:gd name="textAreaBottom" fmla="*/ 1255680 h 1255320"/>
            </a:gdLst>
            <a:ahLst/>
            <a:rect l="textAreaLeft" t="textAreaTop" r="textAreaRight" b="textAreaBottom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pic>
        <p:nvPicPr>
          <p:cNvPr id="45" name="Google Shape;26;p17" descr=""/>
          <p:cNvPicPr/>
          <p:nvPr/>
        </p:nvPicPr>
        <p:blipFill>
          <a:blip r:embed="rId2"/>
          <a:stretch/>
        </p:blipFill>
        <p:spPr>
          <a:xfrm>
            <a:off x="9064800" y="6589080"/>
            <a:ext cx="1627920" cy="90036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94920" y="2919240"/>
            <a:ext cx="9824400" cy="34884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394920" y="2124360"/>
            <a:ext cx="9824400" cy="4212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 fontScale="13000"/>
          </a:bodyPr>
          <a:p>
            <a:pPr marL="56160" indent="-421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112320" indent="-421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68480" indent="-3744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224640" indent="-2808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80800" indent="-280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336960" indent="-280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93120" indent="-280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urait.ru/bcode/514585" TargetMode="External"/><Relationship Id="rId2" Type="http://schemas.openxmlformats.org/officeDocument/2006/relationships/hyperlink" Target="https://urait.ru/bcode/518499" TargetMode="External"/><Relationship Id="rId3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30635" TargetMode="External"/><Relationship Id="rId5" Type="http://schemas.openxmlformats.org/officeDocument/2006/relationships/hyperlink" Target="https://urait.ru/bcode/518751" TargetMode="External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0000" y="2844360"/>
            <a:ext cx="9678960" cy="31212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 fontScale="94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100" spc="-1" strike="noStrike">
                <a:solidFill>
                  <a:schemeClr val="lt1"/>
                </a:solidFill>
                <a:latin typeface="Arial Black"/>
                <a:ea typeface="Arial Black"/>
              </a:rPr>
              <a:t>ОТЧЕТ </a:t>
            </a:r>
            <a:br>
              <a:rPr sz="2100"/>
            </a:br>
            <a:r>
              <a:rPr b="1" lang="ru-RU" sz="2100" spc="-1" strike="noStrike">
                <a:solidFill>
                  <a:schemeClr val="lt1"/>
                </a:solidFill>
                <a:latin typeface="Arial Black"/>
                <a:ea typeface="Arial Black"/>
              </a:rPr>
              <a:t>о прохождении производственной практики </a:t>
            </a:r>
            <a:br>
              <a:rPr sz="2100"/>
            </a:br>
            <a:br>
              <a:rPr sz="2100"/>
            </a:br>
            <a:r>
              <a:rPr b="1" lang="ru-RU" sz="2000" spc="-1" strike="noStrike">
                <a:solidFill>
                  <a:schemeClr val="lt1"/>
                </a:solidFill>
                <a:latin typeface="Arial Black"/>
                <a:ea typeface="Arial Black"/>
              </a:rPr>
              <a:t>по профессиональному модулю</a:t>
            </a:r>
            <a:br>
              <a:rPr sz="2000"/>
            </a:br>
            <a:r>
              <a:rPr b="1" lang="ru-RU" sz="2000" spc="-1" strike="noStrike">
                <a:solidFill>
                  <a:schemeClr val="lt1"/>
                </a:solidFill>
                <a:latin typeface="Arial Black"/>
                <a:ea typeface="Arial Black"/>
              </a:rPr>
              <a:t>ПМ.01 Осуществление интеграции программных модулей</a:t>
            </a:r>
            <a:br>
              <a:rPr sz="2000"/>
            </a:br>
            <a:br>
              <a:rPr sz="2000"/>
            </a:br>
            <a:r>
              <a:rPr b="1" lang="ru-RU" sz="2000" spc="-1" strike="noStrike">
                <a:solidFill>
                  <a:schemeClr val="lt1"/>
                </a:solidFill>
                <a:latin typeface="Arial Black"/>
                <a:ea typeface="Arial Black"/>
              </a:rPr>
              <a:t>в период с «15» июня 2024 г. по «21» июня 2024 г.</a:t>
            </a:r>
            <a:br>
              <a:rPr sz="2000"/>
            </a:br>
            <a:br>
              <a:rPr sz="2000"/>
            </a:br>
            <a:r>
              <a:rPr b="1" lang="ru-RU" sz="2000" spc="-1" strike="noStrike">
                <a:solidFill>
                  <a:schemeClr val="lt1"/>
                </a:solidFill>
                <a:latin typeface="Arial Black"/>
                <a:ea typeface="Arial Black"/>
              </a:rPr>
              <a:t> Специальность 09.02.07 Информационные системы и программирование</a:t>
            </a:r>
            <a:br>
              <a:rPr sz="2700"/>
            </a:b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146;p1"/>
          <p:cNvSpPr/>
          <p:nvPr/>
        </p:nvSpPr>
        <p:spPr>
          <a:xfrm>
            <a:off x="810360" y="6279480"/>
            <a:ext cx="8712720" cy="14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ff0000"/>
                </a:solidFill>
                <a:latin typeface="Calibri"/>
                <a:ea typeface="Calibri"/>
              </a:rPr>
              <a:t>ФИО обучающегося: Черсков Алексей Владимирович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ff0000"/>
                </a:solidFill>
                <a:latin typeface="Calibri"/>
                <a:ea typeface="Calibri"/>
              </a:rPr>
              <a:t>Группа: ДКИП-401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ff0000"/>
                </a:solidFill>
                <a:latin typeface="Calibri"/>
                <a:ea typeface="Calibri"/>
              </a:rPr>
              <a:t>ФИО Руководителя:  Пышнограева Анастасия Анатольевна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39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201"/>
              </a:spcBef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159"/>
              </a:spcBef>
              <a:tabLst>
                <a:tab algn="l" pos="0"/>
              </a:tabLst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159"/>
              </a:spcBef>
              <a:tabLst>
                <a:tab algn="l" pos="0"/>
              </a:tabLst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147;p1"/>
          <p:cNvSpPr/>
          <p:nvPr/>
        </p:nvSpPr>
        <p:spPr>
          <a:xfrm>
            <a:off x="666360" y="1620360"/>
            <a:ext cx="914364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ffffff"/>
                </a:solidFill>
                <a:latin typeface="Arial"/>
                <a:ea typeface="Arial"/>
              </a:rPr>
              <a:t>НЕГОСУДАРСТВЕННОЕ ОБРАЗОВАТЕЛЬНОЕ ЧАСТНОЕ УЧРЕЖДЕНИЕ ВЫСШЕГО ОБРАЗОВАНИЯ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ffffff"/>
                </a:solidFill>
                <a:latin typeface="Arial"/>
                <a:ea typeface="Arial"/>
              </a:rPr>
              <a:t>«МОСКОВСКИЙ ФИНАНСОВО-ПРОМЫШЛЕННЫЙ УНИВЕРСИТЕТ «СИНЕРГИЯ»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ffffff"/>
                </a:solidFill>
                <a:latin typeface="Arial"/>
                <a:ea typeface="Arial"/>
              </a:rPr>
              <a:t>Колледж «Синергия»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ffffff"/>
                </a:solidFill>
                <a:latin typeface="Arial"/>
                <a:ea typeface="Arial"/>
              </a:rPr>
              <a:t>Кафедра цифровой экономики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96720" y="299520"/>
            <a:ext cx="10160280" cy="15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Проектный этап</a:t>
            </a:r>
            <a:br>
              <a:rPr sz="3000"/>
            </a:br>
            <a:r>
              <a:rPr b="1" lang="ru-R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br>
              <a:rPr sz="4100"/>
            </a:b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234000" y="440280"/>
            <a:ext cx="9824760" cy="10285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marL="874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87480" indent="0">
              <a:lnSpc>
                <a:spcPct val="8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  <a:ea typeface="Times New Roman"/>
              </a:rPr>
              <a:t>Формирование отчетной документации по результатам работ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74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5600" y="1922040"/>
            <a:ext cx="10082160" cy="1203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indent="0" algn="just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1800" spc="-1" strike="noStrike" u="sng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При оформлении отчетных материалов следует придерживаться действующих стандартов.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1440" indent="-263880" algn="just">
              <a:lnSpc>
                <a:spcPct val="90000"/>
              </a:lnSpc>
              <a:spcBef>
                <a:spcPts val="856"/>
              </a:spcBef>
              <a:buClr>
                <a:srgbClr val="ff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Список литературы должен включать все использованные источники. Сведения о книгах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(монографиях, учебниках, пособиях, справочниках и т.д.) должны содержать: фамилию и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инициалы автора, заглавие книги, место издания, издательство, год издания. При наличии трех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и более авторов допускается указывать фамилию и инициалы только первого из них со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словами «и др.». Издательство надо приводить полностью в именительном падеже: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допускается сокращение названия только двух городов: Москва (М.) и Санкт-Петербург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(СПб.).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1440" indent="-263880" algn="just">
              <a:lnSpc>
                <a:spcPct val="90000"/>
              </a:lnSpc>
              <a:spcBef>
                <a:spcPts val="856"/>
              </a:spcBef>
              <a:buClr>
                <a:srgbClr val="ff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Сведения о статье из периодического издания должны включать: фамилию и инициалы автора,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наименование статьи, издания (журнала), серии (если она есть), год выпуска, том (если есть),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номер издания (журнала) и номера страниц, на которых помещена статья.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1440" indent="-263880" algn="just">
              <a:lnSpc>
                <a:spcPct val="90000"/>
              </a:lnSpc>
              <a:spcBef>
                <a:spcPts val="856"/>
              </a:spcBef>
              <a:buClr>
                <a:srgbClr val="ff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При ссылке на источник из списка литературы (особенно при обзоре аналогов) надо указывать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порядковый номер по списку литературы, заключенный в квадратные скобки; например: [5].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1440"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96720" y="299520"/>
            <a:ext cx="10160280" cy="15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Отчетный этап</a:t>
            </a:r>
            <a:br>
              <a:rPr sz="3000"/>
            </a:br>
            <a:r>
              <a:rPr b="1" lang="ru-R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br>
              <a:rPr sz="4100"/>
            </a:b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247320" y="698040"/>
            <a:ext cx="9824760" cy="10285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marL="8748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</a:rPr>
              <a:t>Выводы о результатах прохождения производственной практики: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7480"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</a:rPr>
              <a:t>выполняемая работа, приобретенные знания, умения и навыки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74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34160" y="1712880"/>
            <a:ext cx="10082160" cy="1203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1" lang="ru-RU" sz="2100" spc="-1" strike="noStrike" u="sng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Подведите итоги прохождения производственной практики: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В ходе прохождения производственной практики мной были получены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знания и навыки по следующим темам: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90000"/>
              </a:lnSpc>
              <a:buClr>
                <a:srgbClr val="ff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Интегрировать дополнительные модули в проект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90000"/>
              </a:lnSpc>
              <a:buClr>
                <a:srgbClr val="ff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Отправлять файлы на клиент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90000"/>
              </a:lnSpc>
              <a:buClr>
                <a:srgbClr val="ff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Формировать файлы с помощью модулей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63680" y="7416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Отчетный этап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94920" y="1802880"/>
            <a:ext cx="9824400" cy="48546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 fontScale="59000"/>
          </a:bodyPr>
          <a:p>
            <a:pPr marL="341280" indent="-341280" algn="just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Times New Roman"/>
              <a:buAutoNum type="arabicPeriod"/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Советов, Б. Я.  Базы данных : учебник для среднего профессионального образования / Б. Я. Советов, В. В. Цехановский, В. Д. Чертовской. — 3-е изд., перераб. и доп. — Москва : Издательство Юрайт, 2023. — 420 с. — (Профессиональное образование). — ISBN 978-5-534-09324-7. — Текст : электронный // Образовательная платформа Юрайт [сайт]. — URL: </a:t>
            </a:r>
            <a:r>
              <a:rPr b="0" lang="ru-RU" sz="2400" spc="-1" strike="noStrike" u="sng">
                <a:solidFill>
                  <a:schemeClr val="hlink"/>
                </a:solidFill>
                <a:uFillTx/>
                <a:latin typeface="Times New Roman"/>
                <a:ea typeface="Times New Roman"/>
                <a:hlinkClick r:id="rId1"/>
              </a:rPr>
              <a:t>https://urait.ru/bcode/514585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 algn="just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Times New Roman"/>
              <a:buAutoNum type="arabicPeriod"/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Стружкин, Н. П.  Базы данных: проектирование : учебник для среднего профессионального образования / Н. П. Стружкин, В. В. Годин. — Москва : Издательство Юрайт, 2023. — 477 с. — (Профессиональное образование). — ISBN 978-5-534-11635-9. — Текст : электронный // Образовательная платформа Юрайт [сайт]. — URL: </a:t>
            </a:r>
            <a:r>
              <a:rPr b="0" lang="ru-RU" sz="2400" spc="-1" strike="noStrike" u="sng">
                <a:solidFill>
                  <a:schemeClr val="hlink"/>
                </a:solidFill>
                <a:uFillTx/>
                <a:latin typeface="Times New Roman"/>
                <a:ea typeface="Times New Roman"/>
                <a:hlinkClick r:id="rId2"/>
              </a:rPr>
              <a:t>https://urait.ru/bcode/518499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 algn="just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Times New Roman"/>
              <a:buAutoNum type="arabicPeriod"/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Директ-Медиа, 2021. – 169 с. : схем. – Режим доступа: по подписке. – URL: </a:t>
            </a:r>
            <a:r>
              <a:rPr b="0" lang="ru-RU" sz="2400" spc="-1" strike="noStrike" u="sng">
                <a:solidFill>
                  <a:schemeClr val="hlink"/>
                </a:solidFill>
                <a:uFillTx/>
                <a:latin typeface="Times New Roman"/>
                <a:ea typeface="Times New Roman"/>
                <a:hlinkClick r:id="rId3"/>
              </a:rPr>
              <a:t>https://biblioclub.ru/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 algn="just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ff0000"/>
              </a:buClr>
              <a:buFont typeface="Times New Roman"/>
              <a:buAutoNum type="arabicPeriod"/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Проектирование информационных систем : учебник и практикум для среднего профессионального образования / Д. В. Чистов, П. П. Мельников, А. В. Золотарюк, Н. Б. Ничепорук. — 2-е изд., перераб. и доп. — Москва : Издательство Юрайт, 2023. — 293 с. — (Профессиональное образование). — ISBN 978-5-534-16217-2. — URL : </a:t>
            </a:r>
            <a:r>
              <a:rPr b="0" lang="ru-RU" sz="2400" spc="-1" strike="noStrike" u="sng">
                <a:solidFill>
                  <a:schemeClr val="hlink"/>
                </a:solidFill>
                <a:uFillTx/>
                <a:latin typeface="Times New Roman"/>
                <a:ea typeface="Times New Roman"/>
                <a:hlinkClick r:id="rId4"/>
              </a:rPr>
              <a:t>https://urait.ru/bcode/530635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 algn="just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ff0000"/>
              </a:buClr>
              <a:buFont typeface="Times New Roman"/>
              <a:buAutoNum type="arabicPeriod"/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Григорьев, М. В. Проектирование информационных систем : учебное пособие для среднего профессионального образования / М. В. Григорьев, И. И. Григорьева. — Москва : Издательство Юрайт, 2023. — 318 с. — (Профессиональное образование). — ISBN 978-5-534-12105-6. — URL : </a:t>
            </a:r>
            <a:r>
              <a:rPr b="0" lang="ru-RU" sz="2400" spc="-1" strike="noStrike" u="sng">
                <a:solidFill>
                  <a:schemeClr val="hlink"/>
                </a:solidFill>
                <a:uFillTx/>
                <a:latin typeface="Times New Roman"/>
                <a:ea typeface="Times New Roman"/>
                <a:hlinkClick r:id="rId5"/>
              </a:rPr>
              <a:t>https://urait.ru/bcode/518751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04920" y="845640"/>
            <a:ext cx="9824400" cy="567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marL="8748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</a:rPr>
              <a:t>Список используемой литературы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63680" y="7416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Отчетный этап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04920" y="1953000"/>
            <a:ext cx="9824760" cy="48546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/>
          </a:bodyPr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1.1. Подготовка.docx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1.2. Реализация.docx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algn="just">
              <a:lnSpc>
                <a:spcPct val="100000"/>
              </a:lnSpc>
              <a:spcBef>
                <a:spcPts val="856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304920" y="845640"/>
            <a:ext cx="9824760" cy="5677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marL="8748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</a:rPr>
              <a:t>Приложения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Содержание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53;p2"/>
          <p:cNvSpPr/>
          <p:nvPr/>
        </p:nvSpPr>
        <p:spPr>
          <a:xfrm>
            <a:off x="397800" y="1989360"/>
            <a:ext cx="9686880" cy="468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1. </a:t>
            </a:r>
            <a:r>
              <a:rPr b="0" lang="ru-RU" sz="23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r>
              <a:rPr b="0" lang="ru-RU" sz="26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2. </a:t>
            </a:r>
            <a:r>
              <a:rPr b="0" lang="ru-RU" sz="23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Ознакомление с инструментальными средствами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r>
              <a:rPr b="0" lang="ru-RU" sz="26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3. </a:t>
            </a:r>
            <a:r>
              <a:rPr b="0" lang="ru-RU" sz="23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Сбор информации об объекте практики и анализ содержания источников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r>
              <a:rPr b="0" lang="ru-RU" sz="26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4. </a:t>
            </a:r>
            <a:r>
              <a:rPr b="0" lang="ru-RU" sz="23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Экспериментально-практическая работа. Приобретение необходимых знаний,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r>
              <a:rPr b="0" lang="ru-RU" sz="26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5. </a:t>
            </a:r>
            <a:r>
              <a:rPr b="0" lang="ru-RU" sz="23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Обработка и систематизация полученного фактического материала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0" y="1788480"/>
            <a:ext cx="9824400" cy="46080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 fontScale="99000"/>
          </a:bodyPr>
          <a:p>
            <a:pPr marL="45252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Я, Черсков Алексей Владимирович, проходил производственную практику в лабораторных условиях на базе Университета «Синергия».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252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При выполнении индивидуального задания по практике решал кейс № 15 по интеграции excel в информационную систему по сбору денег на благотворительность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252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Перед началом практики: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252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•</a:t>
            </a: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Принял участие в организационном собрании по практике.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252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•</a:t>
            </a: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Ознакомился с комплектом шаблонов отчетной документации по практике.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2520" indent="0"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•</a:t>
            </a: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252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Требования к внешнему виду: свободный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252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График работы: 8:30-18:40 пн. - сб.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252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Круг обязанностей: выполнить задание, предоставить отчет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252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Доступ к данным: учебная платформа lms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252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424080" y="-13140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Организационный этап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286200" y="814680"/>
            <a:ext cx="9824400" cy="7092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Autofit/>
          </a:bodyPr>
          <a:p>
            <a:pPr marL="8748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</a:rPr>
              <a:t>Правила внутреннего распорядка, правила и нормы охраны труда,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7480"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</a:rPr>
              <a:t>техники безопасности при работе с вычислительной техникой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24080" y="-8136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Организационный этап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24080" y="1848600"/>
            <a:ext cx="9824760" cy="4608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/>
          </a:bodyPr>
          <a:p>
            <a:pPr indent="0"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Подключение excel модуля в проект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355320" y="623880"/>
            <a:ext cx="9824760" cy="7092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</a:rPr>
              <a:t>Ознакомление с ПО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35240" y="2964600"/>
            <a:ext cx="4365360" cy="349236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5029200" y="3239280"/>
            <a:ext cx="5257800" cy="222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24080" y="-792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О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р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г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а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н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и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з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а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ц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и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о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н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н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ы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й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 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э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т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а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п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24080" y="1908360"/>
            <a:ext cx="9824760" cy="4608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/>
          </a:bodyPr>
          <a:p>
            <a:pPr indent="0"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Ознакомиться с выбранной предметной областью и ее описать.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i="1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Благотворительный фонд — это фонд оказания помощи тем, кто в ней нуждается.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355320" y="593640"/>
            <a:ext cx="9824760" cy="7092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</a:rPr>
              <a:t>Ознакомление с предметной областью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24080" y="-792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Организационный этап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24080" y="1908360"/>
            <a:ext cx="9824760" cy="4608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/>
          </a:bodyPr>
          <a:p>
            <a:pPr indent="0"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286200" y="623880"/>
            <a:ext cx="9824760" cy="7092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</a:rPr>
              <a:t>Сбор информации об объекте практики и анализ содержания источников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349720" y="3030480"/>
            <a:ext cx="6009840" cy="258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8280" y="-4788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Этап разработки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86;p5"/>
          <p:cNvSpPr/>
          <p:nvPr/>
        </p:nvSpPr>
        <p:spPr>
          <a:xfrm>
            <a:off x="269280" y="1899720"/>
            <a:ext cx="1002852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69280" y="439200"/>
            <a:ext cx="8079840" cy="999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</a:rPr>
              <a:t>Интеграция модулей в программное обеспечение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3294720" cy="265644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68200" y="5029200"/>
            <a:ext cx="8647200" cy="158040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4068360" y="2057400"/>
            <a:ext cx="6447240" cy="245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256;g2c2613dc383_0_83"/>
          <p:cNvSpPr/>
          <p:nvPr/>
        </p:nvSpPr>
        <p:spPr>
          <a:xfrm>
            <a:off x="368280" y="1897560"/>
            <a:ext cx="994464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Готовый отчет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8280" y="-4788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Этап 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разработки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269280" y="439200"/>
            <a:ext cx="8079840" cy="999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  <a:ea typeface="Arial"/>
              </a:rPr>
              <a:t>Интеграция модулей в программное обеспечение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28600" y="5105160"/>
            <a:ext cx="6612840" cy="137376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4572000" y="2272320"/>
            <a:ext cx="5900400" cy="25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96720" y="299520"/>
            <a:ext cx="10160280" cy="15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Проектный этап</a:t>
            </a:r>
            <a:br>
              <a:rPr sz="3000"/>
            </a:br>
            <a:r>
              <a:rPr b="1" lang="ru-R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br>
              <a:rPr sz="4100"/>
            </a:b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243000" y="373320"/>
            <a:ext cx="9824760" cy="10285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marL="874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87480" indent="0">
              <a:lnSpc>
                <a:spcPct val="8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  <a:ea typeface="Times New Roman"/>
              </a:rPr>
              <a:t>Формирование отчетной документации по результатам работ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74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96720" y="1936800"/>
            <a:ext cx="10082160" cy="450468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indent="0" algn="just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1800" spc="-1" strike="noStrike" u="sng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При оформлении отчетных материалов следует придерживаться действующих стандартов.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1440" indent="-268920" algn="just">
              <a:lnSpc>
                <a:spcPct val="90000"/>
              </a:lnSpc>
              <a:spcBef>
                <a:spcPts val="856"/>
              </a:spcBef>
              <a:buClr>
                <a:srgbClr val="ff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1440" indent="-268920" algn="just">
              <a:lnSpc>
                <a:spcPct val="90000"/>
              </a:lnSpc>
              <a:spcBef>
                <a:spcPts val="856"/>
              </a:spcBef>
              <a:buClr>
                <a:srgbClr val="ff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1440" indent="-268920" algn="just">
              <a:lnSpc>
                <a:spcPct val="90000"/>
              </a:lnSpc>
              <a:spcBef>
                <a:spcPts val="856"/>
              </a:spcBef>
              <a:buClr>
                <a:srgbClr val="ff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b="0" i="1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Например: Результаты тестов приведены в табл. 4.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1440"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25992</TotalTime>
  <Application>LibreOffice/7.4.7.2$Linux_X86_64 LibreOffice_project/40$Build-2</Application>
  <AppVersion>15.0000</AppVersion>
  <Words>1326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2020-03-27T22:15:06Z</dcterms:created>
  <dc:creator>Катя</dc:creator>
  <dc:description/>
  <dc:language>en-US</dc:language>
  <cp:lastModifiedBy/>
  <dcterms:modified xsi:type="dcterms:W3CDTF">2024-11-02T21:20:33Z</dcterms:modified>
  <cp:revision>25</cp:revision>
  <dc:subject/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Произвольный</vt:lpwstr>
  </property>
  <property fmtid="{D5CDD505-2E9C-101B-9397-08002B2CF9AE}" pid="4" name="Slides">
    <vt:i4>13</vt:i4>
  </property>
</Properties>
</file>