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693400" cy="7561263"/>
  <p:notesSz cx="6669088" cy="99282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94920" y="474156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42916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71664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03872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9492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71664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03872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C07B0B-73CB-4026-AF9F-E5C5A17AD88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A27B6E-F7B9-4274-9A66-8AD2FFF06D6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C925FE-8409-4E8E-930B-78755D05C5B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7BF9DC-7F46-403B-866D-3058A4EB39F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3224A5-0033-4B1D-868A-54CB25C8F62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32800" y="213840"/>
            <a:ext cx="968688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E3098A-E27B-473E-887E-4B3F242D6F9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7A505E-9BA1-45F9-AB0B-E72B02000C1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42916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122133-EBFD-4F28-9986-CDBFC8752DF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76F334-BAC5-418F-ABD5-989F560D923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94920" y="474156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F758FA-46B9-4724-B41D-9408938DE5D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42916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1F8F73-6165-445A-9F92-9904FF73AC7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71664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038720" y="291924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9492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71664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038720" y="4741560"/>
            <a:ext cx="31633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4DBD53-2DFE-4FF9-BB06-7927056E414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2800" y="213840"/>
            <a:ext cx="968688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429160" y="474156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94920" y="4741560"/>
            <a:ext cx="9824400" cy="16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6;p16"/>
          <p:cNvSpPr/>
          <p:nvPr/>
        </p:nvSpPr>
        <p:spPr>
          <a:xfrm>
            <a:off x="0" y="1404360"/>
            <a:ext cx="10693080" cy="4968360"/>
          </a:xfrm>
          <a:prstGeom prst="rect">
            <a:avLst/>
          </a:prstGeom>
          <a:solidFill>
            <a:srgbClr val="2b314f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" name="Google Shape;17;p16"/>
          <p:cNvSpPr/>
          <p:nvPr/>
        </p:nvSpPr>
        <p:spPr>
          <a:xfrm>
            <a:off x="0" y="3755160"/>
            <a:ext cx="151200" cy="13323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pic>
        <p:nvPicPr>
          <p:cNvPr id="2" name="Google Shape;18;p16" descr=""/>
          <p:cNvPicPr/>
          <p:nvPr/>
        </p:nvPicPr>
        <p:blipFill>
          <a:blip r:embed="rId2"/>
          <a:stretch/>
        </p:blipFill>
        <p:spPr>
          <a:xfrm>
            <a:off x="546840" y="679320"/>
            <a:ext cx="3126960" cy="57276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9;p16" descr=""/>
          <p:cNvPicPr/>
          <p:nvPr/>
        </p:nvPicPr>
        <p:blipFill>
          <a:blip r:embed="rId3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1760" y="3348720"/>
            <a:ext cx="9678960" cy="19148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buNone/>
            </a:pPr>
            <a:r>
              <a:rPr b="0" lang="en-US" sz="5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4840" y="5386320"/>
            <a:ext cx="9768240" cy="453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12000"/>
          </a:bodyPr>
          <a:p>
            <a:pPr marL="51840" indent="-38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1" marL="103680" indent="-388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2" marL="155520" indent="-345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3" marL="207360" indent="-259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4" marL="259200" indent="-259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5" marL="311040" indent="-259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6" marL="362880" indent="-259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3;p17"/>
          <p:cNvSpPr/>
          <p:nvPr/>
        </p:nvSpPr>
        <p:spPr>
          <a:xfrm>
            <a:off x="0" y="1795680"/>
            <a:ext cx="10693080" cy="47926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sldNum" idx="1"/>
          </p:nvPr>
        </p:nvSpPr>
        <p:spPr>
          <a:xfrm>
            <a:off x="295200" y="6950880"/>
            <a:ext cx="193536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0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CABC1BB-B7C0-4FC9-9B1A-1E3CF7CBEB29}" type="slidenum">
              <a:rPr b="0" lang="ru-RU" sz="10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Google Shape;25;p17"/>
          <p:cNvSpPr/>
          <p:nvPr/>
        </p:nvSpPr>
        <p:spPr>
          <a:xfrm>
            <a:off x="0" y="218160"/>
            <a:ext cx="125280" cy="1255320"/>
          </a:xfrm>
          <a:custGeom>
            <a:avLst/>
            <a:gdLst>
              <a:gd name="textAreaLeft" fmla="*/ 0 w 125280"/>
              <a:gd name="textAreaRight" fmla="*/ 125640 w 125280"/>
              <a:gd name="textAreaTop" fmla="*/ 0 h 1255320"/>
              <a:gd name="textAreaBottom" fmla="*/ 1255680 h 1255320"/>
            </a:gdLst>
            <a:ahLst/>
            <a:rect l="textAreaLeft" t="textAreaTop" r="textAreaRight" b="textAreaBottom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45" name="Google Shape;26;p17" descr=""/>
          <p:cNvPicPr/>
          <p:nvPr/>
        </p:nvPicPr>
        <p:blipFill>
          <a:blip r:embed="rId2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1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1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1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94920" y="2124360"/>
            <a:ext cx="9824400" cy="421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13000"/>
          </a:bodyPr>
          <a:p>
            <a:pPr marL="56160" indent="-42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12320" indent="-421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68480" indent="-374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224640" indent="-280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80800" indent="-28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336960" indent="-28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93120" indent="-28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urait.ru/bcode/514585" TargetMode="External"/><Relationship Id="rId2" Type="http://schemas.openxmlformats.org/officeDocument/2006/relationships/hyperlink" Target="https://urait.ru/bcode/518499" TargetMode="External"/><Relationship Id="rId3" Type="http://schemas.openxmlformats.org/officeDocument/2006/relationships/hyperlink" Target="https://biblioclub.ru/index.php?page=book&amp;id=598404" TargetMode="External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0000" y="2844360"/>
            <a:ext cx="9678960" cy="3121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94000"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100" spc="-1" strike="noStrike">
                <a:solidFill>
                  <a:schemeClr val="lt1"/>
                </a:solidFill>
                <a:latin typeface="Arial Black"/>
                <a:ea typeface="Arial Black"/>
              </a:rPr>
              <a:t>ОТЧЕТ </a:t>
            </a:r>
            <a:br>
              <a:rPr sz="2100"/>
            </a:br>
            <a:r>
              <a:rPr b="1" lang="ru-RU" sz="2100" spc="-1" strike="noStrike">
                <a:solidFill>
                  <a:schemeClr val="lt1"/>
                </a:solidFill>
                <a:latin typeface="Arial Black"/>
                <a:ea typeface="Arial Black"/>
              </a:rPr>
              <a:t>о прохождении учебной практики </a:t>
            </a:r>
            <a:br>
              <a:rPr sz="2100"/>
            </a:br>
            <a:br>
              <a:rPr sz="2100"/>
            </a:br>
            <a:r>
              <a:rPr b="1" lang="ru-RU" sz="2000" spc="-1" strike="noStrike">
                <a:solidFill>
                  <a:schemeClr val="lt1"/>
                </a:solidFill>
                <a:latin typeface="Arial Black"/>
                <a:ea typeface="Arial Black"/>
              </a:rPr>
              <a:t>по профессиональному модулю</a:t>
            </a:r>
            <a:br>
              <a:rPr sz="2000"/>
            </a:br>
            <a:r>
              <a:rPr b="1" lang="ru-RU" sz="2000" spc="-1" strike="noStrike">
                <a:solidFill>
                  <a:schemeClr val="lt1"/>
                </a:solidFill>
                <a:latin typeface="Arial Black"/>
                <a:ea typeface="Arial Black"/>
              </a:rPr>
              <a:t>ПМ.03 Проектирование и разработка информационных систем</a:t>
            </a:r>
            <a:br>
              <a:rPr sz="2000"/>
            </a:br>
            <a:br>
              <a:rPr sz="2000"/>
            </a:br>
            <a:r>
              <a:rPr b="1" lang="ru-RU" sz="2000" spc="-1" strike="noStrike">
                <a:solidFill>
                  <a:schemeClr val="lt1"/>
                </a:solidFill>
                <a:latin typeface="Arial Black"/>
                <a:ea typeface="Arial Black"/>
              </a:rPr>
              <a:t>в период с «01» июня 2024 г. по «14» июня 2024 г.</a:t>
            </a:r>
            <a:br>
              <a:rPr sz="2000"/>
            </a:br>
            <a:br>
              <a:rPr sz="2000"/>
            </a:br>
            <a:r>
              <a:rPr b="1" lang="ru-RU" sz="2000" spc="-1" strike="noStrike">
                <a:solidFill>
                  <a:schemeClr val="lt1"/>
                </a:solidFill>
                <a:latin typeface="Arial Black"/>
                <a:ea typeface="Arial Black"/>
              </a:rPr>
              <a:t> Специальность 09.02.07 Информационные системы и программирование</a:t>
            </a:r>
            <a:br>
              <a:rPr sz="27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46;p1"/>
          <p:cNvSpPr/>
          <p:nvPr/>
        </p:nvSpPr>
        <p:spPr>
          <a:xfrm>
            <a:off x="810360" y="6279480"/>
            <a:ext cx="8712720" cy="14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ff0000"/>
                </a:solidFill>
                <a:latin typeface="Calibri"/>
                <a:ea typeface="Calibri"/>
              </a:rPr>
              <a:t>ФИО обучающегося: Черсков Алексей Владимирович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ff0000"/>
                </a:solidFill>
                <a:latin typeface="Calibri"/>
                <a:ea typeface="Calibri"/>
              </a:rPr>
              <a:t>Группа: ДКИП-401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ff0000"/>
                </a:solidFill>
                <a:latin typeface="Calibri"/>
                <a:ea typeface="Calibri"/>
              </a:rPr>
              <a:t>ФИО Руководителя:  Пышнограева Анастасия Анатольевна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47;p1"/>
          <p:cNvSpPr/>
          <p:nvPr/>
        </p:nvSpPr>
        <p:spPr>
          <a:xfrm>
            <a:off x="666360" y="1620360"/>
            <a:ext cx="9143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НЕГОСУДАРСТВЕННОЕ ОБРАЗОВАТЕЛЬНОЕ ЧАСТНОЕ УЧРЕЖДЕНИЕ ВЫСШЕГО ОБРАЗОВАНИЯ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«МОСКОВСКИЙ ФИНАНСОВО-ПРОМЫШЛЕННЫЙ УНИВЕРСИТЕТ «СИНЕРГИЯ»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Колледж «Синергия»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Кафедра цифровой экономики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279360" y="658440"/>
            <a:ext cx="1016856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e60000"/>
                </a:solidFill>
                <a:latin typeface="Arial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368280" y="-23148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Этап проектирования и разработки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514600" y="2057400"/>
            <a:ext cx="5943600" cy="45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96720" y="299520"/>
            <a:ext cx="10160280" cy="15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Отчетный 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этап</a:t>
            </a:r>
            <a:br>
              <a:rPr sz="3000"/>
            </a:br>
            <a:r>
              <a:rPr b="1" lang="ru-R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br>
              <a:rPr sz="41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43000" y="373320"/>
            <a:ext cx="9824760" cy="10285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  <a:ea typeface="Times New Roman"/>
              </a:rPr>
              <a:t>Формирование отчетной документации по результатам работ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96720" y="1829160"/>
            <a:ext cx="10082160" cy="45046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1800" spc="-1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При оформлении отчетных материалов следует придерживаться действующих стандартов.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892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В соответствии с ГОСТ 2.105-79 «Общие требования к текстовым документам» иллюстрации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(графики, схемы, диаграммы) могут быть приведены как в основном тексте, так и в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приложении. Все иллюстрации именуют рисунками. Все рисунки, таблицы и формулы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нумеруют арабскими цифрами последовательно (сквозная нумерация) или в пределах раздела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(относительная нумерация). В приложении - в пределах приложения. Каждый рисунок должен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иметь подрисуночную подпись - название, помещаемую под рисунком.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892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Рисунки следует размещать так, чтобы их можно было рассматривать без поворота страницы.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Если такое размещение невозможно, рисунки следует располагать так, чтобы для просмотра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надо было повернуть страницу по часовой стрелке. В этом случае верхним краем является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левый край страницы. Расположение и размеры полей сохраняются.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892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Номер таблицы размещают в правом верхнем углу или перед заголовком таблицы, если он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есть. Заголовок, кроме первой буквы, выполняют строчными буквами. Ссылки на таблицы в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тексте пояснительной записки указывают в виде слова «табл.» и номера таблицы. </a:t>
            </a:r>
            <a:r>
              <a:rPr b="0" i="1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Например: </a:t>
            </a:r>
            <a:r>
              <a:rPr b="0" i="1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Результаты тестов приведены в табл. 4.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6720" y="299520"/>
            <a:ext cx="10160280" cy="15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Отчетный этап</a:t>
            </a:r>
            <a:br>
              <a:rPr sz="3000"/>
            </a:br>
            <a:r>
              <a:rPr b="1" lang="ru-R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br>
              <a:rPr sz="41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234000" y="440280"/>
            <a:ext cx="9824760" cy="10285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  <a:ea typeface="Times New Roman"/>
              </a:rPr>
              <a:t>Формирование отчетной документации по результатам работ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5600" y="1922040"/>
            <a:ext cx="10082160" cy="1203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1800" spc="-1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При оформлении отчетных материалов следует придерживаться действующих стандартов.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388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Список литературы должен включать все использованные источники. Сведения о книгах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(монографиях, учебниках, пособиях, справочниках и т.д.) должны содержать: фамилию и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инициалы автора, заглавие книги, место издания, издательство, год издания. При наличии трех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 более авторов допускается указывать фамилию и инициалы только первого из них со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словами «и др.». Издательство надо приводить полностью в именительном падеже: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допускается сокращение названия только двух городов: Москва (М.) и Санкт-Петербург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(СПб.).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388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Сведения о статье из периодического издания должны включать: фамилию и инициалы автора,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наименование статьи, издания (журнала), серии (если она есть), год выпуска, том (если есть),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номер издания (журнала) и номера страниц, на которых помещена статья.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-26388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При ссылке на источник из списка литературы (особенно при обзоре аналогов) надо указывать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порядковый номер по списку литературы, заключенный в квадратные скобки; например: [5].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144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96720" y="299520"/>
            <a:ext cx="10160280" cy="15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Отчетный этап</a:t>
            </a:r>
            <a:br>
              <a:rPr sz="3000"/>
            </a:br>
            <a:r>
              <a:rPr b="1" lang="ru-R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br>
              <a:rPr sz="41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47320" y="698040"/>
            <a:ext cx="9824760" cy="10285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Выводы о результатах прохождения учебной практики: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выполняемая работа, приобретенные знания, умения и навыки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96720" y="1997280"/>
            <a:ext cx="10082160" cy="1203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В ходе прохождения учебной практики мной были получены знания и навыки по следующим темам: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90000"/>
              </a:lnSpc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Умение разделять большую задачу на подзадачи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90000"/>
              </a:lnSpc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Умение следовать намеченому плану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90000"/>
              </a:lnSpc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Организовывать код приложения, находить оптимальные варианты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90000"/>
              </a:lnSpc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Работать со сторонними библиотеками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90000"/>
              </a:lnSpc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Создавать приложения с клиент-серверной архитектурой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42440" y="21096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Отчетный этап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94920" y="1802880"/>
            <a:ext cx="9824400" cy="48546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83000"/>
          </a:bodyPr>
          <a:p>
            <a:pPr marL="324360" indent="-324360" algn="just">
              <a:lnSpc>
                <a:spcPct val="9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Советов, Б. Я.  Базы данных : учебник для среднего профессионального образования / Б. Я. Советов, В. В. Цехановский, В. Д. Чертовской. — 3-е изд., перераб. и доп. — Москва : Издательство Юрайт, 2023. — 420 с. — (Профессиональное образование). — ISBN 978-5-534-09324-7. — Текст : электронный // Образовательная платформа Юрайт [сайт]. — URL: </a:t>
            </a:r>
            <a:r>
              <a:rPr b="0" lang="ru-RU" sz="2400" spc="-1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1"/>
              </a:rPr>
              <a:t>https://urait.ru/bcode/514585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4360" indent="-324360" algn="just">
              <a:lnSpc>
                <a:spcPct val="90000"/>
              </a:lnSpc>
              <a:spcBef>
                <a:spcPts val="856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Стружкин, Н. П.  Базы данных: проектирование : учебник для среднего профессионального образования / Н. П. Стружкин, В. В. Годин. — Москва : Издательство Юрайт, 2023. — 477 с. — (Профессиональное образование). — ISBN 978-5-534-11635-9. — Текст : электронный // Образовательная платформа Юрайт [сайт]. — URL: </a:t>
            </a:r>
            <a:r>
              <a:rPr b="0" lang="ru-RU" sz="2400" spc="-1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2"/>
              </a:rPr>
              <a:t>https://urait.ru/bcode/518499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4360" indent="-324360" algn="just">
              <a:lnSpc>
                <a:spcPct val="90000"/>
              </a:lnSpc>
              <a:spcBef>
                <a:spcPts val="856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Директ-Медиа, 2021. – 169 с. : схем. – Режим доступа: по подписке. – URL: </a:t>
            </a:r>
            <a:r>
              <a:rPr b="0" lang="ru-RU" sz="2400" spc="-1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3"/>
              </a:rPr>
              <a:t>https://biblioclub.ru/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4360" indent="-324360" algn="just">
              <a:lnSpc>
                <a:spcPct val="90000"/>
              </a:lnSpc>
              <a:spcBef>
                <a:spcPts val="856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4360" indent="-324360" algn="just">
              <a:lnSpc>
                <a:spcPct val="90000"/>
              </a:lnSpc>
              <a:spcBef>
                <a:spcPts val="856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04920" y="845640"/>
            <a:ext cx="9824400" cy="56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Список используемой литературы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3680" y="7416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Отчетный этап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04920" y="1953000"/>
            <a:ext cx="9824760" cy="48546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1.1. Анализ предметной области.docx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2.1. Анализ, выбор и обоснование ПО.docx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3.1.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Создание проекта, первые шаги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3.2. Создание формы авторизации.docx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3.3. Создание формы регистрации.docx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3.4. Создание формы регистрации.docx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3.5. Реализация функционала регистрации и авторизации.docx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3.6. Создание меню для клиентского приложения.docx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3.7. Реализация функций редактирования и удаления записей.docx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3.8. Реализация функции добавления записей.docx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>
              <a:lnSpc>
                <a:spcPct val="10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04920" y="845640"/>
            <a:ext cx="9845640" cy="5677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Приложения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32800" y="2138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Содержание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53;p2"/>
          <p:cNvSpPr/>
          <p:nvPr/>
        </p:nvSpPr>
        <p:spPr>
          <a:xfrm>
            <a:off x="397800" y="1839240"/>
            <a:ext cx="9686880" cy="50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5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1.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5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2.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Ознакомление с предметной областью, для которой будут формулироваться задачи по обработке информации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5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3.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Выбор модели, средства построения информационной системы и программных средств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5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4.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Экспериментально-практическая работа. Приобретение необходимых знаний, умений и первоначального практического опыта работы по специальности в рамках освоения вида деятельности ВД 5. Проектирование и разработка информационных систем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5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5.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Обработка и систематизация полученного фактического материала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0" y="1788480"/>
            <a:ext cx="9824400" cy="4608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Я, Черсков Алексей Владимирович., проходил учебную практику в лабораторных условиях на базе Университета «Синергия».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При выполнении индивидуального задания по практике решал задачу Благотворительность, сбор средств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Перед началом практики: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•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Принял участие в организационном собрании по практике.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•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Ознакомился с комплектом шаблонов отчетной документации по практике.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•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Требования к внешнему виду: Свободный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График работы: 8:30 — 18:40 пн. сб.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Круг обязанностей: Выполнить задание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Доступ к данным: ЛМС “Синергия”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424080" y="-13140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Организацио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нный этап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286200" y="814680"/>
            <a:ext cx="9824400" cy="709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Правила внутреннего распорядка, правила и нормы охраны труда,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748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техники безопасности при работе с вычислительной техникой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2800" y="4680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Подготовите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льный этап</a:t>
            </a:r>
            <a:br>
              <a:rPr sz="1800"/>
            </a:b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63680" y="698040"/>
            <a:ext cx="9824760" cy="709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Постановка задач по обработке информации</a:t>
            </a:r>
            <a:br>
              <a:rPr sz="1800"/>
            </a:b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Анализ предметной области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126520" y="2057400"/>
            <a:ext cx="2902680" cy="394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72680" y="12024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Исследовательский этап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81960" y="43704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e60000"/>
                </a:solidFill>
                <a:latin typeface="Arial"/>
              </a:rPr>
              <a:t>Выбор модели, средства построения информационной системы и программных средств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4068720" cy="41367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551200" y="2057400"/>
            <a:ext cx="418284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78;g2c2613dc383_0_6"/>
          <p:cNvSpPr/>
          <p:nvPr/>
        </p:nvSpPr>
        <p:spPr>
          <a:xfrm>
            <a:off x="368280" y="2047680"/>
            <a:ext cx="1007964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 данном слайде необходимо продемонстрировать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скриншот создания формы авторизации.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279360" y="658440"/>
            <a:ext cx="1016856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e60000"/>
                </a:solidFill>
                <a:latin typeface="Arial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368280" y="-23148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Этап 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проектиров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ания и 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разработки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410640" y="2829240"/>
            <a:ext cx="3904560" cy="33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78;g2c2613dc383_0_6"/>
          <p:cNvSpPr/>
          <p:nvPr/>
        </p:nvSpPr>
        <p:spPr>
          <a:xfrm>
            <a:off x="368280" y="1854720"/>
            <a:ext cx="968688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 данном слайде необходимо продемонстрировать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итоговый скриншот создания формы регистрации.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279360" y="658440"/>
            <a:ext cx="1016856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e60000"/>
                </a:solidFill>
                <a:latin typeface="Arial"/>
              </a:rPr>
              <a:t>Применение алгоритмов обработки информации для различных приложений, решение прикладных </a:t>
            </a:r>
            <a:r>
              <a:rPr b="0" lang="ru-RU" sz="1600" spc="-1" strike="noStrike">
                <a:solidFill>
                  <a:srgbClr val="e60000"/>
                </a:solidFill>
                <a:latin typeface="Arial"/>
              </a:rPr>
              <a:t>вопросов программирования и языка сценариев для создания программ, разработка графического </a:t>
            </a:r>
            <a:r>
              <a:rPr b="0" lang="ru-RU" sz="1600" spc="-1" strike="noStrike">
                <a:solidFill>
                  <a:srgbClr val="e60000"/>
                </a:solidFill>
                <a:latin typeface="Arial"/>
              </a:rPr>
              <a:t>интерфейса приложения, управление созданным проектом по разработке приложения, </a:t>
            </a:r>
            <a:r>
              <a:rPr b="0" lang="ru-RU" sz="1600" spc="-1" strike="noStrike">
                <a:solidFill>
                  <a:srgbClr val="e60000"/>
                </a:solidFill>
                <a:latin typeface="Arial"/>
              </a:rPr>
              <a:t>проектирование и разработка системы по заданным требованиям и спецификациям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368280" y="-23148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Этап 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проектиров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ания и </a:t>
            </a: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разработки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743200" y="2971800"/>
            <a:ext cx="4827960" cy="310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279360" y="658440"/>
            <a:ext cx="1016856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e60000"/>
                </a:solidFill>
                <a:latin typeface="Arial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368280" y="-23148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Этап проектирования и разработки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143000" y="1976760"/>
            <a:ext cx="2099880" cy="419544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5486400" y="2514600"/>
            <a:ext cx="4516920" cy="34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279360" y="658440"/>
            <a:ext cx="1016856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e60000"/>
                </a:solidFill>
                <a:latin typeface="Arial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368280" y="-231480"/>
            <a:ext cx="968688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chemeClr val="dk1"/>
                </a:solidFill>
                <a:latin typeface="Arial Black"/>
              </a:rPr>
              <a:t>Этап проектирования и разработки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15760" y="2225160"/>
            <a:ext cx="1927440" cy="37184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4525560" y="1996560"/>
            <a:ext cx="5075640" cy="41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LibreOffice/7.4.7.2$Linux_X86_64 LibreOffice_project/40$Build-2</Application>
  <AppVersion>15.0000</AppVersion>
  <Words>1014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2020-03-27T22:15:06Z</dcterms:created>
  <dc:creator>Катя</dc:creator>
  <dc:description/>
  <dc:language>en-US</dc:language>
  <cp:lastModifiedBy/>
  <dcterms:modified xsi:type="dcterms:W3CDTF">2024-10-23T20:28:37Z</dcterms:modified>
  <cp:revision>20</cp:revision>
  <dc:subject/>
  <dc:title>ОТЧЕТ  о прохождении учебной практики   по профессиональному модулю ПМ.03 Проектирование и разработка ИС  в период с «  »         2024 г. по «  »          2024 г.   Специальность 09.02.07 Информационные системы и программирование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Произвольный</vt:lpwstr>
  </property>
  <property fmtid="{D5CDD505-2E9C-101B-9397-08002B2CF9AE}" pid="4" name="Slides">
    <vt:i4>15</vt:i4>
  </property>
</Properties>
</file>