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7" r:id="rId2"/>
    <p:sldId id="280" r:id="rId3"/>
    <p:sldId id="279" r:id="rId4"/>
    <p:sldId id="286" r:id="rId5"/>
    <p:sldId id="272" r:id="rId6"/>
    <p:sldId id="283" r:id="rId7"/>
    <p:sldId id="275" r:id="rId8"/>
    <p:sldId id="262" r:id="rId9"/>
    <p:sldId id="284" r:id="rId10"/>
    <p:sldId id="285" r:id="rId11"/>
    <p:sldId id="287" r:id="rId12"/>
    <p:sldId id="281"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791" y="89"/>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12/2/2021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12/2/2021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12/2/2021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12/2/2021</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12/2/2021</a:t>
            </a:fld>
            <a:endParaRPr lang="en-US"/>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12/2/2021</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12/2/2021</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12/2/2021</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12/2/2021</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12/2/2021</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12/2/2021</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12/2/2021</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Central Texas Poverty Patterns</a:t>
            </a:r>
          </a:p>
        </p:txBody>
      </p:sp>
      <p:sp>
        <p:nvSpPr>
          <p:cNvPr id="3" name="Subtitle 2"/>
          <p:cNvSpPr>
            <a:spLocks noGrp="1"/>
          </p:cNvSpPr>
          <p:nvPr>
            <p:ph type="subTitle" idx="1"/>
          </p:nvPr>
        </p:nvSpPr>
        <p:spPr>
          <a:xfrm>
            <a:off x="1522413" y="4744854"/>
            <a:ext cx="3569351" cy="577516"/>
          </a:xfrm>
        </p:spPr>
        <p:txBody>
          <a:bodyPr/>
          <a:lstStyle/>
          <a:p>
            <a:r>
              <a:rPr lang="en-US" dirty="0"/>
              <a:t>An </a:t>
            </a:r>
            <a:r>
              <a:rPr lang="en-US"/>
              <a:t>Interactive Web Map</a:t>
            </a:r>
            <a:endParaRPr lang="en-US" dirty="0"/>
          </a:p>
          <a:p>
            <a:endParaRPr lang="en-US" dirty="0"/>
          </a:p>
          <a:p>
            <a:endParaRPr lang="en-US" dirty="0"/>
          </a:p>
        </p:txBody>
      </p:sp>
      <p:sp>
        <p:nvSpPr>
          <p:cNvPr id="4" name="Subtitle 2">
            <a:extLst>
              <a:ext uri="{FF2B5EF4-FFF2-40B4-BE49-F238E27FC236}">
                <a16:creationId xmlns:a16="http://schemas.microsoft.com/office/drawing/2014/main" id="{C5239821-6FB2-4D2B-8D23-9E93FC8EBCCC}"/>
              </a:ext>
            </a:extLst>
          </p:cNvPr>
          <p:cNvSpPr txBox="1">
            <a:spLocks/>
          </p:cNvSpPr>
          <p:nvPr/>
        </p:nvSpPr>
        <p:spPr bwMode="white">
          <a:xfrm>
            <a:off x="6882063" y="4419600"/>
            <a:ext cx="2520215" cy="12280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8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Arial" pitchFamily="34" charset="0"/>
              <a:buNone/>
              <a:defRPr sz="1400" kern="1200">
                <a:solidFill>
                  <a:schemeClr val="tx1">
                    <a:tint val="75000"/>
                  </a:schemeClr>
                </a:solidFill>
                <a:latin typeface="+mn-lt"/>
                <a:ea typeface="+mn-ea"/>
                <a:cs typeface="+mn-cs"/>
              </a:defRPr>
            </a:lvl9pPr>
          </a:lstStyle>
          <a:p>
            <a:r>
              <a:rPr lang="en-US" dirty="0"/>
              <a:t>Jacob Cano</a:t>
            </a:r>
          </a:p>
          <a:p>
            <a:r>
              <a:rPr lang="en-US" dirty="0"/>
              <a:t>Carlos A Soto</a:t>
            </a:r>
          </a:p>
          <a:p>
            <a:r>
              <a:rPr lang="en-US" dirty="0"/>
              <a:t>Alexander West</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2F027-E3FB-464B-89BC-3705A4E23419}"/>
              </a:ext>
            </a:extLst>
          </p:cNvPr>
          <p:cNvSpPr>
            <a:spLocks noGrp="1"/>
          </p:cNvSpPr>
          <p:nvPr>
            <p:ph type="title"/>
          </p:nvPr>
        </p:nvSpPr>
        <p:spPr/>
        <p:txBody>
          <a:bodyPr/>
          <a:lstStyle/>
          <a:p>
            <a:r>
              <a:rPr lang="en-US" dirty="0"/>
              <a:t>Contributions and Limitations</a:t>
            </a:r>
          </a:p>
        </p:txBody>
      </p:sp>
      <p:sp>
        <p:nvSpPr>
          <p:cNvPr id="8" name="Content Placeholder 7">
            <a:extLst>
              <a:ext uri="{FF2B5EF4-FFF2-40B4-BE49-F238E27FC236}">
                <a16:creationId xmlns:a16="http://schemas.microsoft.com/office/drawing/2014/main" id="{5E992CED-5148-4F7A-8448-7E5C5E31EBFE}"/>
              </a:ext>
            </a:extLst>
          </p:cNvPr>
          <p:cNvSpPr>
            <a:spLocks noGrp="1"/>
          </p:cNvSpPr>
          <p:nvPr>
            <p:ph idx="1"/>
          </p:nvPr>
        </p:nvSpPr>
        <p:spPr/>
        <p:txBody>
          <a:bodyPr>
            <a:normAutofit lnSpcReduction="10000"/>
          </a:bodyPr>
          <a:lstStyle/>
          <a:p>
            <a:r>
              <a:rPr lang="en-US" dirty="0"/>
              <a:t>Our application maps the upper and lower estimates within the MOE along with the estimate for each census tract.</a:t>
            </a:r>
          </a:p>
          <a:p>
            <a:r>
              <a:rPr lang="en-US" dirty="0"/>
              <a:t>This leverages interactivity and the human eye’s capacity to detect change.</a:t>
            </a:r>
          </a:p>
          <a:p>
            <a:r>
              <a:rPr lang="en-US" dirty="0"/>
              <a:t>The result is an intuitive, easy to use tool that helps highlight what geographic patterns may be misleading due to unreliable data</a:t>
            </a:r>
          </a:p>
          <a:p>
            <a:r>
              <a:rPr lang="en-US" dirty="0"/>
              <a:t>Potential limitations of this web mapping application include technical and user constraints. </a:t>
            </a:r>
          </a:p>
          <a:p>
            <a:r>
              <a:rPr lang="en-US" dirty="0"/>
              <a:t>Our application shows the upper and lower estimates, but the actual value for that census tract may be within those two extremes</a:t>
            </a:r>
          </a:p>
          <a:p>
            <a:r>
              <a:rPr lang="en-US" dirty="0"/>
              <a:t>People who lack an understanding of statistical uncertainty and margin of error may misunderstand what is represented in the map</a:t>
            </a:r>
          </a:p>
        </p:txBody>
      </p:sp>
    </p:spTree>
    <p:extLst>
      <p:ext uri="{BB962C8B-B14F-4D97-AF65-F5344CB8AC3E}">
        <p14:creationId xmlns:p14="http://schemas.microsoft.com/office/powerpoint/2010/main" val="16663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4910"/>
            <a:ext cx="10363200" cy="701489"/>
          </a:xfrm>
        </p:spPr>
        <p:txBody>
          <a:bodyPr>
            <a:normAutofit/>
          </a:bodyPr>
          <a:lstStyle/>
          <a:p>
            <a:r>
              <a:rPr lang="en-US" dirty="0"/>
              <a:t>Conclusion</a:t>
            </a:r>
          </a:p>
        </p:txBody>
      </p:sp>
      <p:sp>
        <p:nvSpPr>
          <p:cNvPr id="4" name="Content Placeholder 3"/>
          <p:cNvSpPr>
            <a:spLocks noGrp="1"/>
          </p:cNvSpPr>
          <p:nvPr>
            <p:ph sz="half" idx="2"/>
          </p:nvPr>
        </p:nvSpPr>
        <p:spPr>
          <a:xfrm>
            <a:off x="1040930" y="2483318"/>
            <a:ext cx="9448800" cy="3460282"/>
          </a:xfrm>
        </p:spPr>
        <p:txBody>
          <a:bodyPr>
            <a:normAutofit/>
          </a:bodyPr>
          <a:lstStyle/>
          <a:p>
            <a:r>
              <a:rPr lang="en-US" dirty="0"/>
              <a:t>Main component remained relatively unchanged from proposal</a:t>
            </a:r>
          </a:p>
          <a:p>
            <a:r>
              <a:rPr lang="en-US" dirty="0"/>
              <a:t>Secondary component had to be changed due to unavailability of timely data at the desired geographic level</a:t>
            </a:r>
          </a:p>
          <a:p>
            <a:r>
              <a:rPr lang="en-US" dirty="0"/>
              <a:t>Suggestions for future work are to connect the mapping application to the US Census Bureau’s ACS API to dynamically generate the estimated poverty layer and it’s corresponding upper and lower estimate layers</a:t>
            </a:r>
          </a:p>
          <a:p>
            <a:r>
              <a:rPr lang="en-US" dirty="0">
                <a:ea typeface="Times New Roman" panose="02020603050405020304" pitchFamily="18" charset="0"/>
              </a:rPr>
              <a:t>Doing so would extend the tool’s utility to anywhere there is data available.</a:t>
            </a:r>
          </a:p>
          <a:p>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6862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4910"/>
            <a:ext cx="4267200" cy="701489"/>
          </a:xfrm>
        </p:spPr>
        <p:txBody>
          <a:bodyPr/>
          <a:lstStyle/>
          <a:p>
            <a:r>
              <a:rPr lang="en-US" dirty="0"/>
              <a:t>References</a:t>
            </a:r>
          </a:p>
        </p:txBody>
      </p:sp>
      <p:sp>
        <p:nvSpPr>
          <p:cNvPr id="4" name="Content Placeholder 3"/>
          <p:cNvSpPr>
            <a:spLocks noGrp="1"/>
          </p:cNvSpPr>
          <p:nvPr>
            <p:ph sz="half" idx="2"/>
          </p:nvPr>
        </p:nvSpPr>
        <p:spPr>
          <a:xfrm>
            <a:off x="1040930" y="2447364"/>
            <a:ext cx="9448800" cy="2962836"/>
          </a:xfrm>
        </p:spPr>
        <p:txBody>
          <a:bodyPr/>
          <a:lstStyle/>
          <a:p>
            <a:r>
              <a:rPr lang="en-US"/>
              <a:t>Jurjevich</a:t>
            </a:r>
            <a:r>
              <a:rPr lang="en-US" dirty="0"/>
              <a:t>, J. R., Griffin, A. L., Spielman, S. E., </a:t>
            </a:r>
            <a:r>
              <a:rPr lang="en-US" dirty="0" err="1"/>
              <a:t>Folch</a:t>
            </a:r>
            <a:r>
              <a:rPr lang="en-US" dirty="0"/>
              <a:t>, D. C., Merrick, M., &amp; Nagle, N. N. (2018). </a:t>
            </a:r>
            <a:r>
              <a:rPr lang="en-US" i="1" dirty="0"/>
              <a:t>Navigating Statistical Uncertainty: How Urban and Regional Planners Understand and Work With American Community Survey (ACS) Data for Guiding Policy</a:t>
            </a:r>
            <a:r>
              <a:rPr lang="en-US" dirty="0"/>
              <a:t>. Journal of the American Planning Association, 84(2), 112–126. https://doi.org/10.1080/01944363.2018.1440182</a:t>
            </a:r>
          </a:p>
        </p:txBody>
      </p:sp>
    </p:spTree>
    <p:extLst>
      <p:ext uri="{BB962C8B-B14F-4D97-AF65-F5344CB8AC3E}">
        <p14:creationId xmlns:p14="http://schemas.microsoft.com/office/powerpoint/2010/main" val="79256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4910"/>
            <a:ext cx="10363200" cy="701489"/>
          </a:xfrm>
        </p:spPr>
        <p:txBody>
          <a:bodyPr>
            <a:normAutofit/>
          </a:bodyPr>
          <a:lstStyle/>
          <a:p>
            <a:r>
              <a:rPr lang="en-US" dirty="0"/>
              <a:t>Outline</a:t>
            </a:r>
          </a:p>
        </p:txBody>
      </p:sp>
      <p:sp>
        <p:nvSpPr>
          <p:cNvPr id="4" name="Content Placeholder 3"/>
          <p:cNvSpPr>
            <a:spLocks noGrp="1"/>
          </p:cNvSpPr>
          <p:nvPr>
            <p:ph sz="half" idx="2"/>
          </p:nvPr>
        </p:nvSpPr>
        <p:spPr>
          <a:xfrm>
            <a:off x="1040930" y="2107933"/>
            <a:ext cx="9448800" cy="3835667"/>
          </a:xfrm>
        </p:spPr>
        <p:txBody>
          <a:bodyPr>
            <a:normAutofit/>
          </a:bodyPr>
          <a:lstStyle/>
          <a:p>
            <a:r>
              <a:rPr lang="en-US" dirty="0"/>
              <a:t>Background</a:t>
            </a:r>
          </a:p>
          <a:p>
            <a:r>
              <a:rPr lang="en-US" dirty="0"/>
              <a:t>Data Sources</a:t>
            </a:r>
          </a:p>
          <a:p>
            <a:r>
              <a:rPr lang="en-US" dirty="0"/>
              <a:t>Target Audience</a:t>
            </a:r>
          </a:p>
          <a:p>
            <a:r>
              <a:rPr lang="en-US" dirty="0">
                <a:effectLst/>
                <a:ea typeface="Times New Roman" panose="02020603050405020304" pitchFamily="18" charset="0"/>
              </a:rPr>
              <a:t>Problem</a:t>
            </a:r>
          </a:p>
          <a:p>
            <a:r>
              <a:rPr lang="en-US" dirty="0">
                <a:ea typeface="Times New Roman" panose="02020603050405020304" pitchFamily="18" charset="0"/>
              </a:rPr>
              <a:t>Map Components and Demonstration</a:t>
            </a:r>
          </a:p>
          <a:p>
            <a:r>
              <a:rPr lang="en-US" dirty="0">
                <a:ea typeface="Times New Roman" panose="02020603050405020304" pitchFamily="18" charset="0"/>
              </a:rPr>
              <a:t>Contributions and Limitations</a:t>
            </a:r>
          </a:p>
          <a:p>
            <a:r>
              <a:rPr lang="en-US" dirty="0">
                <a:ea typeface="Times New Roman" panose="02020603050405020304" pitchFamily="18" charset="0"/>
              </a:rPr>
              <a:t>Conclusion</a:t>
            </a:r>
          </a:p>
          <a:p>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51801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4910"/>
            <a:ext cx="9878712" cy="701489"/>
          </a:xfrm>
        </p:spPr>
        <p:txBody>
          <a:bodyPr>
            <a:normAutofit/>
          </a:bodyPr>
          <a:lstStyle/>
          <a:p>
            <a:r>
              <a:rPr lang="en-US" dirty="0"/>
              <a:t>Background</a:t>
            </a:r>
          </a:p>
        </p:txBody>
      </p:sp>
      <p:sp>
        <p:nvSpPr>
          <p:cNvPr id="15" name="Content Placeholder 3">
            <a:extLst>
              <a:ext uri="{FF2B5EF4-FFF2-40B4-BE49-F238E27FC236}">
                <a16:creationId xmlns:a16="http://schemas.microsoft.com/office/drawing/2014/main" id="{211ED788-4737-4100-8123-9E6F7728F8ED}"/>
              </a:ext>
            </a:extLst>
          </p:cNvPr>
          <p:cNvSpPr>
            <a:spLocks noGrp="1"/>
          </p:cNvSpPr>
          <p:nvPr>
            <p:ph sz="half" idx="2"/>
          </p:nvPr>
        </p:nvSpPr>
        <p:spPr>
          <a:xfrm>
            <a:off x="1040930" y="2329314"/>
            <a:ext cx="9448800" cy="3614286"/>
          </a:xfrm>
        </p:spPr>
        <p:txBody>
          <a:bodyPr/>
          <a:lstStyle/>
          <a:p>
            <a:r>
              <a:rPr lang="en-US" dirty="0"/>
              <a:t>The ACS is the primary source of demographic data in the USA.</a:t>
            </a:r>
          </a:p>
          <a:p>
            <a:r>
              <a:rPr lang="en-US" dirty="0"/>
              <a:t>It consists of a sample of the population, approximately 3.5 million households annually.</a:t>
            </a:r>
          </a:p>
          <a:p>
            <a:r>
              <a:rPr lang="en-US" dirty="0"/>
              <a:t>The US Census Bureau provides Margin of Error (MOE) at the 90% confidence interval for all estimates.</a:t>
            </a:r>
          </a:p>
          <a:p>
            <a:r>
              <a:rPr lang="en-US" dirty="0">
                <a:effectLst/>
                <a:ea typeface="Times New Roman" panose="02020603050405020304" pitchFamily="18" charset="0"/>
              </a:rPr>
              <a:t>Research recommends that planners should report corresponding MOEs of ACS estimates, and that web resources for demographic data report corresponding MOE values (</a:t>
            </a:r>
            <a:r>
              <a:rPr lang="en-US" dirty="0" err="1">
                <a:effectLst/>
                <a:ea typeface="Times New Roman" panose="02020603050405020304" pitchFamily="18" charset="0"/>
              </a:rPr>
              <a:t>Jurjevich</a:t>
            </a:r>
            <a:r>
              <a:rPr lang="en-US" dirty="0">
                <a:effectLst/>
                <a:ea typeface="Times New Roman" panose="02020603050405020304" pitchFamily="18" charset="0"/>
              </a:rPr>
              <a:t> et al., 2018).</a:t>
            </a:r>
            <a:endParaRPr lang="en-US" dirty="0"/>
          </a:p>
        </p:txBody>
      </p:sp>
    </p:spTree>
    <p:extLst>
      <p:ext uri="{BB962C8B-B14F-4D97-AF65-F5344CB8AC3E}">
        <p14:creationId xmlns:p14="http://schemas.microsoft.com/office/powerpoint/2010/main" val="79202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974910"/>
            <a:ext cx="4267200" cy="701489"/>
          </a:xfrm>
        </p:spPr>
        <p:txBody>
          <a:bodyPr/>
          <a:lstStyle/>
          <a:p>
            <a:r>
              <a:rPr lang="en-US" dirty="0"/>
              <a:t>Data Sources</a:t>
            </a:r>
          </a:p>
        </p:txBody>
      </p:sp>
      <p:sp>
        <p:nvSpPr>
          <p:cNvPr id="3" name="Text Placeholder 2"/>
          <p:cNvSpPr>
            <a:spLocks noGrp="1"/>
          </p:cNvSpPr>
          <p:nvPr>
            <p:ph type="body" idx="1"/>
          </p:nvPr>
        </p:nvSpPr>
        <p:spPr/>
        <p:txBody>
          <a:bodyPr>
            <a:normAutofit lnSpcReduction="10000"/>
          </a:bodyPr>
          <a:lstStyle/>
          <a:p>
            <a:r>
              <a:rPr lang="en-US" b="1" dirty="0"/>
              <a:t>Poverty:</a:t>
            </a:r>
          </a:p>
        </p:txBody>
      </p:sp>
      <p:sp>
        <p:nvSpPr>
          <p:cNvPr id="4" name="Content Placeholder 3"/>
          <p:cNvSpPr>
            <a:spLocks noGrp="1"/>
          </p:cNvSpPr>
          <p:nvPr>
            <p:ph sz="half" idx="2"/>
          </p:nvPr>
        </p:nvSpPr>
        <p:spPr>
          <a:xfrm>
            <a:off x="1040930" y="2447363"/>
            <a:ext cx="9545382" cy="1662624"/>
          </a:xfrm>
        </p:spPr>
        <p:txBody>
          <a:bodyPr>
            <a:normAutofit/>
          </a:bodyPr>
          <a:lstStyle/>
          <a:p>
            <a:pPr marL="0" indent="0">
              <a:buNone/>
            </a:pPr>
            <a:r>
              <a:rPr lang="en-US" dirty="0"/>
              <a:t>Table C17002, Ratio of Income to Poverty Level in the Past 12 Months, by Census Tract, 2015-2019 United States Census Bureau American Community Survey (ACS)</a:t>
            </a:r>
          </a:p>
          <a:p>
            <a:r>
              <a:rPr lang="en-US" sz="1500" dirty="0"/>
              <a:t>(https://data.census.gov/cedsci/table?q=c17002&amp;g=0500000US48021%241400000,48055%241400000,48209%241400000,48453%241400000,48491%241400000&amp;tid=ACSDT5Y2019.C17002&amp;hidePreview=true ) </a:t>
            </a:r>
          </a:p>
        </p:txBody>
      </p:sp>
      <p:sp>
        <p:nvSpPr>
          <p:cNvPr id="5" name="Text Placeholder 4"/>
          <p:cNvSpPr>
            <a:spLocks noGrp="1"/>
          </p:cNvSpPr>
          <p:nvPr>
            <p:ph type="body" sz="quarter" idx="3"/>
          </p:nvPr>
        </p:nvSpPr>
        <p:spPr>
          <a:xfrm>
            <a:off x="1065212" y="4109987"/>
            <a:ext cx="9545383" cy="698162"/>
          </a:xfrm>
        </p:spPr>
        <p:txBody>
          <a:bodyPr>
            <a:normAutofit lnSpcReduction="10000"/>
          </a:bodyPr>
          <a:lstStyle/>
          <a:p>
            <a:r>
              <a:rPr lang="en-US" b="1" dirty="0"/>
              <a:t>Austin Travis County Health and Human Services (HHS) Provider Locations:</a:t>
            </a:r>
          </a:p>
        </p:txBody>
      </p:sp>
      <p:sp>
        <p:nvSpPr>
          <p:cNvPr id="6" name="Content Placeholder 5"/>
          <p:cNvSpPr>
            <a:spLocks noGrp="1"/>
          </p:cNvSpPr>
          <p:nvPr>
            <p:ph sz="quarter" idx="4"/>
          </p:nvPr>
        </p:nvSpPr>
        <p:spPr>
          <a:xfrm>
            <a:off x="1040930" y="4808149"/>
            <a:ext cx="9448799" cy="1034386"/>
          </a:xfrm>
        </p:spPr>
        <p:txBody>
          <a:bodyPr vert="horz" lIns="91440" tIns="45720" rIns="91440" bIns="45720" rtlCol="0" anchor="t">
            <a:normAutofit/>
          </a:bodyPr>
          <a:lstStyle/>
          <a:p>
            <a:pPr marL="0" indent="0">
              <a:buNone/>
            </a:pPr>
            <a:r>
              <a:rPr lang="en-US" dirty="0"/>
              <a:t>Austin Open Data Portal</a:t>
            </a:r>
          </a:p>
          <a:p>
            <a:pPr marL="223520" indent="-223520"/>
            <a:r>
              <a:rPr lang="en-US" sz="1500" dirty="0"/>
              <a:t>https://data.austintexas.gov/Locations-and-Maps/Health-and-Human-Services-Locations/t7pf-7p2m</a:t>
            </a:r>
          </a:p>
        </p:txBody>
      </p:sp>
    </p:spTree>
    <p:extLst>
      <p:ext uri="{BB962C8B-B14F-4D97-AF65-F5344CB8AC3E}">
        <p14:creationId xmlns:p14="http://schemas.microsoft.com/office/powerpoint/2010/main" val="185185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Audience</a:t>
            </a:r>
          </a:p>
        </p:txBody>
      </p:sp>
      <p:sp>
        <p:nvSpPr>
          <p:cNvPr id="6" name="Content Placeholder 5"/>
          <p:cNvSpPr>
            <a:spLocks noGrp="1"/>
          </p:cNvSpPr>
          <p:nvPr>
            <p:ph sz="half" idx="2"/>
          </p:nvPr>
        </p:nvSpPr>
        <p:spPr>
          <a:xfrm>
            <a:off x="975435" y="3099334"/>
            <a:ext cx="3673568" cy="3051107"/>
          </a:xfrm>
        </p:spPr>
        <p:txBody>
          <a:bodyPr/>
          <a:lstStyle/>
          <a:p>
            <a:r>
              <a:rPr lang="en-US" dirty="0"/>
              <a:t>Researchers and planners from the Community Advancement Network</a:t>
            </a:r>
          </a:p>
          <a:p>
            <a:r>
              <a:rPr lang="en-US" dirty="0"/>
              <a:t>Others who may be interested</a:t>
            </a:r>
          </a:p>
        </p:txBody>
      </p:sp>
      <p:pic>
        <p:nvPicPr>
          <p:cNvPr id="7" name="Picture 6">
            <a:extLst>
              <a:ext uri="{FF2B5EF4-FFF2-40B4-BE49-F238E27FC236}">
                <a16:creationId xmlns:a16="http://schemas.microsoft.com/office/drawing/2014/main" id="{795C3198-5480-44D0-8869-3D19C4D77323}"/>
              </a:ext>
            </a:extLst>
          </p:cNvPr>
          <p:cNvPicPr>
            <a:picLocks noChangeAspect="1"/>
          </p:cNvPicPr>
          <p:nvPr/>
        </p:nvPicPr>
        <p:blipFill>
          <a:blip r:embed="rId2"/>
          <a:stretch>
            <a:fillRect/>
          </a:stretch>
        </p:blipFill>
        <p:spPr>
          <a:xfrm>
            <a:off x="4746204" y="1761423"/>
            <a:ext cx="6065257" cy="4389019"/>
          </a:xfrm>
          <a:prstGeom prst="rect">
            <a:avLst/>
          </a:prstGeom>
        </p:spPr>
      </p:pic>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FD1D-C4C4-4E75-991E-B78162ABFA59}"/>
              </a:ext>
            </a:extLst>
          </p:cNvPr>
          <p:cNvSpPr>
            <a:spLocks noGrp="1"/>
          </p:cNvSpPr>
          <p:nvPr>
            <p:ph type="title"/>
          </p:nvPr>
        </p:nvSpPr>
        <p:spPr>
          <a:xfrm>
            <a:off x="1293812" y="838200"/>
            <a:ext cx="4816477" cy="838200"/>
          </a:xfrm>
        </p:spPr>
        <p:txBody>
          <a:bodyPr/>
          <a:lstStyle/>
          <a:p>
            <a:r>
              <a:rPr lang="en-US" dirty="0"/>
              <a:t>Problem</a:t>
            </a:r>
          </a:p>
        </p:txBody>
      </p:sp>
      <p:pic>
        <p:nvPicPr>
          <p:cNvPr id="1026" name="Picture 49">
            <a:extLst>
              <a:ext uri="{FF2B5EF4-FFF2-40B4-BE49-F238E27FC236}">
                <a16:creationId xmlns:a16="http://schemas.microsoft.com/office/drawing/2014/main" id="{240736D3-4724-430B-A3E4-13F49A1CC0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0289" y="838200"/>
            <a:ext cx="4592375" cy="536892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3" descr="Table&#10;&#10;Description automatically generated">
            <a:extLst>
              <a:ext uri="{FF2B5EF4-FFF2-40B4-BE49-F238E27FC236}">
                <a16:creationId xmlns:a16="http://schemas.microsoft.com/office/drawing/2014/main" id="{B51C9638-4BF9-4313-886B-1D29DC5B5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2286000"/>
            <a:ext cx="3505200" cy="34480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206B4B8-EB7F-4F7B-9871-09DFCBD3FE92}"/>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FEA034C3-328A-4BFA-BCCF-93EE963C1411}"/>
              </a:ext>
            </a:extLst>
          </p:cNvPr>
          <p:cNvSpPr>
            <a:spLocks noChangeArrowheads="1"/>
          </p:cNvSpPr>
          <p:nvPr/>
        </p:nvSpPr>
        <p:spPr bwMode="auto">
          <a:xfrm>
            <a:off x="0" y="54705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3217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E3EA30-A1EC-4A75-9971-8BEC7B13C91D}"/>
              </a:ext>
            </a:extLst>
          </p:cNvPr>
          <p:cNvSpPr/>
          <p:nvPr/>
        </p:nvSpPr>
        <p:spPr>
          <a:xfrm>
            <a:off x="0" y="5943600"/>
            <a:ext cx="12188825" cy="4560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7CFF1039-7D73-4725-9263-29BFEA3250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9970" y="1222242"/>
            <a:ext cx="4002786" cy="5177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4E5EE37-5A79-4753-92F2-967E78268C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18053"/>
            <a:ext cx="4006024" cy="518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Map&#10;&#10;Description automatically generated">
            <a:extLst>
              <a:ext uri="{FF2B5EF4-FFF2-40B4-BE49-F238E27FC236}">
                <a16:creationId xmlns:a16="http://schemas.microsoft.com/office/drawing/2014/main" id="{3CEE0225-6456-4E23-97E7-8734328AA929}"/>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091876" y="1219200"/>
            <a:ext cx="4005072" cy="5180453"/>
          </a:xfrm>
        </p:spPr>
      </p:pic>
      <p:sp>
        <p:nvSpPr>
          <p:cNvPr id="15" name="Title 1">
            <a:extLst>
              <a:ext uri="{FF2B5EF4-FFF2-40B4-BE49-F238E27FC236}">
                <a16:creationId xmlns:a16="http://schemas.microsoft.com/office/drawing/2014/main" id="{921ECA2E-7302-464C-BEB7-72B87CB15998}"/>
              </a:ext>
            </a:extLst>
          </p:cNvPr>
          <p:cNvSpPr>
            <a:spLocks noGrp="1"/>
          </p:cNvSpPr>
          <p:nvPr>
            <p:ph type="title"/>
          </p:nvPr>
        </p:nvSpPr>
        <p:spPr>
          <a:xfrm>
            <a:off x="0" y="516564"/>
            <a:ext cx="4093018" cy="701489"/>
          </a:xfrm>
          <a:solidFill>
            <a:schemeClr val="bg1"/>
          </a:solidFill>
        </p:spPr>
        <p:txBody>
          <a:bodyPr>
            <a:normAutofit/>
          </a:bodyPr>
          <a:lstStyle/>
          <a:p>
            <a:pPr algn="ctr"/>
            <a:r>
              <a:rPr lang="en-US"/>
              <a:t>Lower Estimate</a:t>
            </a:r>
          </a:p>
        </p:txBody>
      </p:sp>
      <p:sp>
        <p:nvSpPr>
          <p:cNvPr id="16" name="Title 1">
            <a:extLst>
              <a:ext uri="{FF2B5EF4-FFF2-40B4-BE49-F238E27FC236}">
                <a16:creationId xmlns:a16="http://schemas.microsoft.com/office/drawing/2014/main" id="{F4463151-F550-4DC6-BC23-46FC6B5FCF81}"/>
              </a:ext>
            </a:extLst>
          </p:cNvPr>
          <p:cNvSpPr txBox="1">
            <a:spLocks/>
          </p:cNvSpPr>
          <p:nvPr/>
        </p:nvSpPr>
        <p:spPr>
          <a:xfrm>
            <a:off x="4093018" y="521046"/>
            <a:ext cx="3999958" cy="701489"/>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a:lstStyle>
          <a:p>
            <a:pPr algn="ctr"/>
            <a:r>
              <a:rPr lang="en-US"/>
              <a:t>Estimate</a:t>
            </a:r>
          </a:p>
        </p:txBody>
      </p:sp>
      <p:sp>
        <p:nvSpPr>
          <p:cNvPr id="17" name="Title 1">
            <a:extLst>
              <a:ext uri="{FF2B5EF4-FFF2-40B4-BE49-F238E27FC236}">
                <a16:creationId xmlns:a16="http://schemas.microsoft.com/office/drawing/2014/main" id="{1AD2B535-F575-44EF-9B3E-028A51C8342E}"/>
              </a:ext>
            </a:extLst>
          </p:cNvPr>
          <p:cNvSpPr txBox="1">
            <a:spLocks/>
          </p:cNvSpPr>
          <p:nvPr/>
        </p:nvSpPr>
        <p:spPr>
          <a:xfrm>
            <a:off x="8098090" y="516563"/>
            <a:ext cx="4084665" cy="701489"/>
          </a:xfrm>
          <a:prstGeom prst="rect">
            <a:avLst/>
          </a:prstGeom>
          <a:solidFill>
            <a:schemeClr val="bg1"/>
          </a:solidFill>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a:lstStyle>
          <a:p>
            <a:pPr algn="ctr"/>
            <a:r>
              <a:rPr lang="en-US" dirty="0"/>
              <a:t>Upper Estimate</a:t>
            </a:r>
          </a:p>
        </p:txBody>
      </p:sp>
    </p:spTree>
    <p:extLst>
      <p:ext uri="{BB962C8B-B14F-4D97-AF65-F5344CB8AC3E}">
        <p14:creationId xmlns:p14="http://schemas.microsoft.com/office/powerpoint/2010/main" val="120359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2F027-E3FB-464B-89BC-3705A4E23419}"/>
              </a:ext>
            </a:extLst>
          </p:cNvPr>
          <p:cNvSpPr>
            <a:spLocks noGrp="1"/>
          </p:cNvSpPr>
          <p:nvPr>
            <p:ph type="title"/>
          </p:nvPr>
        </p:nvSpPr>
        <p:spPr/>
        <p:txBody>
          <a:bodyPr/>
          <a:lstStyle/>
          <a:p>
            <a:r>
              <a:rPr lang="en-US" dirty="0"/>
              <a:t>Map Components</a:t>
            </a:r>
          </a:p>
        </p:txBody>
      </p:sp>
      <p:sp>
        <p:nvSpPr>
          <p:cNvPr id="8" name="Content Placeholder 7">
            <a:extLst>
              <a:ext uri="{FF2B5EF4-FFF2-40B4-BE49-F238E27FC236}">
                <a16:creationId xmlns:a16="http://schemas.microsoft.com/office/drawing/2014/main" id="{5E992CED-5148-4F7A-8448-7E5C5E31EBFE}"/>
              </a:ext>
            </a:extLst>
          </p:cNvPr>
          <p:cNvSpPr>
            <a:spLocks noGrp="1"/>
          </p:cNvSpPr>
          <p:nvPr>
            <p:ph idx="1"/>
          </p:nvPr>
        </p:nvSpPr>
        <p:spPr>
          <a:xfrm>
            <a:off x="1065211" y="2704699"/>
            <a:ext cx="2823395" cy="3315100"/>
          </a:xfrm>
        </p:spPr>
        <p:txBody>
          <a:bodyPr/>
          <a:lstStyle/>
          <a:p>
            <a:r>
              <a:rPr lang="en-US" dirty="0"/>
              <a:t>Search Query</a:t>
            </a:r>
          </a:p>
          <a:p>
            <a:r>
              <a:rPr lang="en-US" dirty="0"/>
              <a:t>Collapsible Legend</a:t>
            </a:r>
          </a:p>
          <a:p>
            <a:r>
              <a:rPr lang="en-US" dirty="0"/>
              <a:t>Collapsible </a:t>
            </a:r>
            <a:r>
              <a:rPr lang="en-US" dirty="0" err="1"/>
              <a:t>LayerList</a:t>
            </a:r>
            <a:r>
              <a:rPr lang="en-US" dirty="0"/>
              <a:t> with visibility selection</a:t>
            </a:r>
          </a:p>
          <a:p>
            <a:r>
              <a:rPr lang="en-US" dirty="0"/>
              <a:t>Swipe Widget</a:t>
            </a:r>
          </a:p>
        </p:txBody>
      </p:sp>
      <p:pic>
        <p:nvPicPr>
          <p:cNvPr id="10" name="Picture 9" descr="Map&#10;&#10;Description automatically generated">
            <a:extLst>
              <a:ext uri="{FF2B5EF4-FFF2-40B4-BE49-F238E27FC236}">
                <a16:creationId xmlns:a16="http://schemas.microsoft.com/office/drawing/2014/main" id="{C91E9461-5792-4AA0-B757-539A20AF5B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7884" y="1828800"/>
            <a:ext cx="8089400" cy="3750013"/>
          </a:xfrm>
          <a:prstGeom prst="rect">
            <a:avLst/>
          </a:prstGeom>
          <a:noFill/>
          <a:ln>
            <a:noFill/>
          </a:ln>
        </p:spPr>
      </p:pic>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2F027-E3FB-464B-89BC-3705A4E23419}"/>
              </a:ext>
            </a:extLst>
          </p:cNvPr>
          <p:cNvSpPr>
            <a:spLocks noGrp="1"/>
          </p:cNvSpPr>
          <p:nvPr>
            <p:ph type="title"/>
          </p:nvPr>
        </p:nvSpPr>
        <p:spPr/>
        <p:txBody>
          <a:bodyPr/>
          <a:lstStyle/>
          <a:p>
            <a:r>
              <a:rPr lang="en-US" dirty="0"/>
              <a:t>Web Map Demonstration</a:t>
            </a:r>
          </a:p>
        </p:txBody>
      </p:sp>
      <p:pic>
        <p:nvPicPr>
          <p:cNvPr id="2" name="Picture 1">
            <a:extLst>
              <a:ext uri="{FF2B5EF4-FFF2-40B4-BE49-F238E27FC236}">
                <a16:creationId xmlns:a16="http://schemas.microsoft.com/office/drawing/2014/main" id="{790DF7E5-10E9-467F-ABCE-A4B1977493DF}"/>
              </a:ext>
            </a:extLst>
          </p:cNvPr>
          <p:cNvPicPr>
            <a:picLocks noChangeAspect="1"/>
          </p:cNvPicPr>
          <p:nvPr/>
        </p:nvPicPr>
        <p:blipFill>
          <a:blip r:embed="rId2"/>
          <a:stretch>
            <a:fillRect/>
          </a:stretch>
        </p:blipFill>
        <p:spPr>
          <a:xfrm>
            <a:off x="2649410" y="2021482"/>
            <a:ext cx="6890004" cy="3706097"/>
          </a:xfrm>
          <a:prstGeom prst="rect">
            <a:avLst/>
          </a:prstGeom>
        </p:spPr>
      </p:pic>
    </p:spTree>
    <p:extLst>
      <p:ext uri="{BB962C8B-B14F-4D97-AF65-F5344CB8AC3E}">
        <p14:creationId xmlns:p14="http://schemas.microsoft.com/office/powerpoint/2010/main" val="231562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4350</TotalTime>
  <Words>508</Words>
  <Application>Microsoft Office PowerPoint</Application>
  <PresentationFormat>Custom</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Palatino Linotype</vt:lpstr>
      <vt:lpstr>Geometric design template</vt:lpstr>
      <vt:lpstr>Central Texas Poverty Patterns</vt:lpstr>
      <vt:lpstr>Outline</vt:lpstr>
      <vt:lpstr>Background</vt:lpstr>
      <vt:lpstr>Data Sources</vt:lpstr>
      <vt:lpstr>Target Audience</vt:lpstr>
      <vt:lpstr>Problem</vt:lpstr>
      <vt:lpstr>Lower Estimate</vt:lpstr>
      <vt:lpstr>Map Components</vt:lpstr>
      <vt:lpstr>Web Map Demonstration</vt:lpstr>
      <vt:lpstr>Contributions and 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Texas Poverty Patterns</dc:title>
  <dc:creator>West, Alex</dc:creator>
  <cp:lastModifiedBy>Soto, Carlos A</cp:lastModifiedBy>
  <cp:revision>20</cp:revision>
  <dcterms:created xsi:type="dcterms:W3CDTF">2021-10-26T02:26:21Z</dcterms:created>
  <dcterms:modified xsi:type="dcterms:W3CDTF">2021-12-02T07:27:15Z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