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49D4B42-24C2-4ACC-A6EB-CFA1053928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1: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3079a568ef7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79a568ef7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3079a568ef7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79a568ef7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16e69db831f31efb_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6e69db831f31efb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6e69db831f31efb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6e69db831f31efb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16e69db831f31efb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6e69db831f31efb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16e69db831f31efb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6e69db831f31efb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16e69db831f31efb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6e69db831f31efb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p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16e69db831f31efb_1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6e69db831f31efb_1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16e69db831f31efb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6e69db831f31efb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16e69db831f31efb_1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6e69db831f31efb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16e69db831f31efb_1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6e69db831f31efb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p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1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p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2f9611ecf52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f9611ecf52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2f9611ecf52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f9611ecf52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p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16e69db831f31efb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6e69db831f31efb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16e69db831f31efb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6e69db831f31efb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3079a568ef7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79a568ef7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16e69db831f31efb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6e69db831f31efb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16" name="Google Shape;16;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hyperlink" Target="http://127.0.0.1:808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5200"/>
              <a:buNone/>
            </a:pPr>
            <a:r>
              <a:rPr lang="en-GB" sz="3800" b="1">
                <a:solidFill>
                  <a:schemeClr val="accent1"/>
                </a:solidFill>
              </a:rPr>
              <a:t>“learnX.ai”</a:t>
            </a:r>
            <a:endParaRPr sz="3800" b="1">
              <a:solidFill>
                <a:schemeClr val="accent1"/>
              </a:solidFill>
            </a:endParaRPr>
          </a:p>
        </p:txBody>
      </p:sp>
      <p:sp>
        <p:nvSpPr>
          <p:cNvPr id="55" name="Google Shape;55;p13"/>
          <p:cNvSpPr txBox="1"/>
          <p:nvPr>
            <p:ph type="subTitle" idx="1"/>
          </p:nvPr>
        </p:nvSpPr>
        <p:spPr>
          <a:xfrm>
            <a:off x="311700" y="2942925"/>
            <a:ext cx="8520600" cy="13518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SzPts val="2800"/>
              <a:buNone/>
            </a:pPr>
            <a:r>
              <a:rPr lang="en-GB" sz="1800" b="1" u="sng"/>
              <a:t>GROUP MEMBERS</a:t>
            </a:r>
            <a:endParaRPr sz="1800" b="1" u="sng"/>
          </a:p>
          <a:p>
            <a:pPr marL="0" lvl="0" indent="0" algn="ctr" rtl="0">
              <a:lnSpc>
                <a:spcPct val="90000"/>
              </a:lnSpc>
              <a:spcBef>
                <a:spcPts val="0"/>
              </a:spcBef>
              <a:spcAft>
                <a:spcPts val="0"/>
              </a:spcAft>
              <a:buSzPts val="2800"/>
              <a:buNone/>
            </a:pPr>
            <a:r>
              <a:rPr lang="en-GB" sz="1800"/>
              <a:t>Amir Bhattarai</a:t>
            </a:r>
            <a:endParaRPr sz="1800"/>
          </a:p>
          <a:p>
            <a:pPr marL="0" lvl="0" indent="0" algn="ctr" rtl="0">
              <a:lnSpc>
                <a:spcPct val="90000"/>
              </a:lnSpc>
              <a:spcBef>
                <a:spcPts val="0"/>
              </a:spcBef>
              <a:spcAft>
                <a:spcPts val="0"/>
              </a:spcAft>
              <a:buSzPts val="2800"/>
              <a:buNone/>
            </a:pPr>
            <a:endParaRPr sz="1800"/>
          </a:p>
        </p:txBody>
      </p:sp>
      <p:sp>
        <p:nvSpPr>
          <p:cNvPr id="56" name="Google Shape;56;p13"/>
          <p:cNvSpPr txBox="1"/>
          <p:nvPr/>
        </p:nvSpPr>
        <p:spPr>
          <a:xfrm>
            <a:off x="6783025" y="4681800"/>
            <a:ext cx="2277900" cy="4311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chemeClr val="dk2"/>
                </a:solidFill>
                <a:latin typeface="Arial" panose="020B0604020202020204"/>
                <a:ea typeface="Arial" panose="020B0604020202020204"/>
                <a:cs typeface="Arial" panose="020B0604020202020204"/>
                <a:sym typeface="Arial" panose="020B0604020202020204"/>
              </a:rPr>
              <a:t>DATE: </a:t>
            </a:r>
            <a:r>
              <a:rPr lang="en-GB" sz="1600">
                <a:solidFill>
                  <a:schemeClr val="dk2"/>
                </a:solidFill>
              </a:rPr>
              <a:t>OCT</a:t>
            </a:r>
            <a:r>
              <a:rPr lang="en-GB" sz="1600" b="0" i="0" u="none" strike="noStrike" cap="none">
                <a:solidFill>
                  <a:schemeClr val="dk2"/>
                </a:solidFill>
                <a:latin typeface="Arial" panose="020B0604020202020204"/>
                <a:ea typeface="Arial" panose="020B0604020202020204"/>
                <a:cs typeface="Arial" panose="020B0604020202020204"/>
                <a:sym typeface="Arial" panose="020B0604020202020204"/>
              </a:rPr>
              <a:t>. </a:t>
            </a:r>
            <a:r>
              <a:rPr lang="en-GB" sz="1600">
                <a:solidFill>
                  <a:schemeClr val="dk2"/>
                </a:solidFill>
              </a:rPr>
              <a:t>04</a:t>
            </a:r>
            <a:r>
              <a:rPr lang="en-GB" sz="1600" b="0" i="0" u="none" strike="noStrike" cap="none">
                <a:solidFill>
                  <a:schemeClr val="dk2"/>
                </a:solidFill>
                <a:latin typeface="Arial" panose="020B0604020202020204"/>
                <a:ea typeface="Arial" panose="020B0604020202020204"/>
                <a:cs typeface="Arial" panose="020B0604020202020204"/>
                <a:sym typeface="Arial" panose="020B0604020202020204"/>
              </a:rPr>
              <a:t>, 2024</a:t>
            </a:r>
            <a:endParaRPr sz="16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Intermediate Output (Q/A Generation)</a:t>
            </a:r>
            <a:endParaRPr lang="en-GB"/>
          </a:p>
        </p:txBody>
      </p:sp>
      <p:sp>
        <p:nvSpPr>
          <p:cNvPr id="117" name="Google Shape;117;p2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18" name="Google Shape;118;p2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119" name="Google Shape;119;p22"/>
          <p:cNvPicPr preferRelativeResize="0"/>
          <p:nvPr/>
        </p:nvPicPr>
        <p:blipFill>
          <a:blip r:embed="rId1"/>
          <a:stretch>
            <a:fillRect/>
          </a:stretch>
        </p:blipFill>
        <p:spPr>
          <a:xfrm>
            <a:off x="311700" y="1152475"/>
            <a:ext cx="8520600" cy="351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Intermediate Output (Token Classification)</a:t>
            </a:r>
            <a:endParaRPr lang="en-GB"/>
          </a:p>
        </p:txBody>
      </p:sp>
      <p:sp>
        <p:nvSpPr>
          <p:cNvPr id="125" name="Google Shape;125;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26" name="Google Shape;126;p2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127" name="Google Shape;127;p23"/>
          <p:cNvPicPr preferRelativeResize="0"/>
          <p:nvPr/>
        </p:nvPicPr>
        <p:blipFill>
          <a:blip r:embed="rId1"/>
          <a:stretch>
            <a:fillRect/>
          </a:stretch>
        </p:blipFill>
        <p:spPr>
          <a:xfrm>
            <a:off x="311700" y="1152475"/>
            <a:ext cx="85206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2854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000"/>
              <a:buNone/>
            </a:pPr>
            <a:r>
              <a:rPr lang="en-GB" b="1">
                <a:solidFill>
                  <a:srgbClr val="434343"/>
                </a:solidFill>
              </a:rPr>
              <a:t>SYSTEM BLOCK DIAGRAM</a:t>
            </a:r>
            <a:endParaRPr b="1">
              <a:solidFill>
                <a:srgbClr val="434343"/>
              </a:solidFill>
            </a:endParaRPr>
          </a:p>
        </p:txBody>
      </p:sp>
      <p:sp>
        <p:nvSpPr>
          <p:cNvPr id="133" name="Google Shape;133;p2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139" name="Google Shape;139;p25"/>
          <p:cNvPicPr preferRelativeResize="0"/>
          <p:nvPr/>
        </p:nvPicPr>
        <p:blipFill>
          <a:blip r:embed="rId1"/>
          <a:stretch>
            <a:fillRect/>
          </a:stretch>
        </p:blipFill>
        <p:spPr>
          <a:xfrm>
            <a:off x="876700" y="152400"/>
            <a:ext cx="717051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2854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000"/>
              <a:buNone/>
            </a:pPr>
            <a:r>
              <a:rPr lang="en-GB" b="1">
                <a:solidFill>
                  <a:srgbClr val="434343"/>
                </a:solidFill>
              </a:rPr>
              <a:t>CORE AI COMPONENT ARCHITECTURE</a:t>
            </a:r>
            <a:endParaRPr b="1">
              <a:solidFill>
                <a:srgbClr val="434343"/>
              </a:solidFill>
            </a:endParaRPr>
          </a:p>
        </p:txBody>
      </p:sp>
      <p:sp>
        <p:nvSpPr>
          <p:cNvPr id="145" name="Google Shape;145;p2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Block Diagram I</a:t>
            </a:r>
            <a:endParaRPr lang="en-GB"/>
          </a:p>
        </p:txBody>
      </p:sp>
      <p:sp>
        <p:nvSpPr>
          <p:cNvPr id="151" name="Google Shape;151;p2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152" name="Google Shape;152;p27"/>
          <p:cNvPicPr preferRelativeResize="0"/>
          <p:nvPr/>
        </p:nvPicPr>
        <p:blipFill>
          <a:blip r:embed="rId1"/>
          <a:stretch>
            <a:fillRect/>
          </a:stretch>
        </p:blipFill>
        <p:spPr>
          <a:xfrm>
            <a:off x="798875" y="1196001"/>
            <a:ext cx="7546240" cy="2899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component is used to generate MCQs. The input context is added with prefix and given to fine-tuned t5 model to generate the question and/or answer. The pretrained question answering model is used for extractive answer generation. Nouns are then extracted from the answer using spacy. The most similar words for these nouns are extracted using Sense2Vec. These words are replaced with the answers for generating distractors. Instead of using single model for doing question and distractors generation it will be efficient to use multiple components in terms of both time and accuracy.</a:t>
            </a:r>
            <a:endParaRPr lang="en-GB"/>
          </a:p>
        </p:txBody>
      </p:sp>
      <p:sp>
        <p:nvSpPr>
          <p:cNvPr id="158" name="Google Shape;158;p2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Block Diagram II</a:t>
            </a:r>
            <a:endParaRPr lang="en-GB"/>
          </a:p>
        </p:txBody>
      </p:sp>
      <p:sp>
        <p:nvSpPr>
          <p:cNvPr id="164" name="Google Shape;164;p29"/>
          <p:cNvSpPr txBox="1"/>
          <p:nvPr>
            <p:ph type="body" idx="1"/>
          </p:nvPr>
        </p:nvSpPr>
        <p:spPr>
          <a:xfrm>
            <a:off x="311700" y="2140400"/>
            <a:ext cx="8520600" cy="242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component serves the fill in the blanks question and answer generation. The input context is provided by the user which is processed by the system to perform identify the entities and their start and end position in the given context. The entities are aggregated to get the keyphrase and replaced with blanks in the context. Named entity recognition serves well with respect to other keyphrase extraction method because they are good in finding named entities such as proper nouns.</a:t>
            </a:r>
            <a:endParaRPr lang="en-GB"/>
          </a:p>
        </p:txBody>
      </p:sp>
      <p:sp>
        <p:nvSpPr>
          <p:cNvPr id="165" name="Google Shape;165;p2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166" name="Google Shape;166;p29"/>
          <p:cNvPicPr preferRelativeResize="0"/>
          <p:nvPr/>
        </p:nvPicPr>
        <p:blipFill>
          <a:blip r:embed="rId1"/>
          <a:stretch>
            <a:fillRect/>
          </a:stretch>
        </p:blipFill>
        <p:spPr>
          <a:xfrm>
            <a:off x="152400" y="1414300"/>
            <a:ext cx="8839204" cy="4920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Other Components</a:t>
            </a:r>
            <a:endParaRPr lang="en-GB"/>
          </a:p>
        </p:txBody>
      </p:sp>
      <p:sp>
        <p:nvSpPr>
          <p:cNvPr id="172" name="Google Shape;172;p3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Match the following uses the same AI component for keyphrase extraction. The only difference is that the match the following questions require definitions of the keyphrase.</a:t>
            </a:r>
            <a:endParaRPr lang="en-GB"/>
          </a:p>
          <a:p>
            <a:pPr marL="457200" lvl="0" indent="-342900" algn="l" rtl="0">
              <a:spcBef>
                <a:spcPts val="0"/>
              </a:spcBef>
              <a:spcAft>
                <a:spcPts val="0"/>
              </a:spcAft>
              <a:buSzPts val="1800"/>
              <a:buChar char="●"/>
            </a:pPr>
            <a:r>
              <a:rPr lang="en-GB"/>
              <a:t>True/False uses the GPT-2 architecture pretrained on language modeling task for sentence completion. The longest noun phrase of the sentence is replaced with the one that is generated using GPT-2.</a:t>
            </a:r>
            <a:endParaRPr lang="en-GB"/>
          </a:p>
          <a:p>
            <a:pPr marL="457200" lvl="0" indent="-342900" algn="l" rtl="0">
              <a:spcBef>
                <a:spcPts val="0"/>
              </a:spcBef>
              <a:spcAft>
                <a:spcPts val="0"/>
              </a:spcAft>
              <a:buSzPts val="1800"/>
              <a:buChar char="●"/>
            </a:pPr>
            <a:r>
              <a:rPr lang="en-GB"/>
              <a:t>Q/A flashcards uses the same AI component used for question generation. </a:t>
            </a:r>
            <a:endParaRPr lang="en-GB"/>
          </a:p>
        </p:txBody>
      </p:sp>
      <p:sp>
        <p:nvSpPr>
          <p:cNvPr id="173" name="Google Shape;173;p3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TRAINING SETTINGS</a:t>
            </a:r>
            <a:endParaRPr b="1">
              <a:solidFill>
                <a:srgbClr val="434343"/>
              </a:solidFill>
            </a:endParaRPr>
          </a:p>
        </p:txBody>
      </p:sp>
      <p:sp>
        <p:nvSpPr>
          <p:cNvPr id="179" name="Google Shape;179;p3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75000"/>
              </a:lnSpc>
              <a:spcBef>
                <a:spcPts val="0"/>
              </a:spcBef>
              <a:spcAft>
                <a:spcPts val="0"/>
              </a:spcAft>
              <a:buNone/>
            </a:pPr>
            <a:r>
              <a:rPr lang="en-GB" sz="1200"/>
              <a:t>batch_size = 4, num_epochs = 3, epsilon=1e-8, learning_rate=2e-5</a:t>
            </a:r>
            <a:endParaRPr sz="1200"/>
          </a:p>
          <a:p>
            <a:pPr marL="0" lvl="0" indent="0" algn="l" rtl="0">
              <a:lnSpc>
                <a:spcPct val="75000"/>
              </a:lnSpc>
              <a:spcBef>
                <a:spcPts val="0"/>
              </a:spcBef>
              <a:spcAft>
                <a:spcPts val="0"/>
              </a:spcAft>
              <a:buNone/>
            </a:pPr>
            <a:endParaRPr sz="1200"/>
          </a:p>
          <a:p>
            <a:pPr marL="0" lvl="0" indent="0" algn="l" rtl="0">
              <a:lnSpc>
                <a:spcPct val="75000"/>
              </a:lnSpc>
              <a:spcBef>
                <a:spcPts val="0"/>
              </a:spcBef>
              <a:spcAft>
                <a:spcPts val="0"/>
              </a:spcAft>
              <a:buNone/>
            </a:pPr>
            <a:r>
              <a:rPr lang="en-GB" sz="1200"/>
              <a:t>optimizer = AdamW(model.parameters(), lr=learning_rate, eps=epsilon)</a:t>
            </a:r>
            <a:endParaRPr sz="1200"/>
          </a:p>
          <a:p>
            <a:pPr marL="0" lvl="0" indent="0" algn="l" rtl="0">
              <a:lnSpc>
                <a:spcPct val="75000"/>
              </a:lnSpc>
              <a:spcBef>
                <a:spcPts val="0"/>
              </a:spcBef>
              <a:spcAft>
                <a:spcPts val="0"/>
              </a:spcAft>
              <a:buNone/>
            </a:pPr>
            <a:endParaRPr sz="1200"/>
          </a:p>
          <a:p>
            <a:pPr marL="0" lvl="0" indent="0" algn="l" rtl="0">
              <a:lnSpc>
                <a:spcPct val="75000"/>
              </a:lnSpc>
              <a:spcBef>
                <a:spcPts val="0"/>
              </a:spcBef>
              <a:spcAft>
                <a:spcPts val="0"/>
              </a:spcAft>
              <a:buNone/>
            </a:pPr>
            <a:r>
              <a:rPr lang="en-GB" sz="1200"/>
              <a:t>model = CustomModel(model_name_or_path, task_name)</a:t>
            </a:r>
            <a:endParaRPr sz="1200"/>
          </a:p>
          <a:p>
            <a:pPr marL="0" lvl="0" indent="0" algn="l" rtl="0">
              <a:lnSpc>
                <a:spcPct val="75000"/>
              </a:lnSpc>
              <a:spcBef>
                <a:spcPts val="0"/>
              </a:spcBef>
              <a:spcAft>
                <a:spcPts val="0"/>
              </a:spcAft>
              <a:buNone/>
            </a:pPr>
            <a:endParaRPr sz="1200"/>
          </a:p>
          <a:p>
            <a:pPr marL="0" lvl="0" indent="0" algn="l" rtl="0">
              <a:lnSpc>
                <a:spcPct val="75000"/>
              </a:lnSpc>
              <a:spcBef>
                <a:spcPts val="0"/>
              </a:spcBef>
              <a:spcAft>
                <a:spcPts val="0"/>
              </a:spcAft>
              <a:buNone/>
            </a:pPr>
            <a:r>
              <a:rPr lang="en-GB" sz="1200"/>
              <a:t>logger = MLFlowLogger(experiment_name="learnX.ai (study support)", tracking_uri="</a:t>
            </a:r>
            <a:r>
              <a:rPr lang="en-GB" sz="1200" u="sng">
                <a:solidFill>
                  <a:schemeClr val="hlink"/>
                </a:solidFill>
                <a:hlinkClick r:id="rId1"/>
              </a:rPr>
              <a:t>http://127.0.0.1:8080</a:t>
            </a:r>
            <a:r>
              <a:rPr lang="en-GB" sz="1200"/>
              <a:t>")</a:t>
            </a:r>
            <a:endParaRPr sz="1200"/>
          </a:p>
          <a:p>
            <a:pPr marL="0" lvl="0" indent="0" algn="l" rtl="0">
              <a:lnSpc>
                <a:spcPct val="75000"/>
              </a:lnSpc>
              <a:spcBef>
                <a:spcPts val="0"/>
              </a:spcBef>
              <a:spcAft>
                <a:spcPts val="0"/>
              </a:spcAft>
              <a:buNone/>
            </a:pPr>
            <a:endParaRPr sz="1200"/>
          </a:p>
          <a:p>
            <a:pPr marL="0" lvl="0" indent="0" algn="l" rtl="0">
              <a:lnSpc>
                <a:spcPct val="75000"/>
              </a:lnSpc>
              <a:spcBef>
                <a:spcPts val="0"/>
              </a:spcBef>
              <a:spcAft>
                <a:spcPts val="0"/>
              </a:spcAft>
              <a:buNone/>
            </a:pPr>
            <a:r>
              <a:rPr lang="en-GB" sz="1200"/>
              <a:t>checkpoint = ModelCheckpoint(dirpath="/content/drive/MyDrive/learnX.ai (study support)/checkpoints", filename="checkpoint-{epoch}-{step}", monitor="val_loss", mode="min", save_top_k=1, save_last=True, every_n_epochs=1)</a:t>
            </a:r>
            <a:endParaRPr sz="1200"/>
          </a:p>
          <a:p>
            <a:pPr marL="0" lvl="0" indent="0" algn="l" rtl="0">
              <a:lnSpc>
                <a:spcPct val="75000"/>
              </a:lnSpc>
              <a:spcBef>
                <a:spcPts val="0"/>
              </a:spcBef>
              <a:spcAft>
                <a:spcPts val="0"/>
              </a:spcAft>
              <a:buNone/>
            </a:pPr>
            <a:endParaRPr sz="1200"/>
          </a:p>
          <a:p>
            <a:pPr marL="0" lvl="0" indent="0" algn="l" rtl="0">
              <a:lnSpc>
                <a:spcPct val="75000"/>
              </a:lnSpc>
              <a:spcBef>
                <a:spcPts val="0"/>
              </a:spcBef>
              <a:spcAft>
                <a:spcPts val="0"/>
              </a:spcAft>
              <a:buNone/>
            </a:pPr>
            <a:r>
              <a:rPr lang="en-GB" sz="1200"/>
              <a:t>trainer = pl.Trainer(max_epochs=num_epochs, accelerator="gpu", devices="auto", logger=logger, callbacks=[checkpoint])</a:t>
            </a:r>
            <a:endParaRPr sz="1200"/>
          </a:p>
          <a:p>
            <a:pPr marL="0" lvl="0" indent="0" algn="l" rtl="0">
              <a:lnSpc>
                <a:spcPct val="75000"/>
              </a:lnSpc>
              <a:spcBef>
                <a:spcPts val="0"/>
              </a:spcBef>
              <a:spcAft>
                <a:spcPts val="0"/>
              </a:spcAft>
              <a:buNone/>
            </a:pPr>
            <a:endParaRPr sz="1200"/>
          </a:p>
          <a:p>
            <a:pPr marL="0" lvl="0" indent="0" algn="l" rtl="0">
              <a:lnSpc>
                <a:spcPct val="75000"/>
              </a:lnSpc>
              <a:spcBef>
                <a:spcPts val="0"/>
              </a:spcBef>
              <a:spcAft>
                <a:spcPts val="0"/>
              </a:spcAft>
              <a:buNone/>
            </a:pPr>
            <a:r>
              <a:rPr lang="en-GB" sz="1200"/>
              <a:t>trainer.fit(mode, train_dataloader, eval_dataloader)</a:t>
            </a:r>
            <a:endParaRPr sz="1200"/>
          </a:p>
          <a:p>
            <a:pPr marL="457200" lvl="0" indent="0" algn="l" rtl="0">
              <a:lnSpc>
                <a:spcPct val="95000"/>
              </a:lnSpc>
              <a:spcBef>
                <a:spcPts val="0"/>
              </a:spcBef>
              <a:spcAft>
                <a:spcPts val="0"/>
              </a:spcAft>
              <a:buNone/>
            </a:pPr>
            <a:endParaRPr sz="1600"/>
          </a:p>
          <a:p>
            <a:pPr marL="0" lvl="0" indent="0" algn="l" rtl="0">
              <a:lnSpc>
                <a:spcPct val="95000"/>
              </a:lnSpc>
              <a:spcBef>
                <a:spcPts val="0"/>
              </a:spcBef>
              <a:spcAft>
                <a:spcPts val="0"/>
              </a:spcAft>
              <a:buNone/>
            </a:pPr>
            <a:endParaRPr sz="1600"/>
          </a:p>
          <a:p>
            <a:pPr marL="0" lvl="0" indent="0" algn="l" rtl="0">
              <a:lnSpc>
                <a:spcPct val="95000"/>
              </a:lnSpc>
              <a:spcBef>
                <a:spcPts val="0"/>
              </a:spcBef>
              <a:spcAft>
                <a:spcPts val="0"/>
              </a:spcAft>
              <a:buNone/>
            </a:pPr>
            <a:endParaRPr sz="500"/>
          </a:p>
        </p:txBody>
      </p:sp>
      <p:sp>
        <p:nvSpPr>
          <p:cNvPr id="180" name="Google Shape;180;p3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OBJECTIVE</a:t>
            </a:r>
            <a:endParaRPr b="1">
              <a:solidFill>
                <a:srgbClr val="434343"/>
              </a:solidFill>
            </a:endParaRPr>
          </a:p>
        </p:txBody>
      </p:sp>
      <p:sp>
        <p:nvSpPr>
          <p:cNvPr id="62" name="Google Shape;62;p14"/>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To customize the learning method by generating the questions in various formats.</a:t>
            </a:r>
            <a:endParaRPr lang="en-GB"/>
          </a:p>
        </p:txBody>
      </p:sp>
      <p:sp>
        <p:nvSpPr>
          <p:cNvPr id="63" name="Google Shape;63;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lang="en-GB"/>
          </a:p>
        </p:txBody>
      </p:sp>
      <p:sp>
        <p:nvSpPr>
          <p:cNvPr id="186" name="Google Shape;186;p3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523"/>
              <a:buNone/>
            </a:pPr>
            <a:r>
              <a:rPr lang="en-GB" sz="1200"/>
              <a:t>for i=0 to max_epochs</a:t>
            </a:r>
            <a:endParaRPr sz="1200"/>
          </a:p>
          <a:p>
            <a:pPr marL="0" lvl="0" indent="0" algn="l" rtl="0">
              <a:lnSpc>
                <a:spcPct val="95000"/>
              </a:lnSpc>
              <a:spcBef>
                <a:spcPts val="0"/>
              </a:spcBef>
              <a:spcAft>
                <a:spcPts val="0"/>
              </a:spcAft>
              <a:buSzPts val="523"/>
              <a:buNone/>
            </a:pPr>
            <a:r>
              <a:rPr lang="en-GB" sz="1200"/>
              <a:t>    model.train()</a:t>
            </a:r>
            <a:endParaRPr sz="1200"/>
          </a:p>
          <a:p>
            <a:pPr marL="0" lvl="0" indent="0" algn="l" rtl="0">
              <a:lnSpc>
                <a:spcPct val="95000"/>
              </a:lnSpc>
              <a:spcBef>
                <a:spcPts val="0"/>
              </a:spcBef>
              <a:spcAft>
                <a:spcPts val="0"/>
              </a:spcAft>
              <a:buSzPts val="523"/>
              <a:buNone/>
            </a:pPr>
            <a:r>
              <a:rPr lang="en-GB" sz="1200"/>
              <a:t>    for train_batch in train_dataloader:</a:t>
            </a:r>
            <a:endParaRPr sz="1200"/>
          </a:p>
          <a:p>
            <a:pPr marL="0" lvl="0" indent="0" algn="l" rtl="0">
              <a:lnSpc>
                <a:spcPct val="95000"/>
              </a:lnSpc>
              <a:spcBef>
                <a:spcPts val="0"/>
              </a:spcBef>
              <a:spcAft>
                <a:spcPts val="0"/>
              </a:spcAft>
              <a:buSzPts val="523"/>
              <a:buNone/>
            </a:pPr>
            <a:r>
              <a:rPr lang="en-GB" sz="1200"/>
              <a:t>        optimizer.zero_grad()</a:t>
            </a:r>
            <a:endParaRPr sz="1200"/>
          </a:p>
          <a:p>
            <a:pPr marL="0" lvl="0" indent="0" algn="l" rtl="0">
              <a:lnSpc>
                <a:spcPct val="95000"/>
              </a:lnSpc>
              <a:spcBef>
                <a:spcPts val="0"/>
              </a:spcBef>
              <a:spcAft>
                <a:spcPts val="0"/>
              </a:spcAft>
              <a:buSzPts val="523"/>
              <a:buNone/>
            </a:pPr>
            <a:r>
              <a:rPr lang="en-GB" sz="1200"/>
              <a:t>        outputs = model(**batch)</a:t>
            </a:r>
            <a:endParaRPr sz="1200"/>
          </a:p>
          <a:p>
            <a:pPr marL="0" lvl="0" indent="0" algn="l" rtl="0">
              <a:lnSpc>
                <a:spcPct val="95000"/>
              </a:lnSpc>
              <a:spcBef>
                <a:spcPts val="0"/>
              </a:spcBef>
              <a:spcAft>
                <a:spcPts val="0"/>
              </a:spcAft>
              <a:buSzPts val="523"/>
              <a:buNone/>
            </a:pPr>
            <a:r>
              <a:rPr lang="en-GB" sz="1200"/>
              <a:t>        loss = outputs[0]</a:t>
            </a:r>
            <a:endParaRPr sz="1200"/>
          </a:p>
          <a:p>
            <a:pPr marL="0" lvl="0" indent="0" algn="l" rtl="0">
              <a:lnSpc>
                <a:spcPct val="95000"/>
              </a:lnSpc>
              <a:spcBef>
                <a:spcPts val="0"/>
              </a:spcBef>
              <a:spcAft>
                <a:spcPts val="0"/>
              </a:spcAft>
              <a:buSzPts val="523"/>
              <a:buNone/>
            </a:pPr>
            <a:r>
              <a:rPr lang="en-GB" sz="1200"/>
              <a:t>        log("train_loss", loss, on_step=False, on_epoch=True, prog_bar, logger=True)</a:t>
            </a:r>
            <a:endParaRPr sz="1200"/>
          </a:p>
          <a:p>
            <a:pPr marL="0" lvl="0" indent="0" algn="l" rtl="0">
              <a:lnSpc>
                <a:spcPct val="95000"/>
              </a:lnSpc>
              <a:spcBef>
                <a:spcPts val="0"/>
              </a:spcBef>
              <a:spcAft>
                <a:spcPts val="0"/>
              </a:spcAft>
              <a:buSzPts val="523"/>
              <a:buNone/>
            </a:pPr>
            <a:r>
              <a:rPr lang="en-GB" sz="1200"/>
              <a:t>        loss.backward()</a:t>
            </a:r>
            <a:endParaRPr sz="1200"/>
          </a:p>
          <a:p>
            <a:pPr marL="0" lvl="0" indent="0" algn="l" rtl="0">
              <a:lnSpc>
                <a:spcPct val="95000"/>
              </a:lnSpc>
              <a:spcBef>
                <a:spcPts val="0"/>
              </a:spcBef>
              <a:spcAft>
                <a:spcPts val="0"/>
              </a:spcAft>
              <a:buSzPts val="523"/>
              <a:buNone/>
            </a:pPr>
            <a:r>
              <a:rPr lang="en-GB" sz="1200"/>
              <a:t>        optimizer.step()</a:t>
            </a:r>
            <a:endParaRPr sz="1200"/>
          </a:p>
          <a:p>
            <a:pPr marL="0" lvl="0" indent="0" algn="l" rtl="0">
              <a:lnSpc>
                <a:spcPct val="95000"/>
              </a:lnSpc>
              <a:spcBef>
                <a:spcPts val="0"/>
              </a:spcBef>
              <a:spcAft>
                <a:spcPts val="0"/>
              </a:spcAft>
              <a:buSzPts val="523"/>
              <a:buNone/>
            </a:pPr>
            <a:endParaRPr sz="1200"/>
          </a:p>
          <a:p>
            <a:pPr marL="0" lvl="0" indent="0" algn="l" rtl="0">
              <a:lnSpc>
                <a:spcPct val="95000"/>
              </a:lnSpc>
              <a:spcBef>
                <a:spcPts val="0"/>
              </a:spcBef>
              <a:spcAft>
                <a:spcPts val="0"/>
              </a:spcAft>
              <a:buSzPts val="523"/>
              <a:buNone/>
            </a:pPr>
            <a:r>
              <a:rPr lang="en-GB" sz="1200"/>
              <a:t>    model.eval()</a:t>
            </a:r>
            <a:endParaRPr sz="1200"/>
          </a:p>
          <a:p>
            <a:pPr marL="0" lvl="0" indent="0" algn="l" rtl="0">
              <a:lnSpc>
                <a:spcPct val="95000"/>
              </a:lnSpc>
              <a:spcBef>
                <a:spcPts val="0"/>
              </a:spcBef>
              <a:spcAft>
                <a:spcPts val="0"/>
              </a:spcAft>
              <a:buSzPts val="523"/>
              <a:buNone/>
            </a:pPr>
            <a:r>
              <a:rPr lang="en-GB" sz="1200"/>
              <a:t>    with torch.no_grad():</a:t>
            </a:r>
            <a:endParaRPr sz="1200"/>
          </a:p>
          <a:p>
            <a:pPr marL="0" lvl="0" indent="0" algn="l" rtl="0">
              <a:lnSpc>
                <a:spcPct val="95000"/>
              </a:lnSpc>
              <a:spcBef>
                <a:spcPts val="0"/>
              </a:spcBef>
              <a:spcAft>
                <a:spcPts val="0"/>
              </a:spcAft>
              <a:buSzPts val="523"/>
              <a:buNone/>
            </a:pPr>
            <a:r>
              <a:rPr lang="en-GB" sz="1200"/>
              <a:t>        for eval_batch in eval_dataloader:</a:t>
            </a:r>
            <a:endParaRPr sz="1200"/>
          </a:p>
          <a:p>
            <a:pPr marL="0" lvl="0" indent="0" algn="l" rtl="0">
              <a:lnSpc>
                <a:spcPct val="95000"/>
              </a:lnSpc>
              <a:spcBef>
                <a:spcPts val="0"/>
              </a:spcBef>
              <a:spcAft>
                <a:spcPts val="0"/>
              </a:spcAft>
              <a:buSzPts val="523"/>
              <a:buNone/>
            </a:pPr>
            <a:r>
              <a:rPr lang="en-GB" sz="1200"/>
              <a:t>            outputs = model(**batch)</a:t>
            </a:r>
            <a:endParaRPr sz="1200"/>
          </a:p>
          <a:p>
            <a:pPr marL="0" lvl="0" indent="0" algn="l" rtl="0">
              <a:lnSpc>
                <a:spcPct val="95000"/>
              </a:lnSpc>
              <a:spcBef>
                <a:spcPts val="0"/>
              </a:spcBef>
              <a:spcAft>
                <a:spcPts val="0"/>
              </a:spcAft>
              <a:buSzPts val="523"/>
              <a:buNone/>
            </a:pPr>
            <a:r>
              <a:rPr lang="en-GB" sz="1200"/>
              <a:t>            loss = outputs[0]</a:t>
            </a:r>
            <a:endParaRPr sz="1200"/>
          </a:p>
          <a:p>
            <a:pPr marL="0" lvl="0" indent="0" algn="l" rtl="0">
              <a:lnSpc>
                <a:spcPct val="95000"/>
              </a:lnSpc>
              <a:spcBef>
                <a:spcPts val="0"/>
              </a:spcBef>
              <a:spcAft>
                <a:spcPts val="0"/>
              </a:spcAft>
              <a:buSzPts val="523"/>
              <a:buNone/>
            </a:pPr>
            <a:r>
              <a:rPr lang="en-GB" sz="1200"/>
              <a:t>            log_dict(metrics, on_step=False, on_epoch=True, prog_bar=True, logger=True)</a:t>
            </a:r>
            <a:endParaRPr sz="1200"/>
          </a:p>
          <a:p>
            <a:pPr marL="0" lvl="0" indent="0" algn="l" rtl="0">
              <a:lnSpc>
                <a:spcPct val="95000"/>
              </a:lnSpc>
              <a:spcBef>
                <a:spcPts val="0"/>
              </a:spcBef>
              <a:spcAft>
                <a:spcPts val="0"/>
              </a:spcAft>
              <a:buSzPts val="523"/>
              <a:buNone/>
            </a:pPr>
            <a:r>
              <a:rPr lang="en-GB" sz="1200"/>
              <a:t>            log("val_loss", val_loss, on_step=False, on_epoch=True, prog_bar=True, logger=True)</a:t>
            </a:r>
            <a:endParaRPr sz="1200"/>
          </a:p>
        </p:txBody>
      </p:sp>
      <p:sp>
        <p:nvSpPr>
          <p:cNvPr id="187" name="Google Shape;187;p3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LEARNING CURVES</a:t>
            </a:r>
            <a:endParaRPr b="1">
              <a:solidFill>
                <a:srgbClr val="434343"/>
              </a:solidFill>
            </a:endParaRPr>
          </a:p>
        </p:txBody>
      </p:sp>
      <p:sp>
        <p:nvSpPr>
          <p:cNvPr id="193" name="Google Shape;193;p3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p>
          <a:p>
            <a:pPr marL="457200" lvl="0" indent="0" algn="l" rtl="0">
              <a:lnSpc>
                <a:spcPct val="115000"/>
              </a:lnSpc>
              <a:spcBef>
                <a:spcPts val="0"/>
              </a:spcBef>
              <a:spcAft>
                <a:spcPts val="0"/>
              </a:spcAft>
              <a:buNone/>
            </a:pPr>
          </a:p>
        </p:txBody>
      </p:sp>
      <p:sp>
        <p:nvSpPr>
          <p:cNvPr id="194" name="Google Shape;194;p3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
        <p:nvSpPr>
          <p:cNvPr id="195" name="Google Shape;195;p33"/>
          <p:cNvSpPr txBox="1"/>
          <p:nvPr/>
        </p:nvSpPr>
        <p:spPr>
          <a:xfrm>
            <a:off x="3172200" y="3768350"/>
            <a:ext cx="2799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Loss curves for “t5-small”</a:t>
            </a:r>
            <a:endParaRPr sz="1800">
              <a:solidFill>
                <a:schemeClr val="dk2"/>
              </a:solidFill>
            </a:endParaRPr>
          </a:p>
        </p:txBody>
      </p:sp>
      <p:pic>
        <p:nvPicPr>
          <p:cNvPr id="196" name="Google Shape;196;p33"/>
          <p:cNvPicPr preferRelativeResize="0"/>
          <p:nvPr/>
        </p:nvPicPr>
        <p:blipFill>
          <a:blip r:embed="rId1"/>
          <a:stretch>
            <a:fillRect/>
          </a:stretch>
        </p:blipFill>
        <p:spPr>
          <a:xfrm>
            <a:off x="512250" y="1456174"/>
            <a:ext cx="8320051" cy="21149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3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sp>
        <p:nvSpPr>
          <p:cNvPr id="202" name="Google Shape;202;p34"/>
          <p:cNvSpPr txBox="1"/>
          <p:nvPr/>
        </p:nvSpPr>
        <p:spPr>
          <a:xfrm>
            <a:off x="3005400" y="3825325"/>
            <a:ext cx="31332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Learning curves for “t5-base”</a:t>
            </a:r>
            <a:endParaRPr sz="1800">
              <a:solidFill>
                <a:schemeClr val="dk2"/>
              </a:solidFill>
            </a:endParaRPr>
          </a:p>
        </p:txBody>
      </p:sp>
      <p:pic>
        <p:nvPicPr>
          <p:cNvPr id="203" name="Google Shape;203;p34"/>
          <p:cNvPicPr preferRelativeResize="0"/>
          <p:nvPr/>
        </p:nvPicPr>
        <p:blipFill>
          <a:blip r:embed="rId1"/>
          <a:stretch>
            <a:fillRect/>
          </a:stretch>
        </p:blipFill>
        <p:spPr>
          <a:xfrm>
            <a:off x="152400" y="645013"/>
            <a:ext cx="8839199" cy="30558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sp>
        <p:nvSpPr>
          <p:cNvPr id="209" name="Google Shape;209;p35"/>
          <p:cNvSpPr txBox="1"/>
          <p:nvPr/>
        </p:nvSpPr>
        <p:spPr>
          <a:xfrm>
            <a:off x="2187300" y="3963675"/>
            <a:ext cx="476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Learning curves for “distilbert-base-uncased”</a:t>
            </a:r>
            <a:endParaRPr sz="1800">
              <a:solidFill>
                <a:schemeClr val="dk2"/>
              </a:solidFill>
            </a:endParaRPr>
          </a:p>
        </p:txBody>
      </p:sp>
      <p:pic>
        <p:nvPicPr>
          <p:cNvPr id="210" name="Google Shape;210;p35"/>
          <p:cNvPicPr preferRelativeResize="0"/>
          <p:nvPr/>
        </p:nvPicPr>
        <p:blipFill>
          <a:blip r:embed="rId1"/>
          <a:stretch>
            <a:fillRect/>
          </a:stretch>
        </p:blipFill>
        <p:spPr>
          <a:xfrm>
            <a:off x="152400" y="827900"/>
            <a:ext cx="8839201" cy="301849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MODEL EVALUATION</a:t>
            </a:r>
            <a:endParaRPr b="1">
              <a:solidFill>
                <a:srgbClr val="434343"/>
              </a:solidFill>
            </a:endParaRPr>
          </a:p>
        </p:txBody>
      </p:sp>
      <p:sp>
        <p:nvSpPr>
          <p:cNvPr id="216" name="Google Shape;216;p3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Question Generation (rouge)</a:t>
            </a:r>
            <a:endParaRPr lang="en-GB"/>
          </a:p>
          <a:p>
            <a:pPr marL="457200" lvl="0" indent="0" algn="l" rtl="0">
              <a:lnSpc>
                <a:spcPct val="115000"/>
              </a:lnSpc>
              <a:spcBef>
                <a:spcPts val="0"/>
              </a:spcBef>
              <a:spcAft>
                <a:spcPts val="0"/>
              </a:spcAft>
              <a:buNone/>
            </a:pPr>
          </a:p>
          <a:p>
            <a:pPr marL="457200" lvl="0" indent="0" algn="l" rtl="0">
              <a:lnSpc>
                <a:spcPct val="115000"/>
              </a:lnSpc>
              <a:spcBef>
                <a:spcPts val="0"/>
              </a:spcBef>
              <a:spcAft>
                <a:spcPts val="0"/>
              </a:spcAft>
              <a:buNone/>
            </a:pPr>
          </a:p>
          <a:p>
            <a:pPr marL="457200" lvl="0" indent="0" algn="l" rtl="0">
              <a:lnSpc>
                <a:spcPct val="115000"/>
              </a:lnSpc>
              <a:spcBef>
                <a:spcPts val="0"/>
              </a:spcBef>
              <a:spcAft>
                <a:spcPts val="0"/>
              </a:spcAft>
              <a:buNone/>
            </a:pPr>
          </a:p>
        </p:txBody>
      </p:sp>
      <p:sp>
        <p:nvSpPr>
          <p:cNvPr id="217" name="Google Shape;217;p3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pic>
        <p:nvPicPr>
          <p:cNvPr id="218" name="Google Shape;218;p36"/>
          <p:cNvPicPr preferRelativeResize="0"/>
          <p:nvPr/>
        </p:nvPicPr>
        <p:blipFill>
          <a:blip r:embed="rId1"/>
          <a:stretch>
            <a:fillRect/>
          </a:stretch>
        </p:blipFill>
        <p:spPr>
          <a:xfrm>
            <a:off x="2986088" y="2059163"/>
            <a:ext cx="3171825" cy="2066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37"/>
          <p:cNvSpPr txBox="1"/>
          <p:nvPr>
            <p:ph type="body" idx="1"/>
          </p:nvPr>
        </p:nvSpPr>
        <p:spPr>
          <a:xfrm>
            <a:off x="311700" y="577825"/>
            <a:ext cx="8520600" cy="399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Token Classification (f1-score, precision, recall, accuracy)</a:t>
            </a:r>
            <a:endParaRPr lang="en-GB"/>
          </a:p>
        </p:txBody>
      </p:sp>
      <p:sp>
        <p:nvSpPr>
          <p:cNvPr id="224" name="Google Shape;224;p3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225" name="Google Shape;225;p37"/>
          <p:cNvPicPr preferRelativeResize="0"/>
          <p:nvPr/>
        </p:nvPicPr>
        <p:blipFill>
          <a:blip r:embed="rId1"/>
          <a:stretch>
            <a:fillRect/>
          </a:stretch>
        </p:blipFill>
        <p:spPr>
          <a:xfrm>
            <a:off x="3038475" y="1440080"/>
            <a:ext cx="3067050" cy="1828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SYSTEM PERFORMANCE ASSESSMENT</a:t>
            </a:r>
            <a:endParaRPr b="1">
              <a:solidFill>
                <a:srgbClr val="434343"/>
              </a:solidFill>
            </a:endParaRPr>
          </a:p>
        </p:txBody>
      </p:sp>
      <p:sp>
        <p:nvSpPr>
          <p:cNvPr id="231" name="Google Shape;231;p38"/>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p>
          <a:p>
            <a:pPr marL="914400" lvl="1" indent="-317500" algn="l" rtl="0">
              <a:lnSpc>
                <a:spcPct val="115000"/>
              </a:lnSpc>
              <a:spcBef>
                <a:spcPts val="0"/>
              </a:spcBef>
              <a:spcAft>
                <a:spcPts val="0"/>
              </a:spcAft>
              <a:buSzPts val="1400"/>
              <a:buChar char="○"/>
            </a:pPr>
            <a:r>
              <a:rPr lang="en-GB"/>
              <a:t>Measuring metrics in NLP is a task dependent system, so cannot use accuracy or any other metric for assessing all the components. Question generation </a:t>
            </a:r>
            <a:r>
              <a:rPr lang="en-GB"/>
              <a:t>uses rouge</a:t>
            </a:r>
            <a:r>
              <a:rPr lang="en-GB"/>
              <a:t>, Token Classification uses accuracy, precision, recall, f1-score, Language modeling uses accuracy scores for language modeling tasks.</a:t>
            </a:r>
            <a:endParaRPr lang="en-GB"/>
          </a:p>
          <a:p>
            <a:pPr marL="914400" lvl="1" indent="-317500" algn="l" rtl="0">
              <a:lnSpc>
                <a:spcPct val="115000"/>
              </a:lnSpc>
              <a:spcBef>
                <a:spcPts val="0"/>
              </a:spcBef>
              <a:spcAft>
                <a:spcPts val="0"/>
              </a:spcAft>
              <a:buSzPts val="1400"/>
              <a:buChar char="○"/>
            </a:pPr>
            <a:r>
              <a:rPr lang="en-GB"/>
              <a:t>Average time to generate questions = (29s + 3s + 2s + 15s + 15s)/5 = 12.8s</a:t>
            </a:r>
            <a:endParaRPr lang="en-GB"/>
          </a:p>
          <a:p>
            <a:pPr marL="914400" lvl="1" indent="-317500" algn="l" rtl="0">
              <a:lnSpc>
                <a:spcPct val="115000"/>
              </a:lnSpc>
              <a:spcBef>
                <a:spcPts val="0"/>
              </a:spcBef>
              <a:spcAft>
                <a:spcPts val="0"/>
              </a:spcAft>
              <a:buSzPts val="1400"/>
              <a:buChar char="○"/>
            </a:pPr>
            <a:r>
              <a:rPr lang="en-GB"/>
              <a:t>The latency of the system is 12.8 ⩰ 13 seconds. </a:t>
            </a:r>
            <a:endParaRPr lang="en-GB"/>
          </a:p>
          <a:p>
            <a:pPr marL="914400" lvl="1" indent="-317500" algn="l" rtl="0">
              <a:lnSpc>
                <a:spcPct val="115000"/>
              </a:lnSpc>
              <a:spcBef>
                <a:spcPts val="0"/>
              </a:spcBef>
              <a:spcAft>
                <a:spcPts val="0"/>
              </a:spcAft>
              <a:buSzPts val="1400"/>
              <a:buChar char="○"/>
            </a:pPr>
            <a:r>
              <a:rPr lang="en-GB"/>
              <a:t>The significant amount of latency is due to the distractor generation which tend to be very expensive. </a:t>
            </a:r>
            <a:endParaRPr lang="en-GB"/>
          </a:p>
          <a:p>
            <a:pPr marL="914400" lvl="1" indent="-317500" algn="l" rtl="0">
              <a:lnSpc>
                <a:spcPct val="115000"/>
              </a:lnSpc>
              <a:spcBef>
                <a:spcPts val="0"/>
              </a:spcBef>
              <a:spcAft>
                <a:spcPts val="0"/>
              </a:spcAft>
              <a:buSzPts val="1400"/>
              <a:buChar char="○"/>
            </a:pPr>
            <a:r>
              <a:rPr lang="en-GB"/>
              <a:t>The latency is measured in a system with AMD Ryzen 7 4800H processor and 8GB RAM.  </a:t>
            </a:r>
            <a:endParaRPr lang="en-GB"/>
          </a:p>
          <a:p>
            <a:pPr marL="914400" lvl="0" indent="0" algn="l" rtl="0">
              <a:lnSpc>
                <a:spcPct val="115000"/>
              </a:lnSpc>
              <a:spcBef>
                <a:spcPts val="1200"/>
              </a:spcBef>
              <a:spcAft>
                <a:spcPts val="1200"/>
              </a:spcAft>
              <a:buSzPts val="1800"/>
              <a:buNone/>
            </a:pPr>
          </a:p>
        </p:txBody>
      </p:sp>
      <p:sp>
        <p:nvSpPr>
          <p:cNvPr id="232" name="Google Shape;232;p3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SCOPES IN REAL WORLD</a:t>
            </a:r>
            <a:endParaRPr b="1">
              <a:solidFill>
                <a:srgbClr val="434343"/>
              </a:solidFill>
            </a:endParaRPr>
          </a:p>
        </p:txBody>
      </p:sp>
      <p:sp>
        <p:nvSpPr>
          <p:cNvPr id="238" name="Google Shape;238;p39"/>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Instructors can assess their students understanding of a particular lesson by creating the questions based on the lesson.</a:t>
            </a:r>
            <a:endParaRPr lang="en-GB"/>
          </a:p>
          <a:p>
            <a:pPr marL="457200" lvl="0" indent="-342900" algn="l" rtl="0">
              <a:lnSpc>
                <a:spcPct val="115000"/>
              </a:lnSpc>
              <a:spcBef>
                <a:spcPts val="0"/>
              </a:spcBef>
              <a:spcAft>
                <a:spcPts val="0"/>
              </a:spcAft>
              <a:buSzPts val="1800"/>
              <a:buChar char="●"/>
            </a:pPr>
            <a:r>
              <a:rPr lang="en-GB"/>
              <a:t>Students can themselves learn different subjects through this platform by generating possible questions.</a:t>
            </a:r>
            <a:endParaRPr lang="en-GB"/>
          </a:p>
          <a:p>
            <a:pPr marL="914400" lvl="0" indent="0" algn="l" rtl="0">
              <a:lnSpc>
                <a:spcPct val="115000"/>
              </a:lnSpc>
              <a:spcBef>
                <a:spcPts val="1200"/>
              </a:spcBef>
              <a:spcAft>
                <a:spcPts val="1200"/>
              </a:spcAft>
              <a:buSzPts val="1800"/>
              <a:buNone/>
            </a:pPr>
          </a:p>
        </p:txBody>
      </p:sp>
      <p:sp>
        <p:nvSpPr>
          <p:cNvPr id="239" name="Google Shape;239;p3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KEY FEATURES </a:t>
            </a:r>
            <a:endParaRPr b="1">
              <a:solidFill>
                <a:srgbClr val="434343"/>
              </a:solidFill>
            </a:endParaRPr>
          </a:p>
        </p:txBody>
      </p:sp>
      <p:sp>
        <p:nvSpPr>
          <p:cNvPr id="245" name="Google Shape;245;p4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Multiple Choice Questions</a:t>
            </a:r>
            <a:endParaRPr lang="en-GB"/>
          </a:p>
          <a:p>
            <a:pPr marL="457200" lvl="0" indent="-342900" algn="l" rtl="0">
              <a:lnSpc>
                <a:spcPct val="115000"/>
              </a:lnSpc>
              <a:spcBef>
                <a:spcPts val="0"/>
              </a:spcBef>
              <a:spcAft>
                <a:spcPts val="0"/>
              </a:spcAft>
              <a:buSzPts val="1800"/>
              <a:buChar char="●"/>
            </a:pPr>
            <a:r>
              <a:rPr lang="en-GB"/>
              <a:t>Fill in the Blanks</a:t>
            </a:r>
            <a:endParaRPr lang="en-GB"/>
          </a:p>
          <a:p>
            <a:pPr marL="457200" lvl="0" indent="-342900" algn="l" rtl="0">
              <a:lnSpc>
                <a:spcPct val="115000"/>
              </a:lnSpc>
              <a:spcBef>
                <a:spcPts val="0"/>
              </a:spcBef>
              <a:spcAft>
                <a:spcPts val="0"/>
              </a:spcAft>
              <a:buSzPts val="1800"/>
              <a:buChar char="●"/>
            </a:pPr>
            <a:r>
              <a:rPr lang="en-GB"/>
              <a:t>Match the following</a:t>
            </a:r>
            <a:endParaRPr lang="en-GB"/>
          </a:p>
          <a:p>
            <a:pPr marL="457200" lvl="0" indent="-342900" algn="l" rtl="0">
              <a:lnSpc>
                <a:spcPct val="115000"/>
              </a:lnSpc>
              <a:spcBef>
                <a:spcPts val="0"/>
              </a:spcBef>
              <a:spcAft>
                <a:spcPts val="0"/>
              </a:spcAft>
              <a:buSzPts val="1800"/>
              <a:buChar char="●"/>
            </a:pPr>
            <a:r>
              <a:rPr lang="en-GB"/>
              <a:t>True/False</a:t>
            </a:r>
            <a:endParaRPr lang="en-GB"/>
          </a:p>
          <a:p>
            <a:pPr marL="457200" lvl="0" indent="-342900" algn="l" rtl="0">
              <a:lnSpc>
                <a:spcPct val="115000"/>
              </a:lnSpc>
              <a:spcBef>
                <a:spcPts val="0"/>
              </a:spcBef>
              <a:spcAft>
                <a:spcPts val="0"/>
              </a:spcAft>
              <a:buSzPts val="1800"/>
              <a:buChar char="●"/>
            </a:pPr>
            <a:r>
              <a:rPr lang="en-GB"/>
              <a:t>Q/A Flashcards</a:t>
            </a:r>
            <a:endParaRPr lang="en-GB"/>
          </a:p>
          <a:p>
            <a:pPr marL="914400" lvl="0" indent="0" algn="l" rtl="0">
              <a:lnSpc>
                <a:spcPct val="115000"/>
              </a:lnSpc>
              <a:spcBef>
                <a:spcPts val="1200"/>
              </a:spcBef>
              <a:spcAft>
                <a:spcPts val="1200"/>
              </a:spcAft>
              <a:buSzPts val="1800"/>
              <a:buNone/>
            </a:pPr>
          </a:p>
        </p:txBody>
      </p:sp>
      <p:sp>
        <p:nvSpPr>
          <p:cNvPr id="246" name="Google Shape;246;p4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SYSTEM FAILURE CASES</a:t>
            </a:r>
            <a:endParaRPr b="1">
              <a:solidFill>
                <a:srgbClr val="434343"/>
              </a:solidFill>
            </a:endParaRPr>
          </a:p>
        </p:txBody>
      </p:sp>
      <p:sp>
        <p:nvSpPr>
          <p:cNvPr id="252" name="Google Shape;252;p4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Questions where answers are made up of multiple words and whose part of speech is ambiguous, either distractors are not found or distractors are not appropriate.</a:t>
            </a:r>
            <a:endParaRPr lang="en-GB"/>
          </a:p>
          <a:p>
            <a:pPr marL="457200" lvl="0" indent="-342900" algn="l" rtl="0">
              <a:lnSpc>
                <a:spcPct val="115000"/>
              </a:lnSpc>
              <a:spcBef>
                <a:spcPts val="0"/>
              </a:spcBef>
              <a:spcAft>
                <a:spcPts val="0"/>
              </a:spcAft>
              <a:buSzPts val="1800"/>
              <a:buChar char="●"/>
            </a:pPr>
            <a:r>
              <a:rPr lang="en-GB"/>
              <a:t>Sometimes the answer generated by the pretrained transformer for question answering is not correct.</a:t>
            </a:r>
            <a:endParaRPr lang="en-GB"/>
          </a:p>
          <a:p>
            <a:pPr marL="457200" lvl="0" indent="-342900" algn="l" rtl="0">
              <a:lnSpc>
                <a:spcPct val="115000"/>
              </a:lnSpc>
              <a:spcBef>
                <a:spcPts val="0"/>
              </a:spcBef>
              <a:spcAft>
                <a:spcPts val="0"/>
              </a:spcAft>
              <a:buSzPts val="1800"/>
              <a:buChar char="●"/>
            </a:pPr>
            <a:r>
              <a:rPr lang="en-GB"/>
              <a:t>True/False Generator does not work as expected when given more than one sentences.</a:t>
            </a:r>
            <a:endParaRPr lang="en-GB"/>
          </a:p>
          <a:p>
            <a:pPr marL="914400" lvl="0" indent="0" algn="l" rtl="0">
              <a:lnSpc>
                <a:spcPct val="115000"/>
              </a:lnSpc>
              <a:spcBef>
                <a:spcPts val="1200"/>
              </a:spcBef>
              <a:spcAft>
                <a:spcPts val="1200"/>
              </a:spcAft>
              <a:buSzPts val="1800"/>
              <a:buNone/>
            </a:pPr>
          </a:p>
        </p:txBody>
      </p:sp>
      <p:sp>
        <p:nvSpPr>
          <p:cNvPr id="253" name="Google Shape;253;p4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STATEMENT OF PROBLEM</a:t>
            </a:r>
            <a:endParaRPr b="1">
              <a:solidFill>
                <a:srgbClr val="434343"/>
              </a:solidFill>
            </a:endParaRPr>
          </a:p>
        </p:txBody>
      </p:sp>
      <p:sp>
        <p:nvSpPr>
          <p:cNvPr id="69" name="Google Shape;69;p15"/>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Traditional method of learning is costly in terms of time. It is also not very engaging for non-learners.</a:t>
            </a:r>
            <a:endParaRPr lang="en-GB"/>
          </a:p>
        </p:txBody>
      </p:sp>
      <p:sp>
        <p:nvSpPr>
          <p:cNvPr id="70" name="Google Shape;70;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FUTURE ENHANCEMENT</a:t>
            </a:r>
            <a:endParaRPr b="1">
              <a:solidFill>
                <a:srgbClr val="434343"/>
              </a:solidFill>
            </a:endParaRPr>
          </a:p>
        </p:txBody>
      </p:sp>
      <p:sp>
        <p:nvSpPr>
          <p:cNvPr id="259" name="Google Shape;259;p4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To carry out few necessary enhancements in question generation process.</a:t>
            </a:r>
            <a:endParaRPr lang="en-GB"/>
          </a:p>
          <a:p>
            <a:pPr marL="457200" lvl="0" indent="-342900" algn="l" rtl="0">
              <a:lnSpc>
                <a:spcPct val="115000"/>
              </a:lnSpc>
              <a:spcBef>
                <a:spcPts val="0"/>
              </a:spcBef>
              <a:spcAft>
                <a:spcPts val="0"/>
              </a:spcAft>
              <a:buSzPts val="1800"/>
              <a:buChar char="●"/>
            </a:pPr>
            <a:r>
              <a:rPr lang="en-GB"/>
              <a:t>To create a production level environment where users can interact with the system.</a:t>
            </a:r>
            <a:endParaRPr lang="en-GB"/>
          </a:p>
          <a:p>
            <a:pPr marL="914400" lvl="0" indent="0" algn="l" rtl="0">
              <a:lnSpc>
                <a:spcPct val="115000"/>
              </a:lnSpc>
              <a:spcBef>
                <a:spcPts val="1200"/>
              </a:spcBef>
              <a:spcAft>
                <a:spcPts val="1200"/>
              </a:spcAft>
              <a:buSzPts val="1800"/>
              <a:buNone/>
            </a:pPr>
          </a:p>
        </p:txBody>
      </p:sp>
      <p:sp>
        <p:nvSpPr>
          <p:cNvPr id="260" name="Google Shape;260;p4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SCREENSHOTS</a:t>
            </a:r>
            <a:endParaRPr b="1">
              <a:solidFill>
                <a:srgbClr val="434343"/>
              </a:solidFill>
            </a:endParaRPr>
          </a:p>
        </p:txBody>
      </p:sp>
      <p:sp>
        <p:nvSpPr>
          <p:cNvPr id="266" name="Google Shape;266;p4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0"/>
              </a:spcBef>
              <a:spcAft>
                <a:spcPts val="0"/>
              </a:spcAft>
              <a:buNone/>
            </a:pPr>
          </a:p>
          <a:p>
            <a:pPr marL="914400" lvl="0" indent="0" algn="l" rtl="0">
              <a:lnSpc>
                <a:spcPct val="115000"/>
              </a:lnSpc>
              <a:spcBef>
                <a:spcPts val="1200"/>
              </a:spcBef>
              <a:spcAft>
                <a:spcPts val="1200"/>
              </a:spcAft>
              <a:buSzPts val="1800"/>
              <a:buNone/>
            </a:pPr>
          </a:p>
        </p:txBody>
      </p:sp>
      <p:sp>
        <p:nvSpPr>
          <p:cNvPr id="267" name="Google Shape;267;p4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pic>
        <p:nvPicPr>
          <p:cNvPr id="268" name="Google Shape;268;p43"/>
          <p:cNvPicPr preferRelativeResize="0"/>
          <p:nvPr/>
        </p:nvPicPr>
        <p:blipFill rotWithShape="1">
          <a:blip r:embed="rId1"/>
          <a:srcRect b="5802"/>
          <a:stretch>
            <a:fillRect/>
          </a:stretch>
        </p:blipFill>
        <p:spPr>
          <a:xfrm>
            <a:off x="1267375" y="1017725"/>
            <a:ext cx="6609250" cy="3501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4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274" name="Google Shape;274;p44"/>
          <p:cNvPicPr preferRelativeResize="0"/>
          <p:nvPr/>
        </p:nvPicPr>
        <p:blipFill>
          <a:blip r:embed="rId1"/>
          <a:stretch>
            <a:fillRect/>
          </a:stretch>
        </p:blipFill>
        <p:spPr>
          <a:xfrm>
            <a:off x="488175" y="160000"/>
            <a:ext cx="8167656" cy="459430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78" name="Shape 278"/>
        <p:cNvGrpSpPr/>
        <p:nvPr/>
      </p:nvGrpSpPr>
      <p:grpSpPr>
        <a:xfrm>
          <a:off x="0" y="0"/>
          <a:ext cx="0" cy="0"/>
          <a:chOff x="0" y="0"/>
          <a:chExt cx="0" cy="0"/>
        </a:xfrm>
      </p:grpSpPr>
      <p:sp>
        <p:nvSpPr>
          <p:cNvPr id="279" name="Google Shape;279;p4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280" name="Google Shape;280;p45"/>
          <p:cNvPicPr preferRelativeResize="0"/>
          <p:nvPr/>
        </p:nvPicPr>
        <p:blipFill>
          <a:blip r:embed="rId1"/>
          <a:stretch>
            <a:fillRect/>
          </a:stretch>
        </p:blipFill>
        <p:spPr>
          <a:xfrm>
            <a:off x="488175" y="167600"/>
            <a:ext cx="8167656" cy="459430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CONTRIBUTION AREAS</a:t>
            </a:r>
            <a:endParaRPr b="1">
              <a:solidFill>
                <a:srgbClr val="434343"/>
              </a:solidFill>
            </a:endParaRPr>
          </a:p>
        </p:txBody>
      </p:sp>
      <p:graphicFrame>
        <p:nvGraphicFramePr>
          <p:cNvPr id="286" name="Google Shape;286;p46"/>
          <p:cNvGraphicFramePr/>
          <p:nvPr/>
        </p:nvGraphicFramePr>
        <p:xfrm>
          <a:off x="952500" y="1809750"/>
          <a:ext cx="7239000" cy="3000000"/>
        </p:xfrm>
        <a:graphic>
          <a:graphicData uri="http://schemas.openxmlformats.org/drawingml/2006/table">
            <a:tbl>
              <a:tblPr>
                <a:noFill/>
                <a:tableStyleId>{449D4B42-24C2-4ACC-A6EB-CFA1053928AA}</a:tableStyleId>
              </a:tblPr>
              <a:tblGrid>
                <a:gridCol w="3619500"/>
                <a:gridCol w="3619500"/>
              </a:tblGrid>
              <a:tr h="3810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1" u="none" strike="noStrike" cap="none">
                          <a:solidFill>
                            <a:schemeClr val="lt2"/>
                          </a:solidFill>
                        </a:rPr>
                        <a:t>NAME</a:t>
                      </a:r>
                      <a:endParaRPr sz="1400" b="1" u="none" strike="noStrike" cap="none">
                        <a:solidFill>
                          <a:schemeClr val="lt2"/>
                        </a:solidFill>
                      </a:endParaRPr>
                    </a:p>
                  </a:txBody>
                  <a:tcPr marL="91425" marR="91425" marT="91425" marB="91425">
                    <a:solidFill>
                      <a:schemeClr val="accent3"/>
                    </a:solidFill>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400" b="1" u="none" strike="noStrike" cap="none">
                          <a:solidFill>
                            <a:schemeClr val="lt2"/>
                          </a:solidFill>
                        </a:rPr>
                        <a:t>PROJECT CONTRIBUTION</a:t>
                      </a:r>
                      <a:endParaRPr sz="1400" b="1" u="none" strike="noStrike" cap="none">
                        <a:solidFill>
                          <a:schemeClr val="lt2"/>
                        </a:solidFill>
                      </a:endParaRPr>
                    </a:p>
                  </a:txBody>
                  <a:tcPr marL="91425" marR="91425" marT="91425" marB="91425">
                    <a:solidFill>
                      <a:schemeClr val="accent3"/>
                    </a:solidFill>
                  </a:tcPr>
                </a:tc>
              </a:tr>
              <a:tr h="3810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Amir Bhattarai</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a:t>Frontend, Backend, </a:t>
                      </a:r>
                      <a:r>
                        <a:rPr lang="en-GB"/>
                        <a:t>Prototyping</a:t>
                      </a:r>
                      <a:r>
                        <a:rPr lang="en-GB"/>
                        <a:t>, Training, Testing, Logging, Documentation etc.</a:t>
                      </a:r>
                      <a:endParaRPr sz="1400" u="none" strike="noStrike" cap="none"/>
                    </a:p>
                  </a:txBody>
                  <a:tcPr marL="91425" marR="91425" marT="91425" marB="91425"/>
                </a:tc>
              </a:tr>
            </a:tbl>
          </a:graphicData>
        </a:graphic>
      </p:graphicFrame>
      <p:sp>
        <p:nvSpPr>
          <p:cNvPr id="287" name="Google Shape;287;p4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LITERATURE REVIEW</a:t>
            </a:r>
            <a:endParaRPr b="1">
              <a:solidFill>
                <a:srgbClr val="434343"/>
              </a:solidFill>
            </a:endParaRPr>
          </a:p>
        </p:txBody>
      </p:sp>
      <p:sp>
        <p:nvSpPr>
          <p:cNvPr id="76" name="Google Shape;76;p16"/>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p>
          <a:p>
            <a:pPr marL="457200" lvl="0" indent="-342900" algn="l" rtl="0">
              <a:lnSpc>
                <a:spcPct val="115000"/>
              </a:lnSpc>
              <a:spcBef>
                <a:spcPts val="0"/>
              </a:spcBef>
              <a:spcAft>
                <a:spcPts val="0"/>
              </a:spcAft>
              <a:buSzPts val="1800"/>
              <a:buChar char="●"/>
            </a:pPr>
            <a:r>
              <a:rPr lang="en-GB"/>
              <a:t>Exploring the Limits of Transfer Learning with a Unified Text-to-Text Transformer.</a:t>
            </a:r>
            <a:endParaRPr lang="en-GB"/>
          </a:p>
          <a:p>
            <a:pPr marL="914400" lvl="1" indent="-317500" algn="l" rtl="0">
              <a:spcBef>
                <a:spcPts val="0"/>
              </a:spcBef>
              <a:spcAft>
                <a:spcPts val="0"/>
              </a:spcAft>
              <a:buSzPts val="1400"/>
              <a:buChar char="○"/>
            </a:pPr>
            <a:r>
              <a:rPr lang="en-GB"/>
              <a:t>Introducing a unified framework that converts all text-based language problems into a text-to-text format.</a:t>
            </a:r>
            <a:endParaRPr lang="en-GB"/>
          </a:p>
          <a:p>
            <a:pPr marL="914400" lvl="1" indent="-317500" algn="l" rtl="0">
              <a:spcBef>
                <a:spcPts val="0"/>
              </a:spcBef>
              <a:spcAft>
                <a:spcPts val="0"/>
              </a:spcAft>
              <a:buSzPts val="1400"/>
              <a:buChar char="○"/>
            </a:pPr>
            <a:r>
              <a:rPr lang="en-GB"/>
              <a:t>Various evaluation metrics are used for different tasks: SQuAD-Exact match, CNN/Daily, Mail-ROUGE, WMT English to French and German-BLEU, GLUE and SuperGLUE-average scores for all subtasks. </a:t>
            </a:r>
            <a:endParaRPr lang="en-GB"/>
          </a:p>
          <a:p>
            <a:pPr marL="914400" lvl="1" indent="-317500" algn="l" rtl="0">
              <a:spcBef>
                <a:spcPts val="0"/>
              </a:spcBef>
              <a:spcAft>
                <a:spcPts val="0"/>
              </a:spcAft>
              <a:buSzPts val="1400"/>
              <a:buChar char="○"/>
            </a:pPr>
            <a:r>
              <a:rPr lang="en-GB"/>
              <a:t>Scores for encoder-decoder with denoising objective: SQuAD(80.88), CNN/Daily Mail(19.24), WMT English to French(39.82), GLUE(83.28).</a:t>
            </a:r>
            <a:endParaRPr lang="en-GB"/>
          </a:p>
        </p:txBody>
      </p:sp>
      <p:sp>
        <p:nvSpPr>
          <p:cNvPr id="77" name="Google Shape;77;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BERT: Pre-training of Deep Bidirectional Transformers for Language Understanding</a:t>
            </a:r>
            <a:endParaRPr lang="en-GB"/>
          </a:p>
          <a:p>
            <a:pPr marL="914400" lvl="1" indent="-317500" algn="l" rtl="0">
              <a:spcBef>
                <a:spcPts val="0"/>
              </a:spcBef>
              <a:spcAft>
                <a:spcPts val="0"/>
              </a:spcAft>
              <a:buSzPts val="1400"/>
              <a:buChar char="○"/>
            </a:pPr>
            <a:r>
              <a:rPr lang="en-GB"/>
              <a:t>BERT pre-trains deep bidirectional representations from text by considering both left and right context. It can be fine-tuned for various tasks without major modifications.</a:t>
            </a:r>
            <a:endParaRPr lang="en-GB"/>
          </a:p>
          <a:p>
            <a:pPr marL="914400" lvl="1" indent="-317500" algn="l" rtl="0">
              <a:spcBef>
                <a:spcPts val="0"/>
              </a:spcBef>
              <a:spcAft>
                <a:spcPts val="0"/>
              </a:spcAft>
              <a:buSzPts val="1400"/>
              <a:buChar char="○"/>
            </a:pPr>
            <a:r>
              <a:rPr lang="en-GB"/>
              <a:t>GLUE (Wang et al., 2019) Benchmark consists of a number of tasks such as MNLI, QQP, QNLI, SST-2, CoLA, STS-B, MRPC and RTE. F1 scores are used for QQP and MRPC, Spearman correlations are reported for STS-B, and accuracy scores for the rest of the tasks. Average score across all these tasks are reported. Average Scores: Pre-OpenAI SOTA (74.0), BiLSTM+ELMo+Attn (71.0), OpenAIGPT (75.1), BERT-base (79.6) and BERT-large (82.1). Both</a:t>
            </a:r>
            <a:endParaRPr lang="en-GB"/>
          </a:p>
          <a:p>
            <a:pPr marL="914400" lvl="1" indent="-317500" algn="l" rtl="0">
              <a:spcBef>
                <a:spcPts val="0"/>
              </a:spcBef>
              <a:spcAft>
                <a:spcPts val="0"/>
              </a:spcAft>
              <a:buSzPts val="1400"/>
              <a:buChar char="○"/>
            </a:pPr>
            <a:r>
              <a:rPr lang="en-GB"/>
              <a:t>BERT-base and BERT-large outperforms GPT and ELMo on all tasks by substantial margin.</a:t>
            </a:r>
            <a:endParaRPr lang="en-GB"/>
          </a:p>
        </p:txBody>
      </p:sp>
      <p:sp>
        <p:nvSpPr>
          <p:cNvPr id="83" name="Google Shape;83;p1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Language Models are Unsupervised Multitask Learners</a:t>
            </a:r>
            <a:endParaRPr lang="en-GB"/>
          </a:p>
          <a:p>
            <a:pPr marL="914400" lvl="1" indent="-317500" algn="l" rtl="0">
              <a:spcBef>
                <a:spcPts val="0"/>
              </a:spcBef>
              <a:spcAft>
                <a:spcPts val="0"/>
              </a:spcAft>
              <a:buSzPts val="1400"/>
              <a:buChar char="○"/>
            </a:pPr>
            <a:r>
              <a:rPr lang="en-GB"/>
              <a:t>F</a:t>
            </a:r>
            <a:r>
              <a:rPr lang="en-GB"/>
              <a:t>ine tuning on downstream tasks i.e. the prevalence of single task training on single domain datasets is a major contributor to the lack of generalization observed in current systems.</a:t>
            </a:r>
            <a:endParaRPr lang="en-GB"/>
          </a:p>
          <a:p>
            <a:pPr marL="914400" lvl="1" indent="-317500" algn="l" rtl="0">
              <a:spcBef>
                <a:spcPts val="0"/>
              </a:spcBef>
              <a:spcAft>
                <a:spcPts val="0"/>
              </a:spcAft>
              <a:buSzPts val="1400"/>
              <a:buChar char="○"/>
            </a:pPr>
            <a:r>
              <a:rPr lang="en-GB"/>
              <a:t>Perplexity and Accuracy are mostly used to report the zero-shot results. GPT2, BERT, and original GPT were tested on datasets like LAMBADA, CBT-CN, WikiText2, enwik8.</a:t>
            </a:r>
            <a:endParaRPr lang="en-GB"/>
          </a:p>
          <a:p>
            <a:pPr marL="914400" lvl="1" indent="-317500" algn="l" rtl="0">
              <a:spcBef>
                <a:spcPts val="0"/>
              </a:spcBef>
              <a:spcAft>
                <a:spcPts val="0"/>
              </a:spcAft>
              <a:buSzPts val="1400"/>
              <a:buChar char="○"/>
            </a:pPr>
            <a:r>
              <a:rPr lang="en-GB"/>
              <a:t>Accuracy Scores of BERT: LAMBADA (45.99), CBT-CN (87.65), CBT-NE (83.4). Accuracy Scores of GPT-2: LAMBADA (63.24), CBT-CN (93.30), CBT-NE (89.05).</a:t>
            </a:r>
            <a:endParaRPr lang="en-GB"/>
          </a:p>
        </p:txBody>
      </p:sp>
      <p:sp>
        <p:nvSpPr>
          <p:cNvPr id="89" name="Google Shape;89;p1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b="1">
                <a:solidFill>
                  <a:srgbClr val="434343"/>
                </a:solidFill>
              </a:rPr>
              <a:t>ABOUT DATASETS</a:t>
            </a:r>
            <a:endParaRPr b="1">
              <a:solidFill>
                <a:srgbClr val="434343"/>
              </a:solidFill>
            </a:endParaRPr>
          </a:p>
        </p:txBody>
      </p:sp>
      <p:sp>
        <p:nvSpPr>
          <p:cNvPr id="95" name="Google Shape;95;p19"/>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Dataset: squad</a:t>
            </a:r>
            <a:endParaRPr lang="en-GB"/>
          </a:p>
          <a:p>
            <a:pPr marL="457200" lvl="0" indent="-342900" algn="l" rtl="0">
              <a:spcBef>
                <a:spcPts val="0"/>
              </a:spcBef>
              <a:spcAft>
                <a:spcPts val="0"/>
              </a:spcAft>
              <a:buSzPts val="1800"/>
              <a:buChar char="●"/>
            </a:pPr>
            <a:r>
              <a:rPr lang="en-GB"/>
              <a:t>Training set size: 85599 rows</a:t>
            </a:r>
            <a:endParaRPr lang="en-GB"/>
          </a:p>
          <a:p>
            <a:pPr marL="457200" lvl="0" indent="-342900" algn="l" rtl="0">
              <a:spcBef>
                <a:spcPts val="0"/>
              </a:spcBef>
              <a:spcAft>
                <a:spcPts val="0"/>
              </a:spcAft>
              <a:buSzPts val="1800"/>
              <a:buChar char="●"/>
            </a:pPr>
            <a:r>
              <a:rPr lang="en-GB"/>
              <a:t>Validation set: 10570 rows (9513)</a:t>
            </a:r>
            <a:endParaRPr lang="en-GB"/>
          </a:p>
          <a:p>
            <a:pPr marL="457200" lvl="0" indent="-342900" algn="l" rtl="0">
              <a:spcBef>
                <a:spcPts val="0"/>
              </a:spcBef>
              <a:spcAft>
                <a:spcPts val="0"/>
              </a:spcAft>
              <a:buSzPts val="1800"/>
              <a:buChar char="●"/>
            </a:pPr>
            <a:r>
              <a:rPr lang="en-GB"/>
              <a:t>Test set: 1057 rows(10% of Validation set)</a:t>
            </a:r>
            <a:endParaRPr lang="en-GB"/>
          </a:p>
        </p:txBody>
      </p:sp>
      <p:sp>
        <p:nvSpPr>
          <p:cNvPr id="96" name="Google Shape;96;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GB"/>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Original Dataset (squad)</a:t>
            </a:r>
            <a:endParaRPr lang="en-GB"/>
          </a:p>
        </p:txBody>
      </p:sp>
      <p:sp>
        <p:nvSpPr>
          <p:cNvPr id="102" name="Google Shape;102;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03" name="Google Shape;103;p2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pic>
        <p:nvPicPr>
          <p:cNvPr id="104" name="Google Shape;104;p20"/>
          <p:cNvPicPr preferRelativeResize="0"/>
          <p:nvPr/>
        </p:nvPicPr>
        <p:blipFill>
          <a:blip r:embed="rId1"/>
          <a:stretch>
            <a:fillRect/>
          </a:stretch>
        </p:blipFill>
        <p:spPr>
          <a:xfrm>
            <a:off x="311700" y="1152475"/>
            <a:ext cx="8520602"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Preprocessing Steps</a:t>
            </a:r>
            <a:endParaRPr lang="en-GB"/>
          </a:p>
        </p:txBody>
      </p:sp>
      <p:sp>
        <p:nvSpPr>
          <p:cNvPr id="110" name="Google Shape;110;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Q/A Generation</a:t>
            </a:r>
            <a:endParaRPr lang="en-GB"/>
          </a:p>
          <a:p>
            <a:pPr marL="914400" lvl="0" indent="-317500" algn="l" rtl="0">
              <a:spcBef>
                <a:spcPts val="0"/>
              </a:spcBef>
              <a:spcAft>
                <a:spcPts val="0"/>
              </a:spcAft>
              <a:buSzPts val="1400"/>
              <a:buChar char="●"/>
            </a:pPr>
            <a:r>
              <a:rPr lang="en-GB" sz="1400"/>
              <a:t>We prepend a task specific </a:t>
            </a:r>
            <a:r>
              <a:rPr lang="en-GB" sz="1400"/>
              <a:t>prefix to our inputs and labels, i.e. “context:” and “question” and/or “answer” respectively, followed by the tokenization of inputs and labels using a “t5-base” or “t5-small” tokenizer. The final output consists of triples input_ids, attention_mask and labels.</a:t>
            </a:r>
            <a:endParaRPr sz="1400"/>
          </a:p>
          <a:p>
            <a:pPr marL="0" lvl="0" indent="0" algn="l" rtl="0">
              <a:spcBef>
                <a:spcPts val="0"/>
              </a:spcBef>
              <a:spcAft>
                <a:spcPts val="0"/>
              </a:spcAft>
              <a:buNone/>
            </a:pPr>
            <a:endParaRPr sz="1400"/>
          </a:p>
          <a:p>
            <a:pPr marL="457200" lvl="0" indent="-342900" algn="l" rtl="0">
              <a:spcBef>
                <a:spcPts val="0"/>
              </a:spcBef>
              <a:spcAft>
                <a:spcPts val="0"/>
              </a:spcAft>
              <a:buSzPts val="1800"/>
              <a:buAutoNum type="arabicPeriod"/>
            </a:pPr>
            <a:r>
              <a:rPr lang="en-GB"/>
              <a:t>Token Classification</a:t>
            </a:r>
            <a:endParaRPr lang="en-GB"/>
          </a:p>
          <a:p>
            <a:pPr marL="914400" lvl="0" indent="-317500" algn="l" rtl="0">
              <a:spcBef>
                <a:spcPts val="0"/>
              </a:spcBef>
              <a:spcAft>
                <a:spcPts val="0"/>
              </a:spcAft>
              <a:buSzPts val="1400"/>
              <a:buChar char="●"/>
            </a:pPr>
            <a:r>
              <a:rPr lang="en-GB" sz="1400"/>
              <a:t>We first split the squad dataset into words and append them with IOB tags. The IOB tags are then converted to labels 0,1,2. The input in our case are the tokens corresponding to the words. The final output consists of triples input_ids, attention_mask and labels. </a:t>
            </a:r>
            <a:endParaRPr sz="1400"/>
          </a:p>
        </p:txBody>
      </p:sp>
      <p:sp>
        <p:nvSpPr>
          <p:cNvPr id="111" name="Google Shape;111;p2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panose="020B0604020202020204"/>
              <a:buNone/>
            </a:pPr>
            <a:fld id="{00000000-1234-1234-1234-123412341234}" type="slidenum">
              <a:rPr lang="en-GB"/>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7801</Words>
  <Application>WPS Presentation</Application>
  <PresentationFormat/>
  <Paragraphs>247</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vt:lpstr>
      <vt:lpstr>SimSun</vt:lpstr>
      <vt:lpstr>Wingdings</vt:lpstr>
      <vt:lpstr>Arial</vt:lpstr>
      <vt:lpstr>Microsoft YaHei</vt:lpstr>
      <vt:lpstr>Arial Unicode MS</vt:lpstr>
      <vt:lpstr>Simple Light</vt:lpstr>
      <vt:lpstr>“learnX.ai”</vt:lpstr>
      <vt:lpstr>OBJECTIVE</vt:lpstr>
      <vt:lpstr>STATEMENT OF PROBLEM</vt:lpstr>
      <vt:lpstr>LITERATURE REVIEW</vt:lpstr>
      <vt:lpstr>PowerPoint 演示文稿</vt:lpstr>
      <vt:lpstr>PowerPoint 演示文稿</vt:lpstr>
      <vt:lpstr>ABOUT DATASETS</vt:lpstr>
      <vt:lpstr>Original Dataset (squad)</vt:lpstr>
      <vt:lpstr>Data Preprocessing Steps</vt:lpstr>
      <vt:lpstr>Intermediate Output (Q/A Generation)</vt:lpstr>
      <vt:lpstr>Intermediate Output (Token Classification)</vt:lpstr>
      <vt:lpstr>SYSTEM BLOCK DIAGRAM</vt:lpstr>
      <vt:lpstr>PowerPoint 演示文稿</vt:lpstr>
      <vt:lpstr>CORE AI COMPONENT ARCHITECTURE</vt:lpstr>
      <vt:lpstr>Block Diagram I</vt:lpstr>
      <vt:lpstr>PowerPoint 演示文稿</vt:lpstr>
      <vt:lpstr>Block Diagram II</vt:lpstr>
      <vt:lpstr>Other Components</vt:lpstr>
      <vt:lpstr>TRAINING SETTINGS</vt:lpstr>
      <vt:lpstr>Algorithm</vt:lpstr>
      <vt:lpstr>LEARNING CURVES</vt:lpstr>
      <vt:lpstr>PowerPoint 演示文稿</vt:lpstr>
      <vt:lpstr>PowerPoint 演示文稿</vt:lpstr>
      <vt:lpstr>MODEL EVALUATION</vt:lpstr>
      <vt:lpstr>PowerPoint 演示文稿</vt:lpstr>
      <vt:lpstr>SYSTEM PERFORMANCE ASSESSMENT</vt:lpstr>
      <vt:lpstr>SCOPES IN REAL WORLD</vt:lpstr>
      <vt:lpstr>KEY FEATURES </vt:lpstr>
      <vt:lpstr>SYSTEM FAILURE CASES</vt:lpstr>
      <vt:lpstr>FUTURE ENHANCEMENT</vt:lpstr>
      <vt:lpstr>SCREENSHOTS</vt:lpstr>
      <vt:lpstr>PowerPoint 演示文稿</vt:lpstr>
      <vt:lpstr>PowerPoint 演示文稿</vt:lpstr>
      <vt:lpstr>CONTRIBUTION AREAS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“learnX.ai”</dc:title>
  <dc:creator/>
  <cp:lastModifiedBy>ameer</cp:lastModifiedBy>
  <cp:revision>1</cp:revision>
  <dcterms:created xsi:type="dcterms:W3CDTF">2024-10-03T15:35:32Z</dcterms:created>
  <dcterms:modified xsi:type="dcterms:W3CDTF">2024-10-03T15:35:32Z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E0DC3F966FC54AFDA1CD9DBA92ABFD3A_12</vt:lpwstr>
  </property>
  <property fmtid="{D5CDD505-2E9C-101B-9397-08002B2CF9AE}" pid="3" name="KSOProductBuildVer">
    <vt:lpwstr>1033-12.2.0.13472</vt:lpwstr>
  </property>
</Properties>
</file>