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5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97" userDrawn="1">
          <p15:clr>
            <a:srgbClr val="A4A3A4"/>
          </p15:clr>
        </p15:guide>
        <p15:guide id="3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1" autoAdjust="0"/>
    <p:restoredTop sz="94660"/>
  </p:normalViewPr>
  <p:slideViewPr>
    <p:cSldViewPr showGuides="1">
      <p:cViewPr>
        <p:scale>
          <a:sx n="100" d="100"/>
          <a:sy n="100" d="100"/>
        </p:scale>
        <p:origin x="888" y="456"/>
      </p:cViewPr>
      <p:guideLst>
        <p:guide orient="horz" pos="1933"/>
        <p:guide pos="3897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C8CBA-DC7A-4289-80CD-CD015727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3C1FCD-E55A-44F9-8892-4A807A5E7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C0511-0FDB-47C7-8B90-805CCD0E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14D97-70E7-480F-8222-6F34BC1B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2CF26-0EA7-4A60-A210-ACE087D0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8D3AF-1EE6-45DF-AA11-D7AB75E7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77B6A6-4D61-42B4-A7F9-D6501E284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2191B-759C-4D44-89F7-EC08A4E8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B8909-870D-4FAC-933E-F49BA52F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DB187-B7BC-47EF-81B4-86880D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15EB44-D8A8-42A2-87B4-E776B77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5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7E39-7F3D-4E7F-9668-EF9507F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CA81D4-0BCB-42ED-AC7A-E45FD346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E0F1C-109C-4EA2-A65F-E09C6E55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594AD-D178-48AF-8C58-D05C74C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10DED-63B7-48D8-9E06-A662429C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7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0AC84A-7B23-4D54-A9DB-161407CE6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6E8208-861E-4EF3-816E-6E44D756E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5B6CA-BF28-4CFD-BE93-F003DA31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D3FC2-39D2-49CB-BDCD-4237856A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15A0C-6D58-410E-A92A-3BB23112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0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99" y="1836737"/>
            <a:ext cx="11530013" cy="102234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957B8229-3341-4204-ABAC-7770516A4EC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80988" y="2713037"/>
            <a:ext cx="11630512" cy="37798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359AD-D581-4F32-8D7B-5A7303AC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4C58F-C553-4C59-A9E5-5639B01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C6E13-94F1-4E84-9F27-B4C3B09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272E1-B1DF-4FBD-A0FD-492ABFC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4DEC83-DAA5-4C6D-8D4B-BF03457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1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2E189-CF27-420A-85D2-E587682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D5A772-C4C8-4E08-B48F-8CD51F43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C306F-4EA4-496E-A1CA-5F6823D5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64ED1-21C8-4BCE-AF1A-B821DC4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36C59-1F73-4222-8ED4-BF5683B4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85C9-EC20-436D-BAE5-2C4F124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B4579-DA0D-40FA-BCCC-F526B965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96D469-6CF6-494C-A1D2-E70D4220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A158C2-021E-481A-885A-9D0352A2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2E538-35FF-491E-A7A3-82618B2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3556A-DAAA-4C39-BCB7-91D7999A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8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EF1A4-36D4-4779-9E12-49252917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2FBDC-D97C-46B0-8030-D8E4C2D5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B0FC86-B369-46C5-A7B8-B99B53D3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09F369-837B-4C2E-8FA2-9C1F1791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D0DC6A-000D-4F70-86B5-771632A54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301BC7-CB1F-4DBC-A2EB-9670C3B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548F8B-02D5-4903-9013-3F583D6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2BB498-3D96-439C-AB4D-8E8D73E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200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1A572D3-4DA6-4192-BFF8-8B6EB79AD353}"/>
              </a:ext>
            </a:extLst>
          </p:cNvPr>
          <p:cNvSpPr/>
          <p:nvPr userDrawn="1"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F8DA119-664A-4591-A005-453FEF365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68525"/>
            <a:ext cx="10515600" cy="409575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375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B3FA51-943B-4086-A25F-C0E65DD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000" y="279000"/>
            <a:ext cx="6570000" cy="993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8B6AFF7-ABF1-4A29-84D5-00E32979F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0825" y="1538288"/>
            <a:ext cx="6570663" cy="43211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6DB0F6D-303F-4E81-A3D0-5C56453C23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063" y="234000"/>
            <a:ext cx="2249487" cy="26096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E19019EB-1908-499F-8DDD-57FCF302CF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2780" y="3113662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42858865-2D1D-4E01-A5ED-8E9703C3F9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91802" y="549000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2644163-594C-4D16-97AD-5643AA6E3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802" y="4095550"/>
            <a:ext cx="2249487" cy="26096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7E728-47D6-4475-94EF-3689685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32C15-1300-464F-BA54-88642F54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ABC4BB-D24E-414A-9426-CF01BC1B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441789-CBAA-4724-8D24-AEFAEB1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E03F1F-5631-4AE9-84F5-166B1B54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C9F5-D723-4000-88BA-417FC3B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A010C-DA26-43A3-A460-B317C2B3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AD0C7-F3AF-4A99-B7A4-594FB878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9764E-3742-48FF-B875-763B97BD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4ABE-3AB2-4760-AE95-817E917DACA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3201E-2B60-46A4-8BD3-4AC0C011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70D74-DAAC-4D19-ACF5-2EF1544C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  <a:extLst>
              <a:ext uri="{FF2B5EF4-FFF2-40B4-BE49-F238E27FC236}">
                <a16:creationId xmlns:a16="http://schemas.microsoft.com/office/drawing/2014/main" id="{835B29EF-FFFB-41B4-9133-19FFA86AB34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C370953-F495-4EB6-B835-70A5E7B3F6EE}"/>
              </a:ext>
            </a:extLst>
          </p:cNvPr>
          <p:cNvSpPr/>
          <p:nvPr/>
        </p:nvSpPr>
        <p:spPr>
          <a:xfrm rot="10800000">
            <a:off x="0" y="-6135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5415611" y="2827379"/>
            <a:ext cx="569591" cy="442254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69591"/>
              <a:gd name="connsiteY0" fmla="*/ 222006 h 5400000"/>
              <a:gd name="connsiteX1" fmla="*/ 540000 w 569591"/>
              <a:gd name="connsiteY1" fmla="*/ 0 h 5400000"/>
              <a:gd name="connsiteX2" fmla="*/ 569591 w 569591"/>
              <a:gd name="connsiteY2" fmla="*/ 5094866 h 5400000"/>
              <a:gd name="connsiteX3" fmla="*/ 0 w 569591"/>
              <a:gd name="connsiteY3" fmla="*/ 5400000 h 5400000"/>
              <a:gd name="connsiteX4" fmla="*/ 32 w 569591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591" h="5400000">
                <a:moveTo>
                  <a:pt x="32" y="222006"/>
                </a:moveTo>
                <a:lnTo>
                  <a:pt x="540000" y="0"/>
                </a:lnTo>
                <a:lnTo>
                  <a:pt x="569591" y="5094866"/>
                </a:ln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7198910" y="-421810"/>
            <a:ext cx="540000" cy="517688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15764 w 540000"/>
              <a:gd name="connsiteY0" fmla="*/ 219317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15764 w 540000"/>
              <a:gd name="connsiteY4" fmla="*/ 219317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15764" y="219317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cubicBezTo>
                  <a:pt x="5255" y="3673106"/>
                  <a:pt x="10509" y="1946211"/>
                  <a:pt x="15764" y="219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CB0B55-440E-4270-872B-E946489FCA45}"/>
              </a:ext>
            </a:extLst>
          </p:cNvPr>
          <p:cNvSpPr/>
          <p:nvPr/>
        </p:nvSpPr>
        <p:spPr>
          <a:xfrm>
            <a:off x="201000" y="1989000"/>
            <a:ext cx="2025000" cy="74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584269" y="338463"/>
            <a:ext cx="4029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Бизнес план: 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</a:rPr>
              <a:t>MusicianAssistant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F8736-D3AC-431F-8BBE-11645CBFC1B7}"/>
              </a:ext>
            </a:extLst>
          </p:cNvPr>
          <p:cNvSpPr txBox="1"/>
          <p:nvPr/>
        </p:nvSpPr>
        <p:spPr>
          <a:xfrm>
            <a:off x="133739" y="2282566"/>
            <a:ext cx="368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solidFill>
                  <a:schemeClr val="bg1"/>
                </a:solidFill>
              </a:rPr>
              <a:t>ООО «Песни и Пляски»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1D80F55-55DC-4407-82C1-96456F1687E4}"/>
              </a:ext>
            </a:extLst>
          </p:cNvPr>
          <p:cNvSpPr/>
          <p:nvPr/>
        </p:nvSpPr>
        <p:spPr>
          <a:xfrm>
            <a:off x="111142" y="2679428"/>
            <a:ext cx="4384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Компания основанная студентами из </a:t>
            </a:r>
            <a:r>
              <a:rPr lang="ru-RU" dirty="0" err="1">
                <a:solidFill>
                  <a:schemeClr val="bg1"/>
                </a:solidFill>
              </a:rPr>
              <a:t>СПбГУТ</a:t>
            </a:r>
            <a:r>
              <a:rPr lang="ru-RU" dirty="0">
                <a:solidFill>
                  <a:schemeClr val="bg1"/>
                </a:solidFill>
              </a:rPr>
              <a:t> им. М.А. Бонч-Бруевича, </a:t>
            </a:r>
            <a:r>
              <a:rPr lang="ru-RU" dirty="0" err="1">
                <a:solidFill>
                  <a:schemeClr val="bg1"/>
                </a:solidFill>
              </a:rPr>
              <a:t>врывющаяся</a:t>
            </a:r>
            <a:r>
              <a:rPr lang="ru-RU" dirty="0">
                <a:solidFill>
                  <a:schemeClr val="bg1"/>
                </a:solidFill>
              </a:rPr>
              <a:t> на рынок с новыми креативными предложениями.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6F87E-0166-4134-9916-750B7725F976}"/>
              </a:ext>
            </a:extLst>
          </p:cNvPr>
          <p:cNvSpPr txBox="1"/>
          <p:nvPr/>
        </p:nvSpPr>
        <p:spPr>
          <a:xfrm>
            <a:off x="133739" y="3896026"/>
            <a:ext cx="420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solidFill>
                  <a:schemeClr val="bg1"/>
                </a:solidFill>
              </a:rPr>
              <a:t>Цель проекта, представленного компанией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B2A515E-8994-46E5-928C-D269B443311E}"/>
              </a:ext>
            </a:extLst>
          </p:cNvPr>
          <p:cNvSpPr/>
          <p:nvPr/>
        </p:nvSpPr>
        <p:spPr>
          <a:xfrm>
            <a:off x="118181" y="4576849"/>
            <a:ext cx="4384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Целью проекта является популяризация музыки среди всех возрастных категорий страны, а также облегчение жизни музыкантам. Глобальная цель – выйти на мировой рынок.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CE2EAD-2412-417F-88FB-C550E96061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20" y="6197271"/>
            <a:ext cx="495000" cy="495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E21C2C-180F-4B4C-9AF2-4857121235B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4021" y="6193200"/>
            <a:ext cx="495000" cy="495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A97388F-E907-4FD3-A95C-5CF6C4C8D4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04020" y="6193200"/>
            <a:ext cx="495000" cy="495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0C7A6D-3872-4E59-9AC3-40A2003338C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914020" y="6193200"/>
            <a:ext cx="495000" cy="4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Шестиугольник 39">
            <a:extLst>
              <a:ext uri="{FF2B5EF4-FFF2-40B4-BE49-F238E27FC236}">
                <a16:creationId xmlns:a16="http://schemas.microsoft.com/office/drawing/2014/main" id="{0B111486-262E-435B-B4B7-37442DEE4097}"/>
              </a:ext>
            </a:extLst>
          </p:cNvPr>
          <p:cNvSpPr/>
          <p:nvPr/>
        </p:nvSpPr>
        <p:spPr>
          <a:xfrm>
            <a:off x="7184161" y="1664934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6394095" y="-354265"/>
            <a:ext cx="511263" cy="5141117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6158 w 540000"/>
              <a:gd name="connsiteY0" fmla="*/ 233622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36158 w 540000"/>
              <a:gd name="connsiteY4" fmla="*/ 233622 h 5400000"/>
              <a:gd name="connsiteX0" fmla="*/ 21991 w 540000"/>
              <a:gd name="connsiteY0" fmla="*/ 232632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21991 w 540000"/>
              <a:gd name="connsiteY4" fmla="*/ 232632 h 5400000"/>
              <a:gd name="connsiteX0" fmla="*/ 21991 w 528835"/>
              <a:gd name="connsiteY0" fmla="*/ 191934 h 5359302"/>
              <a:gd name="connsiteX1" fmla="*/ 528835 w 528835"/>
              <a:gd name="connsiteY1" fmla="*/ 0 h 5359302"/>
              <a:gd name="connsiteX2" fmla="*/ 465692 w 528835"/>
              <a:gd name="connsiteY2" fmla="*/ 5163362 h 5359302"/>
              <a:gd name="connsiteX3" fmla="*/ 0 w 528835"/>
              <a:gd name="connsiteY3" fmla="*/ 5359302 h 5359302"/>
              <a:gd name="connsiteX4" fmla="*/ 21991 w 528835"/>
              <a:gd name="connsiteY4" fmla="*/ 191934 h 5359302"/>
              <a:gd name="connsiteX0" fmla="*/ 13681 w 528835"/>
              <a:gd name="connsiteY0" fmla="*/ 188390 h 5359302"/>
              <a:gd name="connsiteX1" fmla="*/ 528835 w 528835"/>
              <a:gd name="connsiteY1" fmla="*/ 0 h 5359302"/>
              <a:gd name="connsiteX2" fmla="*/ 465692 w 528835"/>
              <a:gd name="connsiteY2" fmla="*/ 5163362 h 5359302"/>
              <a:gd name="connsiteX3" fmla="*/ 0 w 528835"/>
              <a:gd name="connsiteY3" fmla="*/ 5359302 h 5359302"/>
              <a:gd name="connsiteX4" fmla="*/ 13681 w 528835"/>
              <a:gd name="connsiteY4" fmla="*/ 188390 h 5359302"/>
              <a:gd name="connsiteX0" fmla="*/ 13681 w 511263"/>
              <a:gd name="connsiteY0" fmla="*/ 180730 h 5351642"/>
              <a:gd name="connsiteX1" fmla="*/ 511263 w 511263"/>
              <a:gd name="connsiteY1" fmla="*/ 0 h 5351642"/>
              <a:gd name="connsiteX2" fmla="*/ 465692 w 511263"/>
              <a:gd name="connsiteY2" fmla="*/ 5155702 h 5351642"/>
              <a:gd name="connsiteX3" fmla="*/ 0 w 511263"/>
              <a:gd name="connsiteY3" fmla="*/ 5351642 h 5351642"/>
              <a:gd name="connsiteX4" fmla="*/ 13681 w 511263"/>
              <a:gd name="connsiteY4" fmla="*/ 180730 h 535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63" h="5351642">
                <a:moveTo>
                  <a:pt x="13681" y="180730"/>
                </a:moveTo>
                <a:lnTo>
                  <a:pt x="511263" y="0"/>
                </a:lnTo>
                <a:lnTo>
                  <a:pt x="465692" y="5155702"/>
                </a:lnTo>
                <a:lnTo>
                  <a:pt x="0" y="5351642"/>
                </a:lnTo>
                <a:cubicBezTo>
                  <a:pt x="7330" y="3629186"/>
                  <a:pt x="6351" y="1903186"/>
                  <a:pt x="13681" y="1807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4641529" y="2895559"/>
            <a:ext cx="532615" cy="4399242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40000"/>
              <a:gd name="connsiteY0" fmla="*/ 138230 h 5316224"/>
              <a:gd name="connsiteX1" fmla="*/ 537219 w 540000"/>
              <a:gd name="connsiteY1" fmla="*/ 0 h 5316224"/>
              <a:gd name="connsiteX2" fmla="*/ 540000 w 540000"/>
              <a:gd name="connsiteY2" fmla="*/ 5316224 h 5316224"/>
              <a:gd name="connsiteX3" fmla="*/ 0 w 540000"/>
              <a:gd name="connsiteY3" fmla="*/ 5316224 h 5316224"/>
              <a:gd name="connsiteX4" fmla="*/ 32 w 540000"/>
              <a:gd name="connsiteY4" fmla="*/ 138230 h 5316224"/>
              <a:gd name="connsiteX0" fmla="*/ 1332 w 540000"/>
              <a:gd name="connsiteY0" fmla="*/ 182433 h 5316224"/>
              <a:gd name="connsiteX1" fmla="*/ 537219 w 540000"/>
              <a:gd name="connsiteY1" fmla="*/ 0 h 5316224"/>
              <a:gd name="connsiteX2" fmla="*/ 540000 w 540000"/>
              <a:gd name="connsiteY2" fmla="*/ 5316224 h 5316224"/>
              <a:gd name="connsiteX3" fmla="*/ 0 w 540000"/>
              <a:gd name="connsiteY3" fmla="*/ 5316224 h 5316224"/>
              <a:gd name="connsiteX4" fmla="*/ 1332 w 540000"/>
              <a:gd name="connsiteY4" fmla="*/ 182433 h 5316224"/>
              <a:gd name="connsiteX0" fmla="*/ 1332 w 540000"/>
              <a:gd name="connsiteY0" fmla="*/ 197076 h 5330867"/>
              <a:gd name="connsiteX1" fmla="*/ 531087 w 540000"/>
              <a:gd name="connsiteY1" fmla="*/ 0 h 5330867"/>
              <a:gd name="connsiteX2" fmla="*/ 540000 w 540000"/>
              <a:gd name="connsiteY2" fmla="*/ 5330867 h 5330867"/>
              <a:gd name="connsiteX3" fmla="*/ 0 w 540000"/>
              <a:gd name="connsiteY3" fmla="*/ 5330867 h 5330867"/>
              <a:gd name="connsiteX4" fmla="*/ 1332 w 540000"/>
              <a:gd name="connsiteY4" fmla="*/ 197076 h 5330867"/>
              <a:gd name="connsiteX0" fmla="*/ 8892 w 540000"/>
              <a:gd name="connsiteY0" fmla="*/ 190468 h 5330867"/>
              <a:gd name="connsiteX1" fmla="*/ 531087 w 540000"/>
              <a:gd name="connsiteY1" fmla="*/ 0 h 5330867"/>
              <a:gd name="connsiteX2" fmla="*/ 540000 w 540000"/>
              <a:gd name="connsiteY2" fmla="*/ 5330867 h 5330867"/>
              <a:gd name="connsiteX3" fmla="*/ 0 w 540000"/>
              <a:gd name="connsiteY3" fmla="*/ 5330867 h 5330867"/>
              <a:gd name="connsiteX4" fmla="*/ 8892 w 540000"/>
              <a:gd name="connsiteY4" fmla="*/ 190468 h 5330867"/>
              <a:gd name="connsiteX0" fmla="*/ 8892 w 540000"/>
              <a:gd name="connsiteY0" fmla="*/ 178924 h 5319323"/>
              <a:gd name="connsiteX1" fmla="*/ 528177 w 540000"/>
              <a:gd name="connsiteY1" fmla="*/ 0 h 5319323"/>
              <a:gd name="connsiteX2" fmla="*/ 540000 w 540000"/>
              <a:gd name="connsiteY2" fmla="*/ 5319323 h 5319323"/>
              <a:gd name="connsiteX3" fmla="*/ 0 w 540000"/>
              <a:gd name="connsiteY3" fmla="*/ 5319323 h 5319323"/>
              <a:gd name="connsiteX4" fmla="*/ 8892 w 540000"/>
              <a:gd name="connsiteY4" fmla="*/ 178924 h 5319323"/>
              <a:gd name="connsiteX0" fmla="*/ 8892 w 532615"/>
              <a:gd name="connsiteY0" fmla="*/ 178924 h 5319323"/>
              <a:gd name="connsiteX1" fmla="*/ 528177 w 532615"/>
              <a:gd name="connsiteY1" fmla="*/ 0 h 5319323"/>
              <a:gd name="connsiteX2" fmla="*/ 532615 w 532615"/>
              <a:gd name="connsiteY2" fmla="*/ 5083327 h 5319323"/>
              <a:gd name="connsiteX3" fmla="*/ 0 w 532615"/>
              <a:gd name="connsiteY3" fmla="*/ 5319323 h 5319323"/>
              <a:gd name="connsiteX4" fmla="*/ 8892 w 532615"/>
              <a:gd name="connsiteY4" fmla="*/ 178924 h 531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615" h="5319323">
                <a:moveTo>
                  <a:pt x="8892" y="178924"/>
                </a:moveTo>
                <a:lnTo>
                  <a:pt x="528177" y="0"/>
                </a:lnTo>
                <a:cubicBezTo>
                  <a:pt x="529656" y="1694442"/>
                  <a:pt x="531136" y="3388885"/>
                  <a:pt x="532615" y="5083327"/>
                </a:cubicBezTo>
                <a:lnTo>
                  <a:pt x="0" y="5319323"/>
                </a:lnTo>
                <a:cubicBezTo>
                  <a:pt x="11" y="3593325"/>
                  <a:pt x="8881" y="1904922"/>
                  <a:pt x="8892" y="17892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8055126" y="388102"/>
            <a:ext cx="306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Наша команда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F8736-D3AC-431F-8BBE-11645CBFC1B7}"/>
              </a:ext>
            </a:extLst>
          </p:cNvPr>
          <p:cNvSpPr txBox="1"/>
          <p:nvPr/>
        </p:nvSpPr>
        <p:spPr>
          <a:xfrm>
            <a:off x="7724127" y="1702881"/>
            <a:ext cx="306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Управление проектами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1D80F55-55DC-4407-82C1-96456F1687E4}"/>
              </a:ext>
            </a:extLst>
          </p:cNvPr>
          <p:cNvSpPr/>
          <p:nvPr/>
        </p:nvSpPr>
        <p:spPr>
          <a:xfrm>
            <a:off x="7749614" y="2146575"/>
            <a:ext cx="4196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Отвечают за ведение всего проекта посредством инициирования, планирования, исполнения, контроля и завершения.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6F87E-0166-4134-9916-750B7725F976}"/>
              </a:ext>
            </a:extLst>
          </p:cNvPr>
          <p:cNvSpPr txBox="1"/>
          <p:nvPr/>
        </p:nvSpPr>
        <p:spPr>
          <a:xfrm>
            <a:off x="6966853" y="3481456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Тестировщики</a:t>
            </a:r>
            <a:endParaRPr lang="ru-RU" sz="20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43BB1D6-E231-4678-9474-D55302BD119A}"/>
              </a:ext>
            </a:extLst>
          </p:cNvPr>
          <p:cNvSpPr/>
          <p:nvPr/>
        </p:nvSpPr>
        <p:spPr>
          <a:xfrm>
            <a:off x="6984614" y="3857301"/>
            <a:ext cx="5187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Выявляют и анализируют ошибки и проблемы, возникающие у пользователей при работе с программными продуктами. </a:t>
            </a:r>
          </a:p>
          <a:p>
            <a:r>
              <a:rPr lang="ru-RU" dirty="0"/>
              <a:t>И их документируют.</a:t>
            </a:r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F271B7CF-FCA9-45E8-AE2A-8C25FB47E635}"/>
              </a:ext>
            </a:extLst>
          </p:cNvPr>
          <p:cNvSpPr/>
          <p:nvPr/>
        </p:nvSpPr>
        <p:spPr>
          <a:xfrm>
            <a:off x="-755652" y="-94847"/>
            <a:ext cx="8116146" cy="7047694"/>
          </a:xfrm>
          <a:custGeom>
            <a:avLst/>
            <a:gdLst>
              <a:gd name="connsiteX0" fmla="*/ 7408209 w 8116146"/>
              <a:gd name="connsiteY0" fmla="*/ 0 h 7047694"/>
              <a:gd name="connsiteX1" fmla="*/ 8116146 w 8116146"/>
              <a:gd name="connsiteY1" fmla="*/ 39310 h 7047694"/>
              <a:gd name="connsiteX2" fmla="*/ 6776341 w 8116146"/>
              <a:gd name="connsiteY2" fmla="*/ 3232173 h 7047694"/>
              <a:gd name="connsiteX3" fmla="*/ 6238039 w 8116146"/>
              <a:gd name="connsiteY3" fmla="*/ 3191633 h 7047694"/>
              <a:gd name="connsiteX4" fmla="*/ 4659876 w 8116146"/>
              <a:gd name="connsiteY4" fmla="*/ 7016527 h 7047694"/>
              <a:gd name="connsiteX5" fmla="*/ 4680673 w 8116146"/>
              <a:gd name="connsiteY5" fmla="*/ 7047694 h 7047694"/>
              <a:gd name="connsiteX6" fmla="*/ 4647016 w 8116146"/>
              <a:gd name="connsiteY6" fmla="*/ 7047694 h 7047694"/>
              <a:gd name="connsiteX7" fmla="*/ 0 w 8116146"/>
              <a:gd name="connsiteY7" fmla="*/ 7047694 h 7047694"/>
              <a:gd name="connsiteX8" fmla="*/ 19044 w 8116146"/>
              <a:gd name="connsiteY8" fmla="*/ 64140 h 7047694"/>
              <a:gd name="connsiteX9" fmla="*/ 17446 w 8116146"/>
              <a:gd name="connsiteY9" fmla="*/ 61730 h 7047694"/>
              <a:gd name="connsiteX10" fmla="*/ 19050 w 8116146"/>
              <a:gd name="connsiteY10" fmla="*/ 61730 h 7047694"/>
              <a:gd name="connsiteX11" fmla="*/ 7382346 w 8116146"/>
              <a:gd name="connsiteY11" fmla="*/ 61730 h 704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16146" h="7047694">
                <a:moveTo>
                  <a:pt x="7408209" y="0"/>
                </a:moveTo>
                <a:lnTo>
                  <a:pt x="8116146" y="39310"/>
                </a:lnTo>
                <a:cubicBezTo>
                  <a:pt x="7649718" y="1142240"/>
                  <a:pt x="7242770" y="2129243"/>
                  <a:pt x="6776341" y="3232173"/>
                </a:cubicBezTo>
                <a:lnTo>
                  <a:pt x="6238039" y="3191633"/>
                </a:lnTo>
                <a:lnTo>
                  <a:pt x="4659876" y="7016527"/>
                </a:lnTo>
                <a:lnTo>
                  <a:pt x="4680673" y="7047694"/>
                </a:lnTo>
                <a:lnTo>
                  <a:pt x="4647016" y="7047694"/>
                </a:lnTo>
                <a:lnTo>
                  <a:pt x="0" y="7047694"/>
                </a:lnTo>
                <a:lnTo>
                  <a:pt x="19044" y="64140"/>
                </a:lnTo>
                <a:lnTo>
                  <a:pt x="17446" y="61730"/>
                </a:lnTo>
                <a:lnTo>
                  <a:pt x="19050" y="61730"/>
                </a:lnTo>
                <a:lnTo>
                  <a:pt x="7382346" y="6173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56F1-A42E-4DC0-9EAC-D45ADF422359}"/>
              </a:ext>
            </a:extLst>
          </p:cNvPr>
          <p:cNvSpPr txBox="1"/>
          <p:nvPr/>
        </p:nvSpPr>
        <p:spPr>
          <a:xfrm>
            <a:off x="6219614" y="5228881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Разработчики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6D7AD0D-6B8D-4BB1-9DEE-1E2C95B11DDF}"/>
              </a:ext>
            </a:extLst>
          </p:cNvPr>
          <p:cNvSpPr/>
          <p:nvPr/>
        </p:nvSpPr>
        <p:spPr>
          <a:xfrm>
            <a:off x="6219614" y="5615576"/>
            <a:ext cx="4196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Их основная функция – это разработка и внедрение ПО.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B7DF595-4E7D-4050-A783-5064361A06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6259" y="1742450"/>
            <a:ext cx="360000" cy="360000"/>
          </a:xfrm>
          <a:prstGeom prst="rect">
            <a:avLst/>
          </a:prstGeom>
        </p:spPr>
      </p:pic>
      <p:sp>
        <p:nvSpPr>
          <p:cNvPr id="34" name="Шестиугольник 33">
            <a:extLst>
              <a:ext uri="{FF2B5EF4-FFF2-40B4-BE49-F238E27FC236}">
                <a16:creationId xmlns:a16="http://schemas.microsoft.com/office/drawing/2014/main" id="{556195F2-9C1C-44F4-8C58-0CB609F0B339}"/>
              </a:ext>
            </a:extLst>
          </p:cNvPr>
          <p:cNvSpPr/>
          <p:nvPr/>
        </p:nvSpPr>
        <p:spPr>
          <a:xfrm>
            <a:off x="6386682" y="3462117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Шестиугольник 34">
            <a:extLst>
              <a:ext uri="{FF2B5EF4-FFF2-40B4-BE49-F238E27FC236}">
                <a16:creationId xmlns:a16="http://schemas.microsoft.com/office/drawing/2014/main" id="{1B841FDA-3659-4D49-BB4F-6790B62FAE35}"/>
              </a:ext>
            </a:extLst>
          </p:cNvPr>
          <p:cNvSpPr/>
          <p:nvPr/>
        </p:nvSpPr>
        <p:spPr>
          <a:xfrm>
            <a:off x="5652129" y="5176824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A5DA415-52AA-4D2E-825B-CC3A7FF79E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4124" y="3535334"/>
            <a:ext cx="360000" cy="3600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B3FAAAA-9773-48EA-8F05-A74461D9FB4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9447" y="52489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3176ECF0-EE47-41EA-875B-0519BA2E98AA}"/>
              </a:ext>
            </a:extLst>
          </p:cNvPr>
          <p:cNvSpPr/>
          <p:nvPr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D0F59-A28A-4ED6-837E-EC4C90E60049}"/>
              </a:ext>
            </a:extLst>
          </p:cNvPr>
          <p:cNvSpPr txBox="1"/>
          <p:nvPr/>
        </p:nvSpPr>
        <p:spPr>
          <a:xfrm>
            <a:off x="1297806" y="1568150"/>
            <a:ext cx="4348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 </a:t>
            </a:r>
            <a:r>
              <a:rPr lang="ru-RU" sz="2000" b="1" dirty="0"/>
              <a:t>Предпосылки создания данного приложения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8251AAB-297B-410B-B753-4AB25736ED42}"/>
              </a:ext>
            </a:extLst>
          </p:cNvPr>
          <p:cNvSpPr/>
          <p:nvPr/>
        </p:nvSpPr>
        <p:spPr>
          <a:xfrm>
            <a:off x="599681" y="2666080"/>
            <a:ext cx="6083530" cy="34778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/>
              <a:t>В попытках найти помещение для репетиций и доверенные торговые площадки музыканты тратят много времени. Наша команда решила провести анализ рынка услуг по аренде помещений для репетиций и рынок купли/продажи музыкальных инструментов и запчастей к ним. В результате мы поняли, что разные компании предлагают свои услуги на разных платформах, и объединение всех этих услуг в одно приложение и добавление чата между пользователями сможет облегчить музыкантам поиск желаемого и сэкономить время.</a:t>
            </a:r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F5123C87-61F3-4D25-B595-D69417829DBF}"/>
              </a:ext>
            </a:extLst>
          </p:cNvPr>
          <p:cNvSpPr/>
          <p:nvPr/>
        </p:nvSpPr>
        <p:spPr>
          <a:xfrm>
            <a:off x="714997" y="1557801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4B29389-B485-43E6-8925-BA554CBDA2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315" y="1629913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D0F88E-A636-404B-B161-F0893E825ED3}"/>
              </a:ext>
            </a:extLst>
          </p:cNvPr>
          <p:cNvSpPr txBox="1"/>
          <p:nvPr/>
        </p:nvSpPr>
        <p:spPr>
          <a:xfrm>
            <a:off x="808327" y="444814"/>
            <a:ext cx="388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О </a:t>
            </a:r>
            <a:r>
              <a:rPr lang="ru-RU" sz="4400" dirty="0">
                <a:solidFill>
                  <a:schemeClr val="accent2"/>
                </a:solidFill>
              </a:rPr>
              <a:t>приложении: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608E83C-2F35-4258-B8BA-A12FE2C6896C}"/>
              </a:ext>
            </a:extLst>
          </p:cNvPr>
          <p:cNvGrpSpPr/>
          <p:nvPr/>
        </p:nvGrpSpPr>
        <p:grpSpPr>
          <a:xfrm>
            <a:off x="6939047" y="1494462"/>
            <a:ext cx="4733607" cy="4113733"/>
            <a:chOff x="6975027" y="2069853"/>
            <a:chExt cx="4002786" cy="3478614"/>
          </a:xfrm>
          <a:blipFill>
            <a:blip r:embed="rId4"/>
            <a:stretch>
              <a:fillRect/>
            </a:stretch>
          </a:blipFill>
        </p:grpSpPr>
        <p:sp>
          <p:nvSpPr>
            <p:cNvPr id="18" name="Шестиугольник 17">
              <a:extLst>
                <a:ext uri="{FF2B5EF4-FFF2-40B4-BE49-F238E27FC236}">
                  <a16:creationId xmlns:a16="http://schemas.microsoft.com/office/drawing/2014/main" id="{33B9EEBC-04CC-4030-A45E-FAB2A1910702}"/>
                </a:ext>
              </a:extLst>
            </p:cNvPr>
            <p:cNvSpPr/>
            <p:nvPr/>
          </p:nvSpPr>
          <p:spPr>
            <a:xfrm rot="1800000">
              <a:off x="7615723" y="2079077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Шестиугольник 19">
              <a:extLst>
                <a:ext uri="{FF2B5EF4-FFF2-40B4-BE49-F238E27FC236}">
                  <a16:creationId xmlns:a16="http://schemas.microsoft.com/office/drawing/2014/main" id="{0AC2DD81-362A-4236-8FFA-F2441FC7211E}"/>
                </a:ext>
              </a:extLst>
            </p:cNvPr>
            <p:cNvSpPr/>
            <p:nvPr/>
          </p:nvSpPr>
          <p:spPr>
            <a:xfrm rot="1800000">
              <a:off x="8897116" y="2069853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Шестиугольник 22">
              <a:extLst>
                <a:ext uri="{FF2B5EF4-FFF2-40B4-BE49-F238E27FC236}">
                  <a16:creationId xmlns:a16="http://schemas.microsoft.com/office/drawing/2014/main" id="{97C4106C-A604-466C-9469-22E160FF907E}"/>
                </a:ext>
              </a:extLst>
            </p:cNvPr>
            <p:cNvSpPr/>
            <p:nvPr/>
          </p:nvSpPr>
          <p:spPr>
            <a:xfrm rot="1800000">
              <a:off x="8256421" y="3183858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Шестиугольник 23">
              <a:extLst>
                <a:ext uri="{FF2B5EF4-FFF2-40B4-BE49-F238E27FC236}">
                  <a16:creationId xmlns:a16="http://schemas.microsoft.com/office/drawing/2014/main" id="{E3FE9B03-9D22-4BC3-9438-F2A07616CE89}"/>
                </a:ext>
              </a:extLst>
            </p:cNvPr>
            <p:cNvSpPr/>
            <p:nvPr/>
          </p:nvSpPr>
          <p:spPr>
            <a:xfrm rot="1800000">
              <a:off x="9537813" y="3174635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Шестиугольник 24">
              <a:extLst>
                <a:ext uri="{FF2B5EF4-FFF2-40B4-BE49-F238E27FC236}">
                  <a16:creationId xmlns:a16="http://schemas.microsoft.com/office/drawing/2014/main" id="{CABC493D-0CDA-4BA3-9138-CB0B8AC118A6}"/>
                </a:ext>
              </a:extLst>
            </p:cNvPr>
            <p:cNvSpPr/>
            <p:nvPr/>
          </p:nvSpPr>
          <p:spPr>
            <a:xfrm rot="1800000">
              <a:off x="6975027" y="3174634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Шестиугольник 25">
              <a:extLst>
                <a:ext uri="{FF2B5EF4-FFF2-40B4-BE49-F238E27FC236}">
                  <a16:creationId xmlns:a16="http://schemas.microsoft.com/office/drawing/2014/main" id="{8F87E274-CDFC-4133-8411-F353832CE8D5}"/>
                </a:ext>
              </a:extLst>
            </p:cNvPr>
            <p:cNvSpPr/>
            <p:nvPr/>
          </p:nvSpPr>
          <p:spPr>
            <a:xfrm rot="1800000">
              <a:off x="7615724" y="4307088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Шестиугольник 26">
              <a:extLst>
                <a:ext uri="{FF2B5EF4-FFF2-40B4-BE49-F238E27FC236}">
                  <a16:creationId xmlns:a16="http://schemas.microsoft.com/office/drawing/2014/main" id="{8E462725-F554-444D-8703-F7C95F47B6E4}"/>
                </a:ext>
              </a:extLst>
            </p:cNvPr>
            <p:cNvSpPr/>
            <p:nvPr/>
          </p:nvSpPr>
          <p:spPr>
            <a:xfrm rot="1800000">
              <a:off x="8897117" y="4297864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2578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AFA92017-5A71-43DE-962B-93D81B320387}"/>
              </a:ext>
            </a:extLst>
          </p:cNvPr>
          <p:cNvSpPr/>
          <p:nvPr/>
        </p:nvSpPr>
        <p:spPr>
          <a:xfrm>
            <a:off x="5831550" y="1447092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BC85A074-3F9D-437C-B2DE-DCAF80B82D5A}"/>
              </a:ext>
            </a:extLst>
          </p:cNvPr>
          <p:cNvSpPr/>
          <p:nvPr/>
        </p:nvSpPr>
        <p:spPr>
          <a:xfrm>
            <a:off x="5879550" y="491209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7E22BA43-D6D0-468F-AA73-1A16FE9C9B9C}"/>
              </a:ext>
            </a:extLst>
          </p:cNvPr>
          <p:cNvSpPr/>
          <p:nvPr/>
        </p:nvSpPr>
        <p:spPr>
          <a:xfrm>
            <a:off x="6596550" y="321664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E52F0E5-A701-46B7-93E6-826C2E6D14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00" y="2780403"/>
            <a:ext cx="2177475" cy="2177475"/>
          </a:xfrm>
          <a:prstGeom prst="rect">
            <a:avLst/>
          </a:prstGeom>
        </p:spPr>
      </p:pic>
      <p:sp>
        <p:nvSpPr>
          <p:cNvPr id="28" name="Дуга 27">
            <a:extLst>
              <a:ext uri="{FF2B5EF4-FFF2-40B4-BE49-F238E27FC236}">
                <a16:creationId xmlns:a16="http://schemas.microsoft.com/office/drawing/2014/main" id="{E48D25B4-3BD1-409A-ABE9-E2BD6382D55C}"/>
              </a:ext>
            </a:extLst>
          </p:cNvPr>
          <p:cNvSpPr/>
          <p:nvPr/>
        </p:nvSpPr>
        <p:spPr>
          <a:xfrm rot="13602773">
            <a:off x="2766000" y="2347092"/>
            <a:ext cx="3065550" cy="3065550"/>
          </a:xfrm>
          <a:prstGeom prst="arc">
            <a:avLst>
              <a:gd name="adj1" fmla="val 13591648"/>
              <a:gd name="adj2" fmla="val 2384487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BD38C4-87A6-472B-A1E5-7BA8A19CE3CA}"/>
              </a:ext>
            </a:extLst>
          </p:cNvPr>
          <p:cNvSpPr/>
          <p:nvPr/>
        </p:nvSpPr>
        <p:spPr>
          <a:xfrm>
            <a:off x="0" y="0"/>
            <a:ext cx="2639925" cy="6858000"/>
          </a:xfrm>
          <a:custGeom>
            <a:avLst/>
            <a:gdLst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39925 w 2639925"/>
              <a:gd name="connsiteY2" fmla="*/ 6858000 h 6858000"/>
              <a:gd name="connsiteX3" fmla="*/ 0 w 2639925"/>
              <a:gd name="connsiteY3" fmla="*/ 6858000 h 6858000"/>
              <a:gd name="connsiteX4" fmla="*/ 0 w 2639925"/>
              <a:gd name="connsiteY4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28900 w 2639925"/>
              <a:gd name="connsiteY2" fmla="*/ 200977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085975 w 2639925"/>
              <a:gd name="connsiteY2" fmla="*/ 2038350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381250 w 2639925"/>
              <a:gd name="connsiteY3" fmla="*/ 485775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487680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5050971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925" h="6858000">
                <a:moveTo>
                  <a:pt x="0" y="0"/>
                </a:moveTo>
                <a:lnTo>
                  <a:pt x="2639925" y="0"/>
                </a:lnTo>
                <a:lnTo>
                  <a:pt x="1990725" y="1990725"/>
                </a:lnTo>
                <a:lnTo>
                  <a:pt x="1990725" y="5050971"/>
                </a:lnTo>
                <a:lnTo>
                  <a:pt x="26399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A7B5BD2-9D27-4CD1-ACBA-82892017AE9A}"/>
              </a:ext>
            </a:extLst>
          </p:cNvPr>
          <p:cNvCxnSpPr>
            <a:cxnSpLocks/>
            <a:stCxn id="23" idx="15"/>
          </p:cNvCxnSpPr>
          <p:nvPr/>
        </p:nvCxnSpPr>
        <p:spPr>
          <a:xfrm flipH="1">
            <a:off x="4251000" y="2099593"/>
            <a:ext cx="1580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6A0C5CE-244C-4B48-A069-27A5659DE144}"/>
              </a:ext>
            </a:extLst>
          </p:cNvPr>
          <p:cNvCxnSpPr>
            <a:cxnSpLocks/>
          </p:cNvCxnSpPr>
          <p:nvPr/>
        </p:nvCxnSpPr>
        <p:spPr>
          <a:xfrm flipV="1">
            <a:off x="4251000" y="2099593"/>
            <a:ext cx="0" cy="680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9F0EC7B-122C-4BF7-B14B-31EE9F64ED92}"/>
              </a:ext>
            </a:extLst>
          </p:cNvPr>
          <p:cNvCxnSpPr>
            <a:cxnSpLocks/>
          </p:cNvCxnSpPr>
          <p:nvPr/>
        </p:nvCxnSpPr>
        <p:spPr>
          <a:xfrm flipV="1">
            <a:off x="4251000" y="4912091"/>
            <a:ext cx="0" cy="661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112A4B0-0625-4DC7-9A07-534D4B4AE1C5}"/>
              </a:ext>
            </a:extLst>
          </p:cNvPr>
          <p:cNvCxnSpPr>
            <a:cxnSpLocks/>
          </p:cNvCxnSpPr>
          <p:nvPr/>
        </p:nvCxnSpPr>
        <p:spPr>
          <a:xfrm flipH="1">
            <a:off x="4251000" y="5573851"/>
            <a:ext cx="16059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4065879-2B31-4C19-93D2-8D6A19BBA4B3}"/>
              </a:ext>
            </a:extLst>
          </p:cNvPr>
          <p:cNvCxnSpPr>
            <a:cxnSpLocks/>
          </p:cNvCxnSpPr>
          <p:nvPr/>
        </p:nvCxnSpPr>
        <p:spPr>
          <a:xfrm flipH="1">
            <a:off x="5342125" y="3869141"/>
            <a:ext cx="1248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B69FDBA-6C82-48DD-8357-849CD4438F8E}"/>
              </a:ext>
            </a:extLst>
          </p:cNvPr>
          <p:cNvSpPr/>
          <p:nvPr/>
        </p:nvSpPr>
        <p:spPr>
          <a:xfrm>
            <a:off x="6051399" y="1494598"/>
            <a:ext cx="458483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700" dirty="0"/>
              <a:t>Освоить минимум 50% российского рынка по аренде помещений для репетиций и рынка купли/продажи музыкальных инструментов и запчастей к ним за 6 месяцев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B9475B0-AB54-4CBC-B18C-43CE147F75FA}"/>
              </a:ext>
            </a:extLst>
          </p:cNvPr>
          <p:cNvSpPr/>
          <p:nvPr/>
        </p:nvSpPr>
        <p:spPr>
          <a:xfrm>
            <a:off x="6179921" y="4964425"/>
            <a:ext cx="4196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Получить рейтинг оценок не ниже 4 на площадках к 3 месяцам после запуска продукта и добиться большого прироста новых пользователей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C2A33362-F562-4B94-A970-2D0949FF2643}"/>
              </a:ext>
            </a:extLst>
          </p:cNvPr>
          <p:cNvSpPr/>
          <p:nvPr/>
        </p:nvSpPr>
        <p:spPr>
          <a:xfrm>
            <a:off x="6905021" y="3471876"/>
            <a:ext cx="4196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Достигнуть положительного баланса по этому продукту в течении года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90C2EB-832E-45A7-92F5-A6C06A33B1A0}"/>
              </a:ext>
            </a:extLst>
          </p:cNvPr>
          <p:cNvSpPr txBox="1"/>
          <p:nvPr/>
        </p:nvSpPr>
        <p:spPr>
          <a:xfrm>
            <a:off x="4251001" y="179392"/>
            <a:ext cx="79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Цели данного </a:t>
            </a:r>
            <a:r>
              <a:rPr lang="ru-RU" sz="5400" dirty="0">
                <a:solidFill>
                  <a:schemeClr val="accent2"/>
                </a:solidFill>
              </a:rPr>
              <a:t>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46992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C1B74FFC-22B1-4F16-9F6B-5FCDAD8B4FD8}"/>
              </a:ext>
            </a:extLst>
          </p:cNvPr>
          <p:cNvSpPr/>
          <p:nvPr/>
        </p:nvSpPr>
        <p:spPr>
          <a:xfrm>
            <a:off x="625679" y="1462415"/>
            <a:ext cx="3291656" cy="4573885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7613D9BA-71A9-47BA-9567-325935C95C35}"/>
              </a:ext>
            </a:extLst>
          </p:cNvPr>
          <p:cNvSpPr/>
          <p:nvPr/>
        </p:nvSpPr>
        <p:spPr>
          <a:xfrm>
            <a:off x="4365442" y="1467030"/>
            <a:ext cx="3291656" cy="4571185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8E3A65CF-5054-4F37-A296-63B5A4B88DAC}"/>
              </a:ext>
            </a:extLst>
          </p:cNvPr>
          <p:cNvSpPr/>
          <p:nvPr/>
        </p:nvSpPr>
        <p:spPr>
          <a:xfrm>
            <a:off x="8063761" y="1463765"/>
            <a:ext cx="3291656" cy="4572535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противолежащие углы 7">
            <a:extLst>
              <a:ext uri="{FF2B5EF4-FFF2-40B4-BE49-F238E27FC236}">
                <a16:creationId xmlns:a16="http://schemas.microsoft.com/office/drawing/2014/main" id="{6CBA279B-9704-4BE5-AA02-3B3B1821AC92}"/>
              </a:ext>
            </a:extLst>
          </p:cNvPr>
          <p:cNvSpPr/>
          <p:nvPr/>
        </p:nvSpPr>
        <p:spPr>
          <a:xfrm>
            <a:off x="1908178" y="1601826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противолежащие углы 10">
            <a:extLst>
              <a:ext uri="{FF2B5EF4-FFF2-40B4-BE49-F238E27FC236}">
                <a16:creationId xmlns:a16="http://schemas.microsoft.com/office/drawing/2014/main" id="{D4D9F486-5A59-4C5F-88E8-5EAEAC94D4F6}"/>
              </a:ext>
            </a:extLst>
          </p:cNvPr>
          <p:cNvSpPr/>
          <p:nvPr/>
        </p:nvSpPr>
        <p:spPr>
          <a:xfrm>
            <a:off x="9346262" y="1600476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противолежащие углы 12">
            <a:extLst>
              <a:ext uri="{FF2B5EF4-FFF2-40B4-BE49-F238E27FC236}">
                <a16:creationId xmlns:a16="http://schemas.microsoft.com/office/drawing/2014/main" id="{03294A7C-8FEB-4EE8-998A-041151B9C268}"/>
              </a:ext>
            </a:extLst>
          </p:cNvPr>
          <p:cNvSpPr/>
          <p:nvPr/>
        </p:nvSpPr>
        <p:spPr>
          <a:xfrm>
            <a:off x="5710598" y="1602391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5774C-1F1F-43D3-BDFC-31644976D97E}"/>
              </a:ext>
            </a:extLst>
          </p:cNvPr>
          <p:cNvSpPr txBox="1"/>
          <p:nvPr/>
        </p:nvSpPr>
        <p:spPr>
          <a:xfrm>
            <a:off x="1970603" y="15985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9AC69-6186-4542-9D6C-5B6BCA0B600A}"/>
              </a:ext>
            </a:extLst>
          </p:cNvPr>
          <p:cNvSpPr txBox="1"/>
          <p:nvPr/>
        </p:nvSpPr>
        <p:spPr>
          <a:xfrm>
            <a:off x="5773022" y="157417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3E6B3-0883-4C44-B96F-9E8C86EB7F07}"/>
              </a:ext>
            </a:extLst>
          </p:cNvPr>
          <p:cNvSpPr txBox="1"/>
          <p:nvPr/>
        </p:nvSpPr>
        <p:spPr>
          <a:xfrm>
            <a:off x="9408686" y="15722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E372FAA-4895-48D7-8EF3-0AAF6AF17A00}"/>
              </a:ext>
            </a:extLst>
          </p:cNvPr>
          <p:cNvSpPr/>
          <p:nvPr/>
        </p:nvSpPr>
        <p:spPr>
          <a:xfrm>
            <a:off x="1208932" y="2083348"/>
            <a:ext cx="277082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Низкий уровень технических специалистов. Необходимо тщательно отбирать членов команды, поощрять постоянное развитие, стремление к новым вызовам.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DAFE2C4-848A-4478-8936-6B1CCD0A0A76}"/>
              </a:ext>
            </a:extLst>
          </p:cNvPr>
          <p:cNvSpPr/>
          <p:nvPr/>
        </p:nvSpPr>
        <p:spPr>
          <a:xfrm>
            <a:off x="4742030" y="2121810"/>
            <a:ext cx="27708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Недостаточный спрос. Укрепление репутации, высокий уровень сервиса, решение задач точно в срок, налаживание долгосрочных отношений с заказчиками.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4D09E8D-E8C9-4345-9555-FE9E175C99C9}"/>
              </a:ext>
            </a:extLst>
          </p:cNvPr>
          <p:cNvSpPr/>
          <p:nvPr/>
        </p:nvSpPr>
        <p:spPr>
          <a:xfrm>
            <a:off x="8148463" y="2083348"/>
            <a:ext cx="32916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Большое количество правок от заказчика/недовольство результатом. Нужно проводить разъяснительную работу, т.к. клиенты не являются специалистами и им трудно сформулировать свои требования. После составляется подробное техническое задание, которое закрепляет договорённости и подтверждает, что стороны поняли друг друга.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B8E06-3E57-42EB-A0FD-05459337372C}"/>
              </a:ext>
            </a:extLst>
          </p:cNvPr>
          <p:cNvSpPr txBox="1"/>
          <p:nvPr/>
        </p:nvSpPr>
        <p:spPr>
          <a:xfrm>
            <a:off x="4119662" y="298759"/>
            <a:ext cx="3783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/>
              <a:t>Факторы </a:t>
            </a:r>
            <a:r>
              <a:rPr lang="ru-RU" sz="4400" dirty="0">
                <a:solidFill>
                  <a:schemeClr val="accent2"/>
                </a:solidFill>
              </a:rPr>
              <a:t>риска</a:t>
            </a:r>
          </a:p>
        </p:txBody>
      </p:sp>
    </p:spTree>
    <p:extLst>
      <p:ext uri="{BB962C8B-B14F-4D97-AF65-F5344CB8AC3E}">
        <p14:creationId xmlns:p14="http://schemas.microsoft.com/office/powerpoint/2010/main" val="17739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CDD6A44-ABD1-4B59-A40D-F4BB1776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00" y="277174"/>
            <a:ext cx="10515600" cy="842963"/>
          </a:xfrm>
        </p:spPr>
        <p:txBody>
          <a:bodyPr/>
          <a:lstStyle/>
          <a:p>
            <a:pPr algn="ctr"/>
            <a:r>
              <a:rPr lang="ru-RU" dirty="0"/>
              <a:t>Обзор </a:t>
            </a:r>
            <a:r>
              <a:rPr lang="ru-RU" dirty="0">
                <a:solidFill>
                  <a:schemeClr val="accent2"/>
                </a:solidFill>
              </a:rPr>
              <a:t>конкурентов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23951-B56B-7B4B-9C98-D2E84269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176405"/>
            <a:ext cx="8595000" cy="539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80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F9C61E-E36B-4AA1-9B32-253C81A9D207}"/>
              </a:ext>
            </a:extLst>
          </p:cNvPr>
          <p:cNvSpPr/>
          <p:nvPr/>
        </p:nvSpPr>
        <p:spPr>
          <a:xfrm>
            <a:off x="0" y="0"/>
            <a:ext cx="7532340" cy="6858000"/>
          </a:xfrm>
          <a:custGeom>
            <a:avLst/>
            <a:gdLst>
              <a:gd name="connsiteX0" fmla="*/ 0 w 4050000"/>
              <a:gd name="connsiteY0" fmla="*/ 0 h 6984000"/>
              <a:gd name="connsiteX1" fmla="*/ 4050000 w 4050000"/>
              <a:gd name="connsiteY1" fmla="*/ 0 h 6984000"/>
              <a:gd name="connsiteX2" fmla="*/ 4050000 w 4050000"/>
              <a:gd name="connsiteY2" fmla="*/ 6984000 h 6984000"/>
              <a:gd name="connsiteX3" fmla="*/ 0 w 4050000"/>
              <a:gd name="connsiteY3" fmla="*/ 6984000 h 6984000"/>
              <a:gd name="connsiteX4" fmla="*/ 0 w 4050000"/>
              <a:gd name="connsiteY4" fmla="*/ 0 h 6984000"/>
              <a:gd name="connsiteX0" fmla="*/ 0 w 7379940"/>
              <a:gd name="connsiteY0" fmla="*/ 15240 h 6999240"/>
              <a:gd name="connsiteX1" fmla="*/ 7379940 w 7379940"/>
              <a:gd name="connsiteY1" fmla="*/ 0 h 6999240"/>
              <a:gd name="connsiteX2" fmla="*/ 4050000 w 7379940"/>
              <a:gd name="connsiteY2" fmla="*/ 6999240 h 6999240"/>
              <a:gd name="connsiteX3" fmla="*/ 0 w 7379940"/>
              <a:gd name="connsiteY3" fmla="*/ 6999240 h 6999240"/>
              <a:gd name="connsiteX4" fmla="*/ 0 w 7379940"/>
              <a:gd name="connsiteY4" fmla="*/ 15240 h 6999240"/>
              <a:gd name="connsiteX0" fmla="*/ 0 w 7379940"/>
              <a:gd name="connsiteY0" fmla="*/ 15240 h 6999240"/>
              <a:gd name="connsiteX1" fmla="*/ 7379940 w 7379940"/>
              <a:gd name="connsiteY1" fmla="*/ 0 h 6999240"/>
              <a:gd name="connsiteX2" fmla="*/ 4598640 w 7379940"/>
              <a:gd name="connsiteY2" fmla="*/ 6999240 h 6999240"/>
              <a:gd name="connsiteX3" fmla="*/ 0 w 7379940"/>
              <a:gd name="connsiteY3" fmla="*/ 6999240 h 6999240"/>
              <a:gd name="connsiteX4" fmla="*/ 0 w 7379940"/>
              <a:gd name="connsiteY4" fmla="*/ 15240 h 6999240"/>
              <a:gd name="connsiteX0" fmla="*/ 0 w 7509480"/>
              <a:gd name="connsiteY0" fmla="*/ 38100 h 7022100"/>
              <a:gd name="connsiteX1" fmla="*/ 7509480 w 7509480"/>
              <a:gd name="connsiteY1" fmla="*/ 0 h 7022100"/>
              <a:gd name="connsiteX2" fmla="*/ 4598640 w 7509480"/>
              <a:gd name="connsiteY2" fmla="*/ 7022100 h 7022100"/>
              <a:gd name="connsiteX3" fmla="*/ 0 w 7509480"/>
              <a:gd name="connsiteY3" fmla="*/ 7022100 h 7022100"/>
              <a:gd name="connsiteX4" fmla="*/ 0 w 7509480"/>
              <a:gd name="connsiteY4" fmla="*/ 38100 h 7022100"/>
              <a:gd name="connsiteX0" fmla="*/ 0 w 7532340"/>
              <a:gd name="connsiteY0" fmla="*/ 0 h 6984000"/>
              <a:gd name="connsiteX1" fmla="*/ 7532340 w 7532340"/>
              <a:gd name="connsiteY1" fmla="*/ 7620 h 6984000"/>
              <a:gd name="connsiteX2" fmla="*/ 4598640 w 7532340"/>
              <a:gd name="connsiteY2" fmla="*/ 6984000 h 6984000"/>
              <a:gd name="connsiteX3" fmla="*/ 0 w 7532340"/>
              <a:gd name="connsiteY3" fmla="*/ 6984000 h 6984000"/>
              <a:gd name="connsiteX4" fmla="*/ 0 w 7532340"/>
              <a:gd name="connsiteY4" fmla="*/ 0 h 6984000"/>
              <a:gd name="connsiteX0" fmla="*/ 0 w 7532340"/>
              <a:gd name="connsiteY0" fmla="*/ 0 h 6984000"/>
              <a:gd name="connsiteX1" fmla="*/ 7532340 w 7532340"/>
              <a:gd name="connsiteY1" fmla="*/ 2770 h 6984000"/>
              <a:gd name="connsiteX2" fmla="*/ 4598640 w 7532340"/>
              <a:gd name="connsiteY2" fmla="*/ 6984000 h 6984000"/>
              <a:gd name="connsiteX3" fmla="*/ 0 w 7532340"/>
              <a:gd name="connsiteY3" fmla="*/ 6984000 h 6984000"/>
              <a:gd name="connsiteX4" fmla="*/ 0 w 7532340"/>
              <a:gd name="connsiteY4" fmla="*/ 0 h 69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40" h="6984000">
                <a:moveTo>
                  <a:pt x="0" y="0"/>
                </a:moveTo>
                <a:lnTo>
                  <a:pt x="7532340" y="2770"/>
                </a:lnTo>
                <a:lnTo>
                  <a:pt x="4598640" y="6984000"/>
                </a:lnTo>
                <a:lnTo>
                  <a:pt x="0" y="6984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5E22F419-5D2B-48E1-8D1A-A0588A1B8D01}"/>
              </a:ext>
            </a:extLst>
          </p:cNvPr>
          <p:cNvSpPr/>
          <p:nvPr/>
        </p:nvSpPr>
        <p:spPr>
          <a:xfrm>
            <a:off x="198253" y="188999"/>
            <a:ext cx="7067747" cy="6466633"/>
          </a:xfrm>
          <a:custGeom>
            <a:avLst/>
            <a:gdLst>
              <a:gd name="connsiteX0" fmla="*/ 0 w 4050000"/>
              <a:gd name="connsiteY0" fmla="*/ 0 h 6984000"/>
              <a:gd name="connsiteX1" fmla="*/ 4050000 w 4050000"/>
              <a:gd name="connsiteY1" fmla="*/ 0 h 6984000"/>
              <a:gd name="connsiteX2" fmla="*/ 4050000 w 4050000"/>
              <a:gd name="connsiteY2" fmla="*/ 6984000 h 6984000"/>
              <a:gd name="connsiteX3" fmla="*/ 0 w 4050000"/>
              <a:gd name="connsiteY3" fmla="*/ 6984000 h 6984000"/>
              <a:gd name="connsiteX4" fmla="*/ 0 w 4050000"/>
              <a:gd name="connsiteY4" fmla="*/ 0 h 6984000"/>
              <a:gd name="connsiteX0" fmla="*/ 0 w 7379940"/>
              <a:gd name="connsiteY0" fmla="*/ 15240 h 6999240"/>
              <a:gd name="connsiteX1" fmla="*/ 7379940 w 7379940"/>
              <a:gd name="connsiteY1" fmla="*/ 0 h 6999240"/>
              <a:gd name="connsiteX2" fmla="*/ 4050000 w 7379940"/>
              <a:gd name="connsiteY2" fmla="*/ 6999240 h 6999240"/>
              <a:gd name="connsiteX3" fmla="*/ 0 w 7379940"/>
              <a:gd name="connsiteY3" fmla="*/ 6999240 h 6999240"/>
              <a:gd name="connsiteX4" fmla="*/ 0 w 7379940"/>
              <a:gd name="connsiteY4" fmla="*/ 15240 h 6999240"/>
              <a:gd name="connsiteX0" fmla="*/ 0 w 7379940"/>
              <a:gd name="connsiteY0" fmla="*/ 15240 h 6999240"/>
              <a:gd name="connsiteX1" fmla="*/ 7379940 w 7379940"/>
              <a:gd name="connsiteY1" fmla="*/ 0 h 6999240"/>
              <a:gd name="connsiteX2" fmla="*/ 4598640 w 7379940"/>
              <a:gd name="connsiteY2" fmla="*/ 6999240 h 6999240"/>
              <a:gd name="connsiteX3" fmla="*/ 0 w 7379940"/>
              <a:gd name="connsiteY3" fmla="*/ 6999240 h 6999240"/>
              <a:gd name="connsiteX4" fmla="*/ 0 w 7379940"/>
              <a:gd name="connsiteY4" fmla="*/ 15240 h 6999240"/>
              <a:gd name="connsiteX0" fmla="*/ 0 w 7509480"/>
              <a:gd name="connsiteY0" fmla="*/ 38100 h 7022100"/>
              <a:gd name="connsiteX1" fmla="*/ 7509480 w 7509480"/>
              <a:gd name="connsiteY1" fmla="*/ 0 h 7022100"/>
              <a:gd name="connsiteX2" fmla="*/ 4598640 w 7509480"/>
              <a:gd name="connsiteY2" fmla="*/ 7022100 h 7022100"/>
              <a:gd name="connsiteX3" fmla="*/ 0 w 7509480"/>
              <a:gd name="connsiteY3" fmla="*/ 7022100 h 7022100"/>
              <a:gd name="connsiteX4" fmla="*/ 0 w 7509480"/>
              <a:gd name="connsiteY4" fmla="*/ 38100 h 7022100"/>
              <a:gd name="connsiteX0" fmla="*/ 0 w 7532340"/>
              <a:gd name="connsiteY0" fmla="*/ 0 h 6984000"/>
              <a:gd name="connsiteX1" fmla="*/ 7532340 w 7532340"/>
              <a:gd name="connsiteY1" fmla="*/ 7620 h 6984000"/>
              <a:gd name="connsiteX2" fmla="*/ 4598640 w 7532340"/>
              <a:gd name="connsiteY2" fmla="*/ 6984000 h 6984000"/>
              <a:gd name="connsiteX3" fmla="*/ 0 w 7532340"/>
              <a:gd name="connsiteY3" fmla="*/ 6984000 h 6984000"/>
              <a:gd name="connsiteX4" fmla="*/ 0 w 7532340"/>
              <a:gd name="connsiteY4" fmla="*/ 0 h 6984000"/>
              <a:gd name="connsiteX0" fmla="*/ 0 w 7532340"/>
              <a:gd name="connsiteY0" fmla="*/ 0 h 6984000"/>
              <a:gd name="connsiteX1" fmla="*/ 7532340 w 7532340"/>
              <a:gd name="connsiteY1" fmla="*/ 2770 h 6984000"/>
              <a:gd name="connsiteX2" fmla="*/ 4598640 w 7532340"/>
              <a:gd name="connsiteY2" fmla="*/ 6984000 h 6984000"/>
              <a:gd name="connsiteX3" fmla="*/ 0 w 7532340"/>
              <a:gd name="connsiteY3" fmla="*/ 6984000 h 6984000"/>
              <a:gd name="connsiteX4" fmla="*/ 0 w 7532340"/>
              <a:gd name="connsiteY4" fmla="*/ 0 h 69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40" h="6984000">
                <a:moveTo>
                  <a:pt x="0" y="0"/>
                </a:moveTo>
                <a:lnTo>
                  <a:pt x="7532340" y="2770"/>
                </a:lnTo>
                <a:lnTo>
                  <a:pt x="4598640" y="6984000"/>
                </a:lnTo>
                <a:lnTo>
                  <a:pt x="0" y="698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9A666-5B41-4C6D-A82D-3ACFD2D2B24F}"/>
              </a:ext>
            </a:extLst>
          </p:cNvPr>
          <p:cNvSpPr txBox="1"/>
          <p:nvPr/>
        </p:nvSpPr>
        <p:spPr>
          <a:xfrm>
            <a:off x="8886000" y="2018434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Освещение в СМИ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B9984D-717D-4CD5-9EC5-EC2B227A0079}"/>
              </a:ext>
            </a:extLst>
          </p:cNvPr>
          <p:cNvSpPr/>
          <p:nvPr/>
        </p:nvSpPr>
        <p:spPr>
          <a:xfrm>
            <a:off x="8886000" y="2402669"/>
            <a:ext cx="3213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Заказ рекламы по телевидению, </a:t>
            </a:r>
            <a:r>
              <a:rPr lang="ru-RU" dirty="0" err="1"/>
              <a:t>билборды</a:t>
            </a:r>
            <a:r>
              <a:rPr lang="ru-RU" dirty="0"/>
              <a:t> и др.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42D17-99DA-41C3-83E3-245A55B4E28B}"/>
              </a:ext>
            </a:extLst>
          </p:cNvPr>
          <p:cNvSpPr txBox="1"/>
          <p:nvPr/>
        </p:nvSpPr>
        <p:spPr>
          <a:xfrm>
            <a:off x="8085967" y="3710234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Самореклама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7C0931-3A9A-44A2-B182-93EDB0CF011F}"/>
              </a:ext>
            </a:extLst>
          </p:cNvPr>
          <p:cNvSpPr/>
          <p:nvPr/>
        </p:nvSpPr>
        <p:spPr>
          <a:xfrm>
            <a:off x="8074996" y="4104833"/>
            <a:ext cx="3213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Ведение собственных </a:t>
            </a:r>
            <a:r>
              <a:rPr lang="ru-RU" dirty="0" err="1"/>
              <a:t>соц</a:t>
            </a:r>
            <a:r>
              <a:rPr lang="ru-RU" dirty="0"/>
              <a:t> сетей (группа </a:t>
            </a:r>
            <a:r>
              <a:rPr lang="ru-RU" dirty="0" err="1"/>
              <a:t>Вконтакте</a:t>
            </a:r>
            <a:r>
              <a:rPr lang="ru-RU" dirty="0"/>
              <a:t>, а также бизнес аккаунты в </a:t>
            </a:r>
            <a:r>
              <a:rPr lang="en-US" dirty="0" err="1"/>
              <a:t>Instragam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Facebook)&amp;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93FA1-A059-477C-B6F2-D9D0F7D35595}"/>
              </a:ext>
            </a:extLst>
          </p:cNvPr>
          <p:cNvSpPr txBox="1"/>
          <p:nvPr/>
        </p:nvSpPr>
        <p:spPr>
          <a:xfrm>
            <a:off x="7281324" y="5428319"/>
            <a:ext cx="398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Реклама через владельцев студий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F3F9FA1-9582-48FA-AC40-5A02829E22C3}"/>
              </a:ext>
            </a:extLst>
          </p:cNvPr>
          <p:cNvSpPr/>
          <p:nvPr/>
        </p:nvSpPr>
        <p:spPr>
          <a:xfrm>
            <a:off x="7266000" y="5856722"/>
            <a:ext cx="4022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Раздача буклетов и, возможно, небольшие баннеры или постеры в студиях.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8E0CCD-0F62-4CF6-8133-13F94AFF6DDD}"/>
              </a:ext>
            </a:extLst>
          </p:cNvPr>
          <p:cNvSpPr/>
          <p:nvPr/>
        </p:nvSpPr>
        <p:spPr>
          <a:xfrm>
            <a:off x="7903572" y="299378"/>
            <a:ext cx="414818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accent2"/>
                </a:solidFill>
              </a:rPr>
              <a:t>Маркетинговый</a:t>
            </a:r>
          </a:p>
          <a:p>
            <a:r>
              <a:rPr lang="ru-RU" sz="4400" b="1" dirty="0"/>
              <a:t>план</a:t>
            </a: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1DCE7D00-0565-4BE1-9C83-EA9DDF7DECD6}"/>
              </a:ext>
            </a:extLst>
          </p:cNvPr>
          <p:cNvSpPr/>
          <p:nvPr/>
        </p:nvSpPr>
        <p:spPr>
          <a:xfrm>
            <a:off x="6088543" y="3675293"/>
            <a:ext cx="1260000" cy="1260000"/>
          </a:xfrm>
          <a:custGeom>
            <a:avLst/>
            <a:gdLst>
              <a:gd name="connsiteX0" fmla="*/ 630000 w 1260000"/>
              <a:gd name="connsiteY0" fmla="*/ 95508 h 1260000"/>
              <a:gd name="connsiteX1" fmla="*/ 90000 w 1260000"/>
              <a:gd name="connsiteY1" fmla="*/ 632754 h 1260000"/>
              <a:gd name="connsiteX2" fmla="*/ 630000 w 1260000"/>
              <a:gd name="connsiteY2" fmla="*/ 1170000 h 1260000"/>
              <a:gd name="connsiteX3" fmla="*/ 1170000 w 1260000"/>
              <a:gd name="connsiteY3" fmla="*/ 632754 h 1260000"/>
              <a:gd name="connsiteX4" fmla="*/ 630000 w 1260000"/>
              <a:gd name="connsiteY4" fmla="*/ 95508 h 1260000"/>
              <a:gd name="connsiteX5" fmla="*/ 630000 w 1260000"/>
              <a:gd name="connsiteY5" fmla="*/ 0 h 1260000"/>
              <a:gd name="connsiteX6" fmla="*/ 1260000 w 1260000"/>
              <a:gd name="connsiteY6" fmla="*/ 630000 h 1260000"/>
              <a:gd name="connsiteX7" fmla="*/ 630000 w 1260000"/>
              <a:gd name="connsiteY7" fmla="*/ 1260000 h 1260000"/>
              <a:gd name="connsiteX8" fmla="*/ 0 w 1260000"/>
              <a:gd name="connsiteY8" fmla="*/ 630000 h 1260000"/>
              <a:gd name="connsiteX9" fmla="*/ 630000 w 1260000"/>
              <a:gd name="connsiteY9" fmla="*/ 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0000" h="1260000">
                <a:moveTo>
                  <a:pt x="630000" y="95508"/>
                </a:moveTo>
                <a:cubicBezTo>
                  <a:pt x="331766" y="95508"/>
                  <a:pt x="90000" y="336041"/>
                  <a:pt x="90000" y="632754"/>
                </a:cubicBezTo>
                <a:cubicBezTo>
                  <a:pt x="90000" y="929467"/>
                  <a:pt x="331766" y="1170000"/>
                  <a:pt x="630000" y="1170000"/>
                </a:cubicBezTo>
                <a:cubicBezTo>
                  <a:pt x="928234" y="1170000"/>
                  <a:pt x="1170000" y="929467"/>
                  <a:pt x="1170000" y="632754"/>
                </a:cubicBezTo>
                <a:cubicBezTo>
                  <a:pt x="1170000" y="336041"/>
                  <a:pt x="928234" y="95508"/>
                  <a:pt x="630000" y="95508"/>
                </a:cubicBezTo>
                <a:close/>
                <a:moveTo>
                  <a:pt x="630000" y="0"/>
                </a:moveTo>
                <a:cubicBezTo>
                  <a:pt x="977939" y="0"/>
                  <a:pt x="1260000" y="282061"/>
                  <a:pt x="1260000" y="630000"/>
                </a:cubicBezTo>
                <a:cubicBezTo>
                  <a:pt x="1260000" y="977939"/>
                  <a:pt x="977939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Арка 20">
            <a:extLst>
              <a:ext uri="{FF2B5EF4-FFF2-40B4-BE49-F238E27FC236}">
                <a16:creationId xmlns:a16="http://schemas.microsoft.com/office/drawing/2014/main" id="{B25D5E15-30F1-43C8-A668-342292D8AA97}"/>
              </a:ext>
            </a:extLst>
          </p:cNvPr>
          <p:cNvSpPr/>
          <p:nvPr/>
        </p:nvSpPr>
        <p:spPr>
          <a:xfrm>
            <a:off x="6088543" y="3675293"/>
            <a:ext cx="1260000" cy="1260000"/>
          </a:xfrm>
          <a:prstGeom prst="blockArc">
            <a:avLst>
              <a:gd name="adj1" fmla="val 5406162"/>
              <a:gd name="adj2" fmla="val 16195566"/>
              <a:gd name="adj3" fmla="val 76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D797F856-0476-4BD9-9208-357B9487055D}"/>
              </a:ext>
            </a:extLst>
          </p:cNvPr>
          <p:cNvSpPr/>
          <p:nvPr/>
        </p:nvSpPr>
        <p:spPr>
          <a:xfrm>
            <a:off x="6834253" y="2018434"/>
            <a:ext cx="1260000" cy="1260000"/>
          </a:xfrm>
          <a:custGeom>
            <a:avLst/>
            <a:gdLst>
              <a:gd name="connsiteX0" fmla="*/ 630000 w 1260000"/>
              <a:gd name="connsiteY0" fmla="*/ 95508 h 1260000"/>
              <a:gd name="connsiteX1" fmla="*/ 90000 w 1260000"/>
              <a:gd name="connsiteY1" fmla="*/ 632754 h 1260000"/>
              <a:gd name="connsiteX2" fmla="*/ 630000 w 1260000"/>
              <a:gd name="connsiteY2" fmla="*/ 1170000 h 1260000"/>
              <a:gd name="connsiteX3" fmla="*/ 1170000 w 1260000"/>
              <a:gd name="connsiteY3" fmla="*/ 632754 h 1260000"/>
              <a:gd name="connsiteX4" fmla="*/ 630000 w 1260000"/>
              <a:gd name="connsiteY4" fmla="*/ 95508 h 1260000"/>
              <a:gd name="connsiteX5" fmla="*/ 630000 w 1260000"/>
              <a:gd name="connsiteY5" fmla="*/ 0 h 1260000"/>
              <a:gd name="connsiteX6" fmla="*/ 1260000 w 1260000"/>
              <a:gd name="connsiteY6" fmla="*/ 630000 h 1260000"/>
              <a:gd name="connsiteX7" fmla="*/ 630000 w 1260000"/>
              <a:gd name="connsiteY7" fmla="*/ 1260000 h 1260000"/>
              <a:gd name="connsiteX8" fmla="*/ 0 w 1260000"/>
              <a:gd name="connsiteY8" fmla="*/ 630000 h 1260000"/>
              <a:gd name="connsiteX9" fmla="*/ 630000 w 1260000"/>
              <a:gd name="connsiteY9" fmla="*/ 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0000" h="1260000">
                <a:moveTo>
                  <a:pt x="630000" y="95508"/>
                </a:moveTo>
                <a:cubicBezTo>
                  <a:pt x="331766" y="95508"/>
                  <a:pt x="90000" y="336041"/>
                  <a:pt x="90000" y="632754"/>
                </a:cubicBezTo>
                <a:cubicBezTo>
                  <a:pt x="90000" y="929467"/>
                  <a:pt x="331766" y="1170000"/>
                  <a:pt x="630000" y="1170000"/>
                </a:cubicBezTo>
                <a:cubicBezTo>
                  <a:pt x="928234" y="1170000"/>
                  <a:pt x="1170000" y="929467"/>
                  <a:pt x="1170000" y="632754"/>
                </a:cubicBezTo>
                <a:cubicBezTo>
                  <a:pt x="1170000" y="336041"/>
                  <a:pt x="928234" y="95508"/>
                  <a:pt x="630000" y="95508"/>
                </a:cubicBezTo>
                <a:close/>
                <a:moveTo>
                  <a:pt x="630000" y="0"/>
                </a:moveTo>
                <a:cubicBezTo>
                  <a:pt x="977939" y="0"/>
                  <a:pt x="1260000" y="282061"/>
                  <a:pt x="1260000" y="630000"/>
                </a:cubicBezTo>
                <a:cubicBezTo>
                  <a:pt x="1260000" y="977939"/>
                  <a:pt x="977939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3" name="Арка 22">
            <a:extLst>
              <a:ext uri="{FF2B5EF4-FFF2-40B4-BE49-F238E27FC236}">
                <a16:creationId xmlns:a16="http://schemas.microsoft.com/office/drawing/2014/main" id="{608CF968-B1F9-49C9-A7D0-6DFDF59AD764}"/>
              </a:ext>
            </a:extLst>
          </p:cNvPr>
          <p:cNvSpPr/>
          <p:nvPr/>
        </p:nvSpPr>
        <p:spPr>
          <a:xfrm>
            <a:off x="6834253" y="2018434"/>
            <a:ext cx="1260000" cy="1260000"/>
          </a:xfrm>
          <a:prstGeom prst="blockArc">
            <a:avLst>
              <a:gd name="adj1" fmla="val 21498754"/>
              <a:gd name="adj2" fmla="val 16195566"/>
              <a:gd name="adj3" fmla="val 76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E880B-7E2C-4A09-9D65-EB8FAAA377B4}"/>
              </a:ext>
            </a:extLst>
          </p:cNvPr>
          <p:cNvSpPr txBox="1"/>
          <p:nvPr/>
        </p:nvSpPr>
        <p:spPr>
          <a:xfrm>
            <a:off x="6361605" y="4072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</a:rPr>
              <a:t>50%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16966-EEA6-49FA-9598-38D6F3B31BBF}"/>
              </a:ext>
            </a:extLst>
          </p:cNvPr>
          <p:cNvSpPr txBox="1"/>
          <p:nvPr/>
        </p:nvSpPr>
        <p:spPr>
          <a:xfrm>
            <a:off x="7104218" y="241529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</a:rPr>
              <a:t>25%</a:t>
            </a:r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7D1EEC21-2F4A-4AAD-B439-ED4F2EF000C4}"/>
              </a:ext>
            </a:extLst>
          </p:cNvPr>
          <p:cNvSpPr/>
          <p:nvPr/>
        </p:nvSpPr>
        <p:spPr>
          <a:xfrm>
            <a:off x="5217821" y="5409001"/>
            <a:ext cx="1260000" cy="1260000"/>
          </a:xfrm>
          <a:custGeom>
            <a:avLst/>
            <a:gdLst>
              <a:gd name="connsiteX0" fmla="*/ 630000 w 1260000"/>
              <a:gd name="connsiteY0" fmla="*/ 95508 h 1260000"/>
              <a:gd name="connsiteX1" fmla="*/ 90000 w 1260000"/>
              <a:gd name="connsiteY1" fmla="*/ 632754 h 1260000"/>
              <a:gd name="connsiteX2" fmla="*/ 630000 w 1260000"/>
              <a:gd name="connsiteY2" fmla="*/ 1170000 h 1260000"/>
              <a:gd name="connsiteX3" fmla="*/ 1170000 w 1260000"/>
              <a:gd name="connsiteY3" fmla="*/ 632754 h 1260000"/>
              <a:gd name="connsiteX4" fmla="*/ 630000 w 1260000"/>
              <a:gd name="connsiteY4" fmla="*/ 95508 h 1260000"/>
              <a:gd name="connsiteX5" fmla="*/ 630000 w 1260000"/>
              <a:gd name="connsiteY5" fmla="*/ 0 h 1260000"/>
              <a:gd name="connsiteX6" fmla="*/ 1260000 w 1260000"/>
              <a:gd name="connsiteY6" fmla="*/ 630000 h 1260000"/>
              <a:gd name="connsiteX7" fmla="*/ 630000 w 1260000"/>
              <a:gd name="connsiteY7" fmla="*/ 1260000 h 1260000"/>
              <a:gd name="connsiteX8" fmla="*/ 0 w 1260000"/>
              <a:gd name="connsiteY8" fmla="*/ 630000 h 1260000"/>
              <a:gd name="connsiteX9" fmla="*/ 630000 w 1260000"/>
              <a:gd name="connsiteY9" fmla="*/ 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0000" h="1260000">
                <a:moveTo>
                  <a:pt x="630000" y="95508"/>
                </a:moveTo>
                <a:cubicBezTo>
                  <a:pt x="331766" y="95508"/>
                  <a:pt x="90000" y="336041"/>
                  <a:pt x="90000" y="632754"/>
                </a:cubicBezTo>
                <a:cubicBezTo>
                  <a:pt x="90000" y="929467"/>
                  <a:pt x="331766" y="1170000"/>
                  <a:pt x="630000" y="1170000"/>
                </a:cubicBezTo>
                <a:cubicBezTo>
                  <a:pt x="928234" y="1170000"/>
                  <a:pt x="1170000" y="929467"/>
                  <a:pt x="1170000" y="632754"/>
                </a:cubicBezTo>
                <a:cubicBezTo>
                  <a:pt x="1170000" y="336041"/>
                  <a:pt x="928234" y="95508"/>
                  <a:pt x="630000" y="95508"/>
                </a:cubicBezTo>
                <a:close/>
                <a:moveTo>
                  <a:pt x="630000" y="0"/>
                </a:moveTo>
                <a:cubicBezTo>
                  <a:pt x="977939" y="0"/>
                  <a:pt x="1260000" y="282061"/>
                  <a:pt x="1260000" y="630000"/>
                </a:cubicBezTo>
                <a:cubicBezTo>
                  <a:pt x="1260000" y="977939"/>
                  <a:pt x="977939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id="{81607782-51C8-4D6D-86C3-A73919EB5AEC}"/>
              </a:ext>
            </a:extLst>
          </p:cNvPr>
          <p:cNvSpPr/>
          <p:nvPr/>
        </p:nvSpPr>
        <p:spPr>
          <a:xfrm>
            <a:off x="5217821" y="5409001"/>
            <a:ext cx="1260000" cy="1260000"/>
          </a:xfrm>
          <a:prstGeom prst="blockArc">
            <a:avLst>
              <a:gd name="adj1" fmla="val 10857266"/>
              <a:gd name="adj2" fmla="val 16195566"/>
              <a:gd name="adj3" fmla="val 76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D01E42-DAF6-4EF6-8097-6086076607BA}"/>
              </a:ext>
            </a:extLst>
          </p:cNvPr>
          <p:cNvSpPr txBox="1"/>
          <p:nvPr/>
        </p:nvSpPr>
        <p:spPr>
          <a:xfrm>
            <a:off x="5487785" y="58081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4986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875FF-F6F1-4C90-BD98-F73FBD21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Плюсы для </a:t>
            </a:r>
            <a:r>
              <a:rPr lang="ru-RU" b="1" dirty="0">
                <a:solidFill>
                  <a:schemeClr val="accent2"/>
                </a:solidFill>
              </a:rPr>
              <a:t>инвесторов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070462-F1D6-4732-A9A1-3DF82792B0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4C6136-4052-43D7-8E4F-C460DA6511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78447D-9E33-4148-88E8-F882697767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B29901-C541-4FD2-ADF4-7AADF8850D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EF00ED7-EB61-4855-99E7-88680A3C8882}"/>
              </a:ext>
            </a:extLst>
          </p:cNvPr>
          <p:cNvGrpSpPr/>
          <p:nvPr/>
        </p:nvGrpSpPr>
        <p:grpSpPr>
          <a:xfrm>
            <a:off x="5735638" y="1502309"/>
            <a:ext cx="4680361" cy="564345"/>
            <a:chOff x="5735638" y="1502309"/>
            <a:chExt cx="4680361" cy="564345"/>
          </a:xfrm>
        </p:grpSpPr>
        <p:sp>
          <p:nvSpPr>
            <p:cNvPr id="16" name="Шестиугольник 15">
              <a:extLst>
                <a:ext uri="{FF2B5EF4-FFF2-40B4-BE49-F238E27FC236}">
                  <a16:creationId xmlns:a16="http://schemas.microsoft.com/office/drawing/2014/main" id="{FCA4A868-293A-445E-A75A-48A817C734EA}"/>
                </a:ext>
              </a:extLst>
            </p:cNvPr>
            <p:cNvSpPr/>
            <p:nvPr/>
          </p:nvSpPr>
          <p:spPr>
            <a:xfrm>
              <a:off x="5735638" y="1502309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8038A-1D10-4573-ACBE-455978BC2E6B}"/>
                </a:ext>
              </a:extLst>
            </p:cNvPr>
            <p:cNvSpPr txBox="1"/>
            <p:nvPr/>
          </p:nvSpPr>
          <p:spPr>
            <a:xfrm>
              <a:off x="6456362" y="1543434"/>
              <a:ext cx="3959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Дополнительные доход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827FF5-CDB5-492F-BE7B-25C07E2CA49C}"/>
                </a:ext>
              </a:extLst>
            </p:cNvPr>
            <p:cNvSpPr txBox="1"/>
            <p:nvPr/>
          </p:nvSpPr>
          <p:spPr>
            <a:xfrm>
              <a:off x="5781545" y="152455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87827A4-25F5-47DF-BCCE-FEF2F9360600}"/>
              </a:ext>
            </a:extLst>
          </p:cNvPr>
          <p:cNvGrpSpPr/>
          <p:nvPr/>
        </p:nvGrpSpPr>
        <p:grpSpPr>
          <a:xfrm>
            <a:off x="5735638" y="2684540"/>
            <a:ext cx="4680361" cy="960386"/>
            <a:chOff x="5735638" y="2887155"/>
            <a:chExt cx="4680361" cy="9603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0F8411-E400-4534-88B0-2DED60134B2B}"/>
                </a:ext>
              </a:extLst>
            </p:cNvPr>
            <p:cNvSpPr txBox="1"/>
            <p:nvPr/>
          </p:nvSpPr>
          <p:spPr>
            <a:xfrm>
              <a:off x="6437763" y="2893434"/>
              <a:ext cx="39782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Возможность стать частью чего-то нового</a:t>
              </a:r>
            </a:p>
          </p:txBody>
        </p:sp>
        <p:sp>
          <p:nvSpPr>
            <p:cNvPr id="25" name="Шестиугольник 24">
              <a:extLst>
                <a:ext uri="{FF2B5EF4-FFF2-40B4-BE49-F238E27FC236}">
                  <a16:creationId xmlns:a16="http://schemas.microsoft.com/office/drawing/2014/main" id="{53B7FB49-6326-490D-83D2-F54B925303E0}"/>
                </a:ext>
              </a:extLst>
            </p:cNvPr>
            <p:cNvSpPr/>
            <p:nvPr/>
          </p:nvSpPr>
          <p:spPr>
            <a:xfrm>
              <a:off x="5735638" y="2887155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477AFC-3261-4E8E-AFE0-F2EC7EB78127}"/>
                </a:ext>
              </a:extLst>
            </p:cNvPr>
            <p:cNvSpPr txBox="1"/>
            <p:nvPr/>
          </p:nvSpPr>
          <p:spPr>
            <a:xfrm>
              <a:off x="5781545" y="290441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3D7CD82-2B4C-4C78-8707-2F772D993101}"/>
              </a:ext>
            </a:extLst>
          </p:cNvPr>
          <p:cNvGrpSpPr/>
          <p:nvPr/>
        </p:nvGrpSpPr>
        <p:grpSpPr>
          <a:xfrm>
            <a:off x="5735638" y="4154929"/>
            <a:ext cx="6165362" cy="1815882"/>
            <a:chOff x="5735638" y="4136046"/>
            <a:chExt cx="6649941" cy="18158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FCF1F4-CBDD-4E35-84C7-B3ADB0512F2A}"/>
                </a:ext>
              </a:extLst>
            </p:cNvPr>
            <p:cNvSpPr txBox="1"/>
            <p:nvPr/>
          </p:nvSpPr>
          <p:spPr>
            <a:xfrm>
              <a:off x="6456364" y="4136046"/>
              <a:ext cx="592921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Инвестирование в музыкальное будущее страны (как минимум, потому что возможен выход на мировой уровень) </a:t>
              </a:r>
            </a:p>
          </p:txBody>
        </p:sp>
        <p:sp>
          <p:nvSpPr>
            <p:cNvPr id="26" name="Шестиугольник 25">
              <a:extLst>
                <a:ext uri="{FF2B5EF4-FFF2-40B4-BE49-F238E27FC236}">
                  <a16:creationId xmlns:a16="http://schemas.microsoft.com/office/drawing/2014/main" id="{20F3CE53-3E9C-4A48-BE59-8E6FE35507D2}"/>
                </a:ext>
              </a:extLst>
            </p:cNvPr>
            <p:cNvSpPr/>
            <p:nvPr/>
          </p:nvSpPr>
          <p:spPr>
            <a:xfrm>
              <a:off x="5735638" y="4164813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588E8-F4E9-43FA-AEEF-2E8B39DBF7B1}"/>
                </a:ext>
              </a:extLst>
            </p:cNvPr>
            <p:cNvSpPr txBox="1"/>
            <p:nvPr/>
          </p:nvSpPr>
          <p:spPr>
            <a:xfrm>
              <a:off x="5781545" y="418719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44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C370953-F495-4EB6-B835-70A5E7B3F6EE}"/>
              </a:ext>
            </a:extLst>
          </p:cNvPr>
          <p:cNvSpPr/>
          <p:nvPr/>
        </p:nvSpPr>
        <p:spPr>
          <a:xfrm rot="10800000">
            <a:off x="0" y="-6135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/>
              <a:t>Ф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FFD0F1-A8A3-42C9-B720-DC92A4B978A6}"/>
              </a:ext>
            </a:extLst>
          </p:cNvPr>
          <p:cNvSpPr/>
          <p:nvPr/>
        </p:nvSpPr>
        <p:spPr>
          <a:xfrm>
            <a:off x="-1" y="3068638"/>
            <a:ext cx="4386001" cy="865933"/>
          </a:xfrm>
          <a:custGeom>
            <a:avLst/>
            <a:gdLst>
              <a:gd name="connsiteX0" fmla="*/ 0 w 4386001"/>
              <a:gd name="connsiteY0" fmla="*/ 0 h 865933"/>
              <a:gd name="connsiteX1" fmla="*/ 4386001 w 4386001"/>
              <a:gd name="connsiteY1" fmla="*/ 0 h 865933"/>
              <a:gd name="connsiteX2" fmla="*/ 4386001 w 4386001"/>
              <a:gd name="connsiteY2" fmla="*/ 865933 h 865933"/>
              <a:gd name="connsiteX3" fmla="*/ 0 w 4386001"/>
              <a:gd name="connsiteY3" fmla="*/ 865933 h 865933"/>
              <a:gd name="connsiteX4" fmla="*/ 0 w 4386001"/>
              <a:gd name="connsiteY4" fmla="*/ 0 h 865933"/>
              <a:gd name="connsiteX0" fmla="*/ 0 w 4386001"/>
              <a:gd name="connsiteY0" fmla="*/ 0 h 865933"/>
              <a:gd name="connsiteX1" fmla="*/ 4386001 w 4386001"/>
              <a:gd name="connsiteY1" fmla="*/ 0 h 865933"/>
              <a:gd name="connsiteX2" fmla="*/ 3547801 w 4386001"/>
              <a:gd name="connsiteY2" fmla="*/ 865933 h 865933"/>
              <a:gd name="connsiteX3" fmla="*/ 0 w 4386001"/>
              <a:gd name="connsiteY3" fmla="*/ 865933 h 865933"/>
              <a:gd name="connsiteX4" fmla="*/ 0 w 4386001"/>
              <a:gd name="connsiteY4" fmla="*/ 0 h 86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001" h="865933">
                <a:moveTo>
                  <a:pt x="0" y="0"/>
                </a:moveTo>
                <a:lnTo>
                  <a:pt x="4386001" y="0"/>
                </a:lnTo>
                <a:lnTo>
                  <a:pt x="3547801" y="865933"/>
                </a:lnTo>
                <a:lnTo>
                  <a:pt x="0" y="86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5428684" y="2827955"/>
            <a:ext cx="559378" cy="4356910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59378"/>
              <a:gd name="connsiteY0" fmla="*/ 222006 h 5400000"/>
              <a:gd name="connsiteX1" fmla="*/ 540000 w 559378"/>
              <a:gd name="connsiteY1" fmla="*/ 0 h 5400000"/>
              <a:gd name="connsiteX2" fmla="*/ 559378 w 559378"/>
              <a:gd name="connsiteY2" fmla="*/ 5121168 h 5400000"/>
              <a:gd name="connsiteX3" fmla="*/ 0 w 559378"/>
              <a:gd name="connsiteY3" fmla="*/ 5400000 h 5400000"/>
              <a:gd name="connsiteX4" fmla="*/ 32 w 559378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378" h="5400000">
                <a:moveTo>
                  <a:pt x="32" y="222006"/>
                </a:moveTo>
                <a:lnTo>
                  <a:pt x="540000" y="0"/>
                </a:lnTo>
                <a:cubicBezTo>
                  <a:pt x="546459" y="1707056"/>
                  <a:pt x="552919" y="3414112"/>
                  <a:pt x="559378" y="5121168"/>
                </a:cubicBez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7186273" y="-358921"/>
            <a:ext cx="540000" cy="5111456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3336 w 540000"/>
              <a:gd name="connsiteY0" fmla="*/ 21435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33336 w 540000"/>
              <a:gd name="connsiteY4" fmla="*/ 21435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33336" y="214350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lnTo>
                  <a:pt x="33336" y="214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314723" y="3011241"/>
            <a:ext cx="3711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Спасибо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CE2EAD-2412-417F-88FB-C550E96061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20" y="6197271"/>
            <a:ext cx="495000" cy="495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E21C2C-180F-4B4C-9AF2-4857121235B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4021" y="6193200"/>
            <a:ext cx="495000" cy="495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A97388F-E907-4FD3-A95C-5CF6C4C8D4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04020" y="6193200"/>
            <a:ext cx="495000" cy="495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0C7A6D-3872-4E59-9AC3-40A2003338C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914020" y="6193200"/>
            <a:ext cx="495000" cy="4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9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439</Words>
  <Application>Microsoft Macintosh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 конкурентов</vt:lpstr>
      <vt:lpstr>Презентация PowerPoint</vt:lpstr>
      <vt:lpstr>Плюсы для инвесторов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Мариам Казарян</cp:lastModifiedBy>
  <cp:revision>32</cp:revision>
  <dcterms:created xsi:type="dcterms:W3CDTF">2020-06-06T17:14:33Z</dcterms:created>
  <dcterms:modified xsi:type="dcterms:W3CDTF">2021-11-11T00:11:00Z</dcterms:modified>
</cp:coreProperties>
</file>