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2" r:id="rId5"/>
    <p:sldId id="263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4AB"/>
    <a:srgbClr val="FFD87D"/>
    <a:srgbClr val="5D8EC1"/>
    <a:srgbClr val="5F5F5F"/>
    <a:srgbClr val="43698F"/>
    <a:srgbClr val="BEA15F"/>
    <a:srgbClr val="BEA141"/>
    <a:srgbClr val="787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60"/>
  </p:normalViewPr>
  <p:slideViewPr>
    <p:cSldViewPr>
      <p:cViewPr varScale="1">
        <p:scale>
          <a:sx n="130" d="100"/>
          <a:sy n="130" d="100"/>
        </p:scale>
        <p:origin x="-90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00C952-5957-4F78-8A06-756207F62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088F3-EBF9-438A-BF2B-DDAC9685621A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" y="1447800"/>
            <a:ext cx="8839200" cy="4495800"/>
          </a:xfrm>
          <a:prstGeom prst="rect">
            <a:avLst/>
          </a:prstGeom>
          <a:solidFill>
            <a:srgbClr val="DDDDDD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2057400"/>
            <a:ext cx="8534400" cy="1143000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534400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solidFill>
                  <a:srgbClr val="5F5F5F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" y="152400"/>
            <a:ext cx="4191000" cy="1143000"/>
          </a:xfrm>
          <a:prstGeom prst="rect">
            <a:avLst/>
          </a:prstGeom>
          <a:solidFill>
            <a:srgbClr val="B828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pic>
        <p:nvPicPr>
          <p:cNvPr id="9223" name="Picture 7" descr="sc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"/>
            <a:ext cx="4440238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SWP_r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62675"/>
            <a:ext cx="16732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3" name="Picture 17" descr="SWP_logoRGB_ohne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111875"/>
            <a:ext cx="1871662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065838"/>
            <a:ext cx="246221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68263" y="5957888"/>
            <a:ext cx="12382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de-DE" sz="800" dirty="0" smtClean="0"/>
              <a:t>SCCH </a:t>
            </a:r>
            <a:r>
              <a:rPr kumimoji="0" lang="de-DE" sz="800" dirty="0" err="1" smtClean="0"/>
              <a:t>is</a:t>
            </a:r>
            <a:r>
              <a:rPr kumimoji="0" lang="de-DE" sz="800" dirty="0" smtClean="0"/>
              <a:t> an initiative </a:t>
            </a:r>
            <a:r>
              <a:rPr kumimoji="0" lang="de-DE" sz="800" dirty="0" err="1" smtClean="0"/>
              <a:t>of</a:t>
            </a:r>
            <a:endParaRPr kumimoji="0" lang="en-US" sz="800" dirty="0" smtClean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7997825" y="5943600"/>
            <a:ext cx="10683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de-DE" sz="800" dirty="0" smtClean="0"/>
              <a:t>SCCH </a:t>
            </a:r>
            <a:r>
              <a:rPr kumimoji="0" lang="de-DE" sz="800" dirty="0" err="1" smtClean="0"/>
              <a:t>is</a:t>
            </a:r>
            <a:r>
              <a:rPr kumimoji="0" lang="de-DE" sz="800" dirty="0" smtClean="0"/>
              <a:t> </a:t>
            </a:r>
            <a:r>
              <a:rPr kumimoji="0" lang="de-DE" sz="800" dirty="0" err="1" smtClean="0"/>
              <a:t>located</a:t>
            </a:r>
            <a:r>
              <a:rPr kumimoji="0" lang="de-DE" sz="800" dirty="0" smtClean="0"/>
              <a:t> in</a:t>
            </a:r>
            <a:endParaRPr kumimoji="0" lang="en-US" sz="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8DA4DB-3DFD-4C1C-9CA6-E42DA93BE0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10910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5AB90-EFB9-43DA-BE06-C5808EDF64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12267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32D50D-F94D-4A8E-85F0-E816B68311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8601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2C77D-5C92-4320-9AA7-A86F10F2F5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2467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1E7695-B0BA-4480-814E-F35659D514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358720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90B5C-6CCB-43D6-8870-1F9537BF9C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328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CB2ACB-D021-4A4E-97A7-192F78603B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19798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23BF7-2D62-44AF-8864-BA537305C1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269589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35729-7D9E-4A05-86B2-7BCC49AFB7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40307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F09D8-87BF-4B52-B02C-DCED0A879C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Software Competence Center Hagenberg GmbH</a:t>
            </a:r>
          </a:p>
        </p:txBody>
      </p:sp>
    </p:spTree>
    <p:extLst>
      <p:ext uri="{BB962C8B-B14F-4D97-AF65-F5344CB8AC3E}">
        <p14:creationId xmlns:p14="http://schemas.microsoft.com/office/powerpoint/2010/main" val="30340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folHlink"/>
                </a:solidFill>
                <a:latin typeface="+mn-lt"/>
              </a:defRPr>
            </a:lvl1pPr>
          </a:lstStyle>
          <a:p>
            <a:fld id="{D8A9B587-B43F-4FA1-A38D-14C2A2A5DB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" y="152400"/>
            <a:ext cx="5715000" cy="762000"/>
          </a:xfrm>
          <a:prstGeom prst="rect">
            <a:avLst/>
          </a:prstGeom>
          <a:solidFill>
            <a:srgbClr val="B828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pic>
        <p:nvPicPr>
          <p:cNvPr id="1033" name="Picture 9" descr="scch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2992438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601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folHlink"/>
                </a:solidFill>
                <a:latin typeface="+mn-lt"/>
              </a:defRPr>
            </a:lvl1pPr>
          </a:lstStyle>
          <a:p>
            <a:r>
              <a:rPr lang="en-US"/>
              <a:t>© Software Competence Center Hagenberg GmbH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Landing</a:t>
            </a:r>
            <a:r>
              <a:rPr lang="de-DE" dirty="0" smtClean="0"/>
              <a:t> </a:t>
            </a:r>
            <a:r>
              <a:rPr lang="de-DE" dirty="0" err="1" smtClean="0"/>
              <a:t>Gear</a:t>
            </a:r>
            <a:r>
              <a:rPr lang="de-DE" dirty="0" smtClean="0"/>
              <a:t> System: An ASM-</a:t>
            </a:r>
            <a:r>
              <a:rPr lang="de-DE" dirty="0" err="1" smtClean="0"/>
              <a:t>based</a:t>
            </a:r>
            <a:r>
              <a:rPr lang="de-DE" dirty="0" smtClean="0"/>
              <a:t> Solution</a:t>
            </a:r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8534400" cy="914400"/>
          </a:xfrm>
        </p:spPr>
        <p:txBody>
          <a:bodyPr/>
          <a:lstStyle/>
          <a:p>
            <a:r>
              <a:rPr lang="de-DE" dirty="0" err="1"/>
              <a:t>f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ABZ Case Study</a:t>
            </a:r>
            <a:endParaRPr lang="de-DE" dirty="0"/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304800" y="4451350"/>
            <a:ext cx="3048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1200" b="1" dirty="0" smtClean="0">
                <a:latin typeface="Arial" charset="0"/>
              </a:rPr>
              <a:t>Felix Kossak</a:t>
            </a:r>
            <a:endParaRPr lang="de-DE" sz="1200" b="1" dirty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200" dirty="0">
                <a:latin typeface="Arial" charset="0"/>
              </a:rPr>
              <a:t>+43 7236 3343 </a:t>
            </a:r>
            <a:r>
              <a:rPr lang="de-DE" sz="1200" dirty="0" smtClean="0">
                <a:latin typeface="Arial" charset="0"/>
              </a:rPr>
              <a:t>811</a:t>
            </a:r>
            <a:endParaRPr lang="de-DE" sz="1200" dirty="0">
              <a:latin typeface="Arial" charset="0"/>
            </a:endParaRPr>
          </a:p>
          <a:p>
            <a:r>
              <a:rPr lang="de-DE" sz="1200" dirty="0" smtClean="0">
                <a:latin typeface="Arial" charset="0"/>
              </a:rPr>
              <a:t>felix.kossak@scch.at</a:t>
            </a:r>
            <a:endParaRPr lang="de-DE" sz="1200" dirty="0">
              <a:latin typeface="Arial" charset="0"/>
            </a:endParaRPr>
          </a:p>
          <a:p>
            <a:r>
              <a:rPr lang="de-DE" sz="1200" dirty="0">
                <a:latin typeface="Arial" charset="0"/>
              </a:rPr>
              <a:t>www.scch.at</a:t>
            </a:r>
          </a:p>
          <a:p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D45C-0181-4F28-A69E-720CA411FFF7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Software Competence Center Hagenberg GmbH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Concerns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Correctness &amp; </a:t>
            </a:r>
            <a:r>
              <a:rPr lang="de-DE" dirty="0" err="1" smtClean="0"/>
              <a:t>completeness</a:t>
            </a:r>
            <a:endParaRPr lang="de-DE" dirty="0" smtClean="0"/>
          </a:p>
          <a:p>
            <a:pPr lvl="1">
              <a:buFont typeface="Wingdings" pitchFamily="2" charset="2"/>
              <a:buChar char="Ø"/>
            </a:pP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inconsistencies</a:t>
            </a:r>
            <a:r>
              <a:rPr lang="de-DE" dirty="0" smtClean="0"/>
              <a:t> &amp; </a:t>
            </a:r>
            <a:r>
              <a:rPr lang="de-DE" dirty="0" err="1" smtClean="0"/>
              <a:t>gaps</a:t>
            </a:r>
            <a:r>
              <a:rPr lang="de-DE" dirty="0" smtClean="0"/>
              <a:t> in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doc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Traceability</a:t>
            </a:r>
            <a:endParaRPr lang="de-DE" dirty="0" smtClean="0"/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Try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in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doc</a:t>
            </a:r>
            <a:endParaRPr lang="de-DE" dirty="0" smtClean="0"/>
          </a:p>
          <a:p>
            <a:r>
              <a:rPr lang="de-DE" dirty="0" err="1" smtClean="0"/>
              <a:t>Understandability</a:t>
            </a:r>
            <a:endParaRPr lang="de-DE" dirty="0" smtClean="0"/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Identifier </a:t>
            </a:r>
            <a:r>
              <a:rPr lang="de-DE" dirty="0" err="1" smtClean="0"/>
              <a:t>naming</a:t>
            </a:r>
            <a:r>
              <a:rPr lang="de-DE" dirty="0" smtClean="0"/>
              <a:t>, etc.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Time </a:t>
            </a:r>
            <a:r>
              <a:rPr lang="de-DE" dirty="0" err="1" smtClean="0"/>
              <a:t>restrictions</a:t>
            </a:r>
            <a:endParaRPr lang="de-DE" dirty="0" smtClean="0"/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1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month</a:t>
            </a:r>
            <a:r>
              <a:rPr lang="de-DE" dirty="0" smtClean="0"/>
              <a:t> (incl. </a:t>
            </a:r>
            <a:r>
              <a:rPr lang="de-DE" dirty="0" err="1"/>
              <a:t>p</a:t>
            </a:r>
            <a:r>
              <a:rPr lang="de-DE" dirty="0" err="1" smtClean="0"/>
              <a:t>roofs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Decisions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Part: Explicit control structure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FSM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Good match with requirements document</a:t>
            </a:r>
          </a:p>
          <a:p>
            <a:r>
              <a:rPr lang="en-US" dirty="0" smtClean="0"/>
              <a:t>Not graphical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33 nodes, 55 edges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Graph really better understandable?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Graph not legibly printable (except on poster)</a:t>
            </a:r>
          </a:p>
          <a:p>
            <a:r>
              <a:rPr lang="en-US" dirty="0" smtClean="0"/>
              <a:t>Refinement: mainly via </a:t>
            </a:r>
            <a:r>
              <a:rPr lang="en-US" dirty="0" err="1" smtClean="0"/>
              <a:t>subrules</a:t>
            </a:r>
            <a:r>
              <a:rPr lang="en-US" dirty="0" smtClean="0"/>
              <a:t> &amp; derived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Additionally: extended guards for crossing between “extend” and “retract”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Undocumented! (- Lesson!)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Necessary “auxiliary” states – refinement undocumented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2D50D-F94D-4A8E-85F0-E816B68311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Software Competence Center Hagenberg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ule</a:t>
            </a:r>
            <a:r>
              <a:rPr lang="en-US" dirty="0" smtClean="0"/>
              <a:t> </a:t>
            </a:r>
            <a:r>
              <a:rPr lang="en-US" dirty="0" err="1" smtClean="0"/>
              <a:t>OutgoingSequence</a:t>
            </a:r>
            <a:r>
              <a:rPr lang="en-US" dirty="0" smtClean="0"/>
              <a:t>(</a:t>
            </a:r>
            <a:r>
              <a:rPr lang="en-US" dirty="0" err="1" smtClean="0"/>
              <a:t>moduleNumber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EvaluateSensor</a:t>
            </a:r>
            <a:r>
              <a:rPr lang="en-US" dirty="0" smtClean="0"/>
              <a:t>(</a:t>
            </a:r>
            <a:r>
              <a:rPr lang="en-US" dirty="0" err="1" smtClean="0"/>
              <a:t>moduleNumber</a:t>
            </a:r>
            <a:r>
              <a:rPr lang="en-US" dirty="0" smtClean="0"/>
              <a:t>, handle) = down </a:t>
            </a:r>
            <a:r>
              <a:rPr lang="en-US" b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EvaluateSensor</a:t>
            </a:r>
            <a:r>
              <a:rPr lang="en-US" dirty="0" smtClean="0"/>
              <a:t>(</a:t>
            </a:r>
            <a:r>
              <a:rPr lang="en-US" dirty="0" err="1" smtClean="0"/>
              <a:t>moduleNumber</a:t>
            </a:r>
            <a:r>
              <a:rPr lang="en-US" dirty="0" smtClean="0"/>
              <a:t>, </a:t>
            </a:r>
            <a:r>
              <a:rPr lang="en-US" dirty="0" err="1" smtClean="0"/>
              <a:t>analogical_switch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smtClean="0"/>
              <a:t>                closed </a:t>
            </a:r>
            <a:r>
              <a:rPr lang="en-US" b="1" dirty="0" smtClean="0"/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if</a:t>
            </a:r>
            <a:r>
              <a:rPr lang="en-US" dirty="0" smtClean="0"/>
              <a:t> state(</a:t>
            </a:r>
            <a:r>
              <a:rPr lang="en-US" dirty="0" err="1" smtClean="0"/>
              <a:t>moduleNumber</a:t>
            </a:r>
            <a:r>
              <a:rPr lang="en-US" dirty="0" smtClean="0"/>
              <a:t>) </a:t>
            </a:r>
            <a:r>
              <a:rPr lang="de-AT"/>
              <a:t>∈</a:t>
            </a:r>
            <a:r>
              <a:rPr lang="en-US" smtClean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lockedRetracted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retract_8_generalEValveOpening } </a:t>
            </a:r>
            <a:r>
              <a:rPr lang="en-US" b="1" dirty="0" smtClean="0"/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CloseGeneralEV</a:t>
            </a:r>
            <a:r>
              <a:rPr lang="en-US" dirty="0" smtClean="0"/>
              <a:t>(</a:t>
            </a:r>
            <a:r>
              <a:rPr lang="en-US" dirty="0" err="1" smtClean="0"/>
              <a:t>moduleNumber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state(</a:t>
            </a:r>
            <a:r>
              <a:rPr lang="en-US" dirty="0" err="1" smtClean="0"/>
              <a:t>moduleNumber</a:t>
            </a:r>
            <a:r>
              <a:rPr lang="en-US" dirty="0" smtClean="0"/>
              <a:t>) := </a:t>
            </a:r>
            <a:br>
              <a:rPr lang="en-US" dirty="0" smtClean="0"/>
            </a:br>
            <a:r>
              <a:rPr lang="en-US" dirty="0" smtClean="0"/>
              <a:t>               extend_1_1_generalEValveClosing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state(</a:t>
            </a:r>
            <a:r>
              <a:rPr lang="en-US" dirty="0" err="1" smtClean="0"/>
              <a:t>moduleNumber</a:t>
            </a:r>
            <a:r>
              <a:rPr lang="en-US" dirty="0" smtClean="0"/>
              <a:t>) 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extend_1_1_generalEValveClosing </a:t>
            </a:r>
            <a:r>
              <a:rPr lang="en-US" b="1" dirty="0" smtClean="0"/>
              <a:t>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...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2D50D-F94D-4A8E-85F0-E816B68311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Software Competence Center Hagenberg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question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86100" lvl="7" indent="0">
              <a:buNone/>
            </a:pPr>
            <a:r>
              <a:rPr lang="en-US" sz="2400" b="1" dirty="0" err="1"/>
              <a:t>p</a:t>
            </a:r>
            <a:r>
              <a:rPr lang="en-US" sz="2400" b="1" dirty="0" err="1" smtClean="0"/>
              <a:t>arallelblock</a:t>
            </a:r>
            <a:endParaRPr lang="en-US" sz="2400" b="1" dirty="0" smtClean="0"/>
          </a:p>
          <a:p>
            <a:pPr marL="3086100" lvl="7" indent="0">
              <a:buNone/>
            </a:pPr>
            <a:r>
              <a:rPr lang="en-US" sz="2400" dirty="0" smtClean="0"/>
              <a:t>    ...</a:t>
            </a:r>
          </a:p>
          <a:p>
            <a:pPr marL="3086100" lvl="7" indent="0">
              <a:buNone/>
            </a:pPr>
            <a:r>
              <a:rPr lang="en-US" sz="2400" b="1" dirty="0" err="1"/>
              <a:t>e</a:t>
            </a:r>
            <a:r>
              <a:rPr lang="en-US" sz="2400" b="1" dirty="0" err="1" smtClean="0"/>
              <a:t>ndparallelblock</a:t>
            </a:r>
            <a:endParaRPr lang="en-US" sz="2400" b="1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			         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Generally understandable?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2D50D-F94D-4A8E-85F0-E816B68311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Software Competence Center Hagenberg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Proofs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 smtClean="0">
                <a:solidFill>
                  <a:srgbClr val="C00000"/>
                </a:solidFill>
              </a:rPr>
              <a:t>guess</a:t>
            </a:r>
            <a:r>
              <a:rPr lang="en-US" dirty="0" smtClean="0"/>
              <a:t>: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i="1" dirty="0" smtClean="0"/>
              <a:t>much</a:t>
            </a:r>
            <a:r>
              <a:rPr lang="en-US" dirty="0" smtClean="0"/>
              <a:t> faster</a:t>
            </a:r>
          </a:p>
          <a:p>
            <a:r>
              <a:rPr lang="en-US" dirty="0" smtClean="0"/>
              <a:t>Flexible level of abstraction</a:t>
            </a:r>
          </a:p>
          <a:p>
            <a:r>
              <a:rPr lang="en-US" dirty="0" smtClean="0"/>
              <a:t>No need for self-evident axioms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programme</a:t>
            </a:r>
            <a:r>
              <a:rPr lang="en-US" dirty="0" smtClean="0"/>
              <a:t> heuristics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Still:</a:t>
            </a:r>
          </a:p>
          <a:p>
            <a:pPr marL="0" indent="0">
              <a:buNone/>
            </a:pPr>
            <a:r>
              <a:rPr lang="en-US" dirty="0" smtClean="0"/>
              <a:t>There is much debate about reliability!</a:t>
            </a:r>
          </a:p>
          <a:p>
            <a:r>
              <a:rPr lang="en-US" dirty="0" smtClean="0"/>
              <a:t>E.g. identifier confusion, thesis label confusion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But do we know that ATPs are correct?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Legibility of ATP output?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2D50D-F94D-4A8E-85F0-E816B68311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Software Competence Center Hagenberg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Flexible</a:t>
            </a:r>
            <a:r>
              <a:rPr lang="en-US" dirty="0" smtClean="0"/>
              <a:t> tool support!</a:t>
            </a:r>
          </a:p>
          <a:p>
            <a:pPr lvl="1"/>
            <a:r>
              <a:rPr lang="en-US" dirty="0" smtClean="0"/>
              <a:t>E.g. just syntax highlighting and identifier management</a:t>
            </a:r>
          </a:p>
          <a:p>
            <a:pPr lvl="1"/>
            <a:r>
              <a:rPr lang="en-US" dirty="0" smtClean="0"/>
              <a:t>Configurable syntax</a:t>
            </a:r>
            <a:br>
              <a:rPr lang="en-US" dirty="0" smtClean="0"/>
            </a:br>
            <a:r>
              <a:rPr lang="en-US" dirty="0" smtClean="0"/>
              <a:t>(for different stakeholder groups / purposes)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where</a:t>
            </a:r>
            <a:r>
              <a:rPr lang="en-US" dirty="0" smtClean="0"/>
              <a:t>” ? “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de-AT" dirty="0" smtClean="0"/>
              <a:t>∈ </a:t>
            </a:r>
            <a:r>
              <a:rPr lang="de-AT" i="1" dirty="0" smtClean="0"/>
              <a:t>y</a:t>
            </a:r>
            <a:r>
              <a:rPr lang="de-AT" dirty="0" smtClean="0"/>
              <a:t>“ ? „</a:t>
            </a:r>
            <a:r>
              <a:rPr lang="de-AT" i="1" dirty="0" smtClean="0"/>
              <a:t>x</a:t>
            </a:r>
            <a:r>
              <a:rPr lang="de-AT" dirty="0" smtClean="0"/>
              <a:t> U </a:t>
            </a:r>
            <a:r>
              <a:rPr lang="de-AT" i="1" dirty="0" smtClean="0"/>
              <a:t>y</a:t>
            </a:r>
            <a:r>
              <a:rPr lang="de-AT" dirty="0" smtClean="0"/>
              <a:t>“ ?</a:t>
            </a:r>
          </a:p>
          <a:p>
            <a:pPr lvl="1"/>
            <a:r>
              <a:rPr lang="en-US" smtClean="0"/>
              <a:t>Support </a:t>
            </a:r>
            <a:r>
              <a:rPr lang="en-US" dirty="0" smtClean="0"/>
              <a:t>for manual proving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2D50D-F94D-4A8E-85F0-E816B68311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Software Competence Center Hagenberg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Methodological Question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Design for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pecification </a:t>
            </a:r>
            <a:r>
              <a:rPr lang="en-US" dirty="0" err="1" smtClean="0"/>
              <a:t>vs</a:t>
            </a:r>
            <a:r>
              <a:rPr lang="en-US" dirty="0" smtClean="0"/>
              <a:t> design for </a:t>
            </a:r>
            <a:r>
              <a:rPr lang="en-US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/>
              <a:t>: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In a </a:t>
            </a:r>
            <a:r>
              <a:rPr lang="en-US" dirty="0" smtClean="0"/>
              <a:t>specification,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implementation concerns should be </a:t>
            </a:r>
            <a:r>
              <a:rPr lang="en-US" dirty="0" smtClean="0"/>
              <a:t>included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structure should facilitate reading and tracing</a:t>
            </a:r>
            <a:endParaRPr lang="en-US" dirty="0" smtClean="0"/>
          </a:p>
          <a:p>
            <a:r>
              <a:rPr lang="en-US" dirty="0" smtClean="0"/>
              <a:t>But with a rule-based specification (e.g. ASM</a:t>
            </a:r>
            <a:r>
              <a:rPr lang="en-US" dirty="0" smtClean="0"/>
              <a:t>),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used as </a:t>
            </a:r>
            <a:r>
              <a:rPr lang="en-US" dirty="0" smtClean="0"/>
              <a:t>a basis for refinement towards code,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structure of the specification </a:t>
            </a:r>
            <a:r>
              <a:rPr lang="en-US" dirty="0" smtClean="0"/>
              <a:t>will most probably be used in implementation!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2D50D-F94D-4A8E-85F0-E816B68311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Software Competence Center Hagenberg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1437"/>
      </p:ext>
    </p:extLst>
  </p:cSld>
  <p:clrMapOvr>
    <a:masterClrMapping/>
  </p:clrMapOvr>
</p:sld>
</file>

<file path=ppt/theme/theme1.xml><?xml version="1.0" encoding="utf-8"?>
<a:theme xmlns:a="http://schemas.openxmlformats.org/drawingml/2006/main" name="SCCH Slides_E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8282F"/>
      </a:accent1>
      <a:accent2>
        <a:srgbClr val="8A1A1C"/>
      </a:accent2>
      <a:accent3>
        <a:srgbClr val="FFFFFF"/>
      </a:accent3>
      <a:accent4>
        <a:srgbClr val="000000"/>
      </a:accent4>
      <a:accent5>
        <a:srgbClr val="D8ACAD"/>
      </a:accent5>
      <a:accent6>
        <a:srgbClr val="7D1618"/>
      </a:accent6>
      <a:hlink>
        <a:srgbClr val="808284"/>
      </a:hlink>
      <a:folHlink>
        <a:srgbClr val="BCBEC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SCCH Slides_EN</Template>
  <TotalTime>0</TotalTime>
  <Words>302</Words>
  <Application>Microsoft Office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SCCH Slides_EN</vt:lpstr>
      <vt:lpstr>Landing Gear System: An ASM-based Solution</vt:lpstr>
      <vt:lpstr>Key Concerns</vt:lpstr>
      <vt:lpstr>Key Decisions</vt:lpstr>
      <vt:lpstr>PowerPoint Presentation</vt:lpstr>
      <vt:lpstr>A side question</vt:lpstr>
      <vt:lpstr>Manual Proofs</vt:lpstr>
      <vt:lpstr>A Wish</vt:lpstr>
      <vt:lpstr>A Methodological Question</vt:lpstr>
    </vt:vector>
  </TitlesOfParts>
  <Company>Software Competence Center Hagenberg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kossak</dc:creator>
  <cp:lastModifiedBy>kossak</cp:lastModifiedBy>
  <cp:revision>27</cp:revision>
  <dcterms:created xsi:type="dcterms:W3CDTF">2014-04-28T07:00:41Z</dcterms:created>
  <dcterms:modified xsi:type="dcterms:W3CDTF">2014-06-02T09:44:33Z</dcterms:modified>
</cp:coreProperties>
</file>