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5" r:id="rId1"/>
  </p:sldMasterIdLst>
  <p:notesMasterIdLst>
    <p:notesMasterId r:id="rId8"/>
  </p:notesMasterIdLst>
  <p:sldIdLst>
    <p:sldId id="256" r:id="rId2"/>
    <p:sldId id="257" r:id="rId3"/>
    <p:sldId id="258" r:id="rId4"/>
    <p:sldId id="259" r:id="rId5"/>
    <p:sldId id="261" r:id="rId6"/>
    <p:sldId id="260" r:id="rId7"/>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51"/>
    <p:restoredTop sz="94694"/>
  </p:normalViewPr>
  <p:slideViewPr>
    <p:cSldViewPr snapToGrid="0" snapToObjects="1">
      <p:cViewPr varScale="1">
        <p:scale>
          <a:sx n="121" d="100"/>
          <a:sy n="121" d="100"/>
        </p:scale>
        <p:origin x="20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34ED95-F5BE-0C4E-923A-A4755F7512FB}" type="datetimeFigureOut">
              <a:rPr lang="es-MX" smtClean="0"/>
              <a:t>03/05/22</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1557D3-0409-7044-8BF2-91B79C3DD06C}" type="slidenum">
              <a:rPr lang="es-MX" smtClean="0"/>
              <a:t>‹Nº›</a:t>
            </a:fld>
            <a:endParaRPr lang="es-MX"/>
          </a:p>
        </p:txBody>
      </p:sp>
    </p:spTree>
    <p:extLst>
      <p:ext uri="{BB962C8B-B14F-4D97-AF65-F5344CB8AC3E}">
        <p14:creationId xmlns:p14="http://schemas.microsoft.com/office/powerpoint/2010/main" val="22315294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a:p>
            <a:r>
              <a:rPr lang="es-MX" dirty="0"/>
              <a:t>We attack the problem of automatic maze generation using a genetic algorithm that generates mazes. Specifically the genetic algorithm evolves rules for a 2-dimensiional cellular automata and repeated rule application produces maze like patterns. CA describe a discrete model that consist of a grid of cells, each with a finitee number of states, and a set of rules applied to all cells that dictate when cell alter their states. </a:t>
            </a:r>
          </a:p>
          <a:p>
            <a:endParaRPr lang="es-MX" dirty="0"/>
          </a:p>
        </p:txBody>
      </p:sp>
      <p:sp>
        <p:nvSpPr>
          <p:cNvPr id="4" name="Marcador de número de diapositiva 3"/>
          <p:cNvSpPr>
            <a:spLocks noGrp="1"/>
          </p:cNvSpPr>
          <p:nvPr>
            <p:ph type="sldNum" sz="quarter" idx="5"/>
          </p:nvPr>
        </p:nvSpPr>
        <p:spPr/>
        <p:txBody>
          <a:bodyPr/>
          <a:lstStyle/>
          <a:p>
            <a:fld id="{0D1557D3-0409-7044-8BF2-91B79C3DD06C}" type="slidenum">
              <a:rPr lang="es-MX" smtClean="0"/>
              <a:t>3</a:t>
            </a:fld>
            <a:endParaRPr lang="es-MX"/>
          </a:p>
        </p:txBody>
      </p:sp>
    </p:spTree>
    <p:extLst>
      <p:ext uri="{BB962C8B-B14F-4D97-AF65-F5344CB8AC3E}">
        <p14:creationId xmlns:p14="http://schemas.microsoft.com/office/powerpoint/2010/main" val="540582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612648" y="557783"/>
            <a:ext cx="10969752" cy="3130807"/>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612648" y="3902206"/>
            <a:ext cx="10969752" cy="2240529"/>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79C5A860-F335-4252-AA00-24FB67ED2982}" type="datetime1">
              <a:rPr lang="en-US" smtClean="0"/>
              <a:t>5/2/22</a:t>
            </a:fld>
            <a:endParaRPr lang="en-US"/>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1F646F3F-274D-499B-ABBE-824EB4ABDC3D}" type="slidenum">
              <a:rPr lang="en-US" smtClean="0"/>
              <a:t>‹Nº›</a:t>
            </a:fld>
            <a:endParaRPr lang="en-US"/>
          </a:p>
        </p:txBody>
      </p:sp>
    </p:spTree>
    <p:extLst>
      <p:ext uri="{BB962C8B-B14F-4D97-AF65-F5344CB8AC3E}">
        <p14:creationId xmlns:p14="http://schemas.microsoft.com/office/powerpoint/2010/main" val="264614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46AB1048-0047-48CA-88BA-D69B470942CF}" type="datetime1">
              <a:rPr lang="en-US" smtClean="0"/>
              <a:t>5/2/22</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1F646F3F-274D-499B-ABBE-824EB4ABDC3D}" type="slidenum">
              <a:rPr lang="en-US" smtClean="0"/>
              <a:t>‹Nº›</a:t>
            </a:fld>
            <a:endParaRPr lang="en-US"/>
          </a:p>
        </p:txBody>
      </p:sp>
    </p:spTree>
    <p:extLst>
      <p:ext uri="{BB962C8B-B14F-4D97-AF65-F5344CB8AC3E}">
        <p14:creationId xmlns:p14="http://schemas.microsoft.com/office/powerpoint/2010/main" val="824119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557784"/>
            <a:ext cx="2854452" cy="564342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612648" y="557784"/>
            <a:ext cx="7734300" cy="56434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5BD83879-648C-49A9-81A2-0EF5946532D0}" type="datetime1">
              <a:rPr lang="en-US" smtClean="0"/>
              <a:t>5/2/22</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1F646F3F-274D-499B-ABBE-824EB4ABDC3D}" type="slidenum">
              <a:rPr lang="en-US" smtClean="0"/>
              <a:t>‹Nº›</a:t>
            </a:fld>
            <a:endParaRPr lang="en-US"/>
          </a:p>
        </p:txBody>
      </p:sp>
    </p:spTree>
    <p:extLst>
      <p:ext uri="{BB962C8B-B14F-4D97-AF65-F5344CB8AC3E}">
        <p14:creationId xmlns:p14="http://schemas.microsoft.com/office/powerpoint/2010/main" val="3319339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D04BC802-30E3-4658-9CCA-F873646FEC67}" type="datetime1">
              <a:rPr lang="en-US" smtClean="0"/>
              <a:t>5/2/22</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1F646F3F-274D-499B-ABBE-824EB4ABDC3D}" type="slidenum">
              <a:rPr lang="en-US" smtClean="0"/>
              <a:t>‹Nº›</a:t>
            </a:fld>
            <a:endParaRPr lang="en-US"/>
          </a:p>
        </p:txBody>
      </p:sp>
    </p:spTree>
    <p:extLst>
      <p:ext uri="{BB962C8B-B14F-4D97-AF65-F5344CB8AC3E}">
        <p14:creationId xmlns:p14="http://schemas.microsoft.com/office/powerpoint/2010/main" val="1665544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612648" y="557784"/>
            <a:ext cx="10969752" cy="31464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612648" y="3902207"/>
            <a:ext cx="10969752" cy="2187443"/>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AB227A3-19CE-4153-81CE-64EB7AB094B3}" type="datetime1">
              <a:rPr lang="en-US" smtClean="0"/>
              <a:t>5/2/22</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1F646F3F-274D-499B-ABBE-824EB4ABDC3D}" type="slidenum">
              <a:rPr lang="en-US" smtClean="0"/>
              <a:t>‹Nº›</a:t>
            </a:fld>
            <a:endParaRPr lang="en-US"/>
          </a:p>
        </p:txBody>
      </p:sp>
    </p:spTree>
    <p:extLst>
      <p:ext uri="{BB962C8B-B14F-4D97-AF65-F5344CB8AC3E}">
        <p14:creationId xmlns:p14="http://schemas.microsoft.com/office/powerpoint/2010/main" val="3125536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609600"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2"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B819A100-10F6-477E-8847-29D479EF1C92}" type="datetime1">
              <a:rPr lang="en-US" smtClean="0"/>
              <a:t>5/2/22</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1F646F3F-274D-499B-ABBE-824EB4ABDC3D}" type="slidenum">
              <a:rPr lang="en-US" smtClean="0"/>
              <a:t>‹Nº›</a:t>
            </a:fld>
            <a:endParaRPr lang="en-US"/>
          </a:p>
        </p:txBody>
      </p:sp>
    </p:spTree>
    <p:extLst>
      <p:ext uri="{BB962C8B-B14F-4D97-AF65-F5344CB8AC3E}">
        <p14:creationId xmlns:p14="http://schemas.microsoft.com/office/powerpoint/2010/main" val="365538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609600" y="365125"/>
            <a:ext cx="1074578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609600" y="1895096"/>
            <a:ext cx="5387975"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609600" y="2842211"/>
            <a:ext cx="5387975"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67890" y="1895096"/>
            <a:ext cx="541451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67890" y="2842211"/>
            <a:ext cx="5414510"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5DF128AB-198A-495F-8475-FDB360C9873F}" type="datetime1">
              <a:rPr lang="en-US" smtClean="0"/>
              <a:t>5/2/22</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1F646F3F-274D-499B-ABBE-824EB4ABDC3D}" type="slidenum">
              <a:rPr lang="en-US" smtClean="0"/>
              <a:t>‹Nº›</a:t>
            </a:fld>
            <a:endParaRPr lang="en-US"/>
          </a:p>
        </p:txBody>
      </p:sp>
    </p:spTree>
    <p:extLst>
      <p:ext uri="{BB962C8B-B14F-4D97-AF65-F5344CB8AC3E}">
        <p14:creationId xmlns:p14="http://schemas.microsoft.com/office/powerpoint/2010/main" val="1906601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21A235E-F8FD-479F-9FC7-18BE84110877}" type="datetime1">
              <a:rPr lang="en-US" smtClean="0"/>
              <a:t>5/2/22</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1F646F3F-274D-499B-ABBE-824EB4ABDC3D}" type="slidenum">
              <a:rPr lang="en-US" smtClean="0"/>
              <a:t>‹Nº›</a:t>
            </a:fld>
            <a:endParaRPr lang="en-US"/>
          </a:p>
        </p:txBody>
      </p:sp>
    </p:spTree>
    <p:extLst>
      <p:ext uri="{BB962C8B-B14F-4D97-AF65-F5344CB8AC3E}">
        <p14:creationId xmlns:p14="http://schemas.microsoft.com/office/powerpoint/2010/main" val="2290584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E890F09B-68DA-462E-9DB4-4C9ADAB8CBCC}" type="datetime1">
              <a:rPr lang="en-US" smtClean="0"/>
              <a:t>5/2/22</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1F646F3F-274D-499B-ABBE-824EB4ABDC3D}" type="slidenum">
              <a:rPr lang="en-US" smtClean="0"/>
              <a:t>‹Nº›</a:t>
            </a:fld>
            <a:endParaRPr lang="en-US"/>
          </a:p>
        </p:txBody>
      </p:sp>
    </p:spTree>
    <p:extLst>
      <p:ext uri="{BB962C8B-B14F-4D97-AF65-F5344CB8AC3E}">
        <p14:creationId xmlns:p14="http://schemas.microsoft.com/office/powerpoint/2010/main" val="796066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612649" y="457199"/>
            <a:ext cx="4970822" cy="2660205"/>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6096000" y="457200"/>
            <a:ext cx="5483352" cy="574400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612649" y="3329989"/>
            <a:ext cx="4970822" cy="287121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17AC4E36-FABE-47EB-AA7F-C19A93824617}" type="datetime1">
              <a:rPr lang="en-US" smtClean="0"/>
              <a:t>5/2/22</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1F646F3F-274D-499B-ABBE-824EB4ABDC3D}" type="slidenum">
              <a:rPr lang="en-US" smtClean="0"/>
              <a:t>‹Nº›</a:t>
            </a:fld>
            <a:endParaRPr lang="en-US"/>
          </a:p>
        </p:txBody>
      </p:sp>
    </p:spTree>
    <p:extLst>
      <p:ext uri="{BB962C8B-B14F-4D97-AF65-F5344CB8AC3E}">
        <p14:creationId xmlns:p14="http://schemas.microsoft.com/office/powerpoint/2010/main" val="1793278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612649" y="457199"/>
            <a:ext cx="4970822" cy="2667485"/>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6096000" y="457199"/>
            <a:ext cx="5483352"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612649" y="3322708"/>
            <a:ext cx="4970822" cy="254628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F199CE6B-5DE6-4A2D-B72E-5E8969F9F56F}" type="datetime1">
              <a:rPr lang="en-US" smtClean="0"/>
              <a:t>5/2/22</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1F646F3F-274D-499B-ABBE-824EB4ABDC3D}" type="slidenum">
              <a:rPr lang="en-US" smtClean="0"/>
              <a:t>‹Nº›</a:t>
            </a:fld>
            <a:endParaRPr lang="en-US"/>
          </a:p>
        </p:txBody>
      </p:sp>
    </p:spTree>
    <p:extLst>
      <p:ext uri="{BB962C8B-B14F-4D97-AF65-F5344CB8AC3E}">
        <p14:creationId xmlns:p14="http://schemas.microsoft.com/office/powerpoint/2010/main" val="1526084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2E603F-28B7-4831-BF23-65FBAB13D5FB}"/>
              </a:ext>
            </a:extLst>
          </p:cNvPr>
          <p:cNvSpPr/>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609600" y="557784"/>
            <a:ext cx="10972800"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609600" y="2106204"/>
            <a:ext cx="10972800" cy="40365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609600" y="6356350"/>
            <a:ext cx="2743200" cy="365125"/>
          </a:xfrm>
          <a:prstGeom prst="rect">
            <a:avLst/>
          </a:prstGeom>
        </p:spPr>
        <p:txBody>
          <a:bodyPr vert="horz" lIns="91440" tIns="45720" rIns="91440" bIns="45720" rtlCol="0" anchor="ctr"/>
          <a:lstStyle>
            <a:lvl1pPr algn="l">
              <a:defRPr lang="en-US" sz="800" kern="1200" cap="all" spc="200" smtClean="0">
                <a:solidFill>
                  <a:schemeClr val="tx1"/>
                </a:solidFill>
                <a:latin typeface="+mn-lt"/>
                <a:ea typeface="+mn-ea"/>
                <a:cs typeface="Segoe UI Semilight" panose="020B0402040204020203" pitchFamily="34" charset="0"/>
              </a:defRPr>
            </a:lvl1pPr>
          </a:lstStyle>
          <a:p>
            <a:fld id="{F481A142-DA77-4A5F-AD1F-14E6C18F0F5F}" type="datetime1">
              <a:rPr lang="en-US" smtClean="0"/>
              <a:t>5/2/22</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800" kern="1200" cap="all" spc="200" dirty="0">
                <a:solidFill>
                  <a:schemeClr val="tx1"/>
                </a:solidFill>
                <a:latin typeface="+mn-lt"/>
                <a:ea typeface="+mn-ea"/>
                <a:cs typeface="Segoe UI Semilight" panose="020B0402040204020203" pitchFamily="34" charset="0"/>
              </a:defRPr>
            </a:lvl1pPr>
          </a:lstStyle>
          <a:p>
            <a:endParaRPr lang="en-US" dirty="0"/>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10134600" y="6356350"/>
            <a:ext cx="1447800" cy="365125"/>
          </a:xfrm>
          <a:prstGeom prst="rect">
            <a:avLst/>
          </a:prstGeom>
        </p:spPr>
        <p:txBody>
          <a:bodyPr vert="horz" lIns="91440" tIns="45720" rIns="91440" bIns="45720" rtlCol="0" anchor="ctr"/>
          <a:lstStyle>
            <a:lvl1pPr algn="r">
              <a:defRPr lang="en-US" sz="800" kern="1200" cap="all" spc="200" smtClean="0">
                <a:solidFill>
                  <a:schemeClr val="tx1"/>
                </a:solidFill>
                <a:latin typeface="+mn-lt"/>
                <a:ea typeface="+mn-ea"/>
                <a:cs typeface="Segoe UI Semilight" panose="020B0402040204020203" pitchFamily="34" charset="0"/>
              </a:defRPr>
            </a:lvl1pPr>
          </a:lstStyle>
          <a:p>
            <a:fld id="{1F646F3F-274D-499B-ABBE-824EB4ABDC3D}" type="slidenum">
              <a:rPr lang="en-US" smtClean="0"/>
              <a:pPr/>
              <a:t>‹Nº›</a:t>
            </a:fld>
            <a:endParaRPr lang="en-US"/>
          </a:p>
        </p:txBody>
      </p:sp>
    </p:spTree>
    <p:extLst>
      <p:ext uri="{BB962C8B-B14F-4D97-AF65-F5344CB8AC3E}">
        <p14:creationId xmlns:p14="http://schemas.microsoft.com/office/powerpoint/2010/main" val="3647481836"/>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74" r:id="rId6"/>
    <p:sldLayoutId id="2147483769" r:id="rId7"/>
    <p:sldLayoutId id="2147483770" r:id="rId8"/>
    <p:sldLayoutId id="2147483771" r:id="rId9"/>
    <p:sldLayoutId id="2147483773" r:id="rId10"/>
    <p:sldLayoutId id="2147483772"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8" name="Rectangle 97">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Freeform: Shape 99">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10"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03">
            <a:extLst>
              <a:ext uri="{FF2B5EF4-FFF2-40B4-BE49-F238E27FC236}">
                <a16:creationId xmlns:a16="http://schemas.microsoft.com/office/drawing/2014/main" id="{76ADA084-C86B-4F3C-8077-6A8999CC4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Título 1">
            <a:extLst>
              <a:ext uri="{FF2B5EF4-FFF2-40B4-BE49-F238E27FC236}">
                <a16:creationId xmlns:a16="http://schemas.microsoft.com/office/drawing/2014/main" id="{251D6C63-A11F-8619-09AC-EE090AEB9A7C}"/>
              </a:ext>
            </a:extLst>
          </p:cNvPr>
          <p:cNvSpPr>
            <a:spLocks noGrp="1"/>
          </p:cNvSpPr>
          <p:nvPr>
            <p:ph type="ctrTitle"/>
          </p:nvPr>
        </p:nvSpPr>
        <p:spPr>
          <a:xfrm>
            <a:off x="609600" y="552782"/>
            <a:ext cx="5369169" cy="1591902"/>
          </a:xfrm>
        </p:spPr>
        <p:txBody>
          <a:bodyPr vert="horz" lIns="91440" tIns="45720" rIns="91440" bIns="45720" rtlCol="0" anchor="b">
            <a:normAutofit/>
          </a:bodyPr>
          <a:lstStyle/>
          <a:p>
            <a:pPr>
              <a:lnSpc>
                <a:spcPct val="90000"/>
              </a:lnSpc>
            </a:pPr>
            <a:r>
              <a:rPr lang="en-US" sz="2400" kern="1200" dirty="0">
                <a:solidFill>
                  <a:schemeClr val="tx1"/>
                </a:solidFill>
                <a:latin typeface="+mj-lt"/>
                <a:ea typeface="+mj-ea"/>
                <a:cs typeface="+mj-cs"/>
              </a:rPr>
              <a:t>INTRODUCCIÓN A LA MODELACIÓN DE SISTEMAS COMPLEJOS CON AUTÓMATAS CELULARES</a:t>
            </a:r>
          </a:p>
        </p:txBody>
      </p:sp>
      <p:sp>
        <p:nvSpPr>
          <p:cNvPr id="3" name="Subtítulo 2">
            <a:extLst>
              <a:ext uri="{FF2B5EF4-FFF2-40B4-BE49-F238E27FC236}">
                <a16:creationId xmlns:a16="http://schemas.microsoft.com/office/drawing/2014/main" id="{89EB8682-D99B-A3C3-562F-66CA361EB2E8}"/>
              </a:ext>
            </a:extLst>
          </p:cNvPr>
          <p:cNvSpPr>
            <a:spLocks noGrp="1"/>
          </p:cNvSpPr>
          <p:nvPr>
            <p:ph type="subTitle" idx="1"/>
          </p:nvPr>
        </p:nvSpPr>
        <p:spPr>
          <a:xfrm>
            <a:off x="610197" y="2391995"/>
            <a:ext cx="6519265" cy="3174788"/>
          </a:xfrm>
        </p:spPr>
        <p:txBody>
          <a:bodyPr vert="horz" lIns="91440" tIns="45720" rIns="91440" bIns="45720" rtlCol="0" anchor="t">
            <a:normAutofit/>
          </a:bodyPr>
          <a:lstStyle/>
          <a:p>
            <a:r>
              <a:rPr lang="en-US" dirty="0"/>
              <a:t>UNIVERSIDAD NACIONAL AUTÓNOMA DE MÉXICO</a:t>
            </a:r>
          </a:p>
          <a:p>
            <a:r>
              <a:rPr lang="en-US" dirty="0"/>
              <a:t>MAESTRIA EN CIENCIA E INGIENERIA DE LA COMPUTACIÓN: IA</a:t>
            </a:r>
          </a:p>
          <a:p>
            <a:endParaRPr lang="en-US" dirty="0"/>
          </a:p>
          <a:p>
            <a:r>
              <a:rPr lang="en-US" b="1" dirty="0"/>
              <a:t>GENERACIÓN DE LABERINTOS USANDO AC</a:t>
            </a:r>
          </a:p>
          <a:p>
            <a:endParaRPr lang="en-US" dirty="0"/>
          </a:p>
          <a:p>
            <a:r>
              <a:rPr lang="en-US" dirty="0"/>
              <a:t>ARIEL CERÓN GONZÁLEZ</a:t>
            </a:r>
          </a:p>
        </p:txBody>
      </p:sp>
      <p:pic>
        <p:nvPicPr>
          <p:cNvPr id="4" name="Picture 3">
            <a:extLst>
              <a:ext uri="{FF2B5EF4-FFF2-40B4-BE49-F238E27FC236}">
                <a16:creationId xmlns:a16="http://schemas.microsoft.com/office/drawing/2014/main" id="{530535B7-18AB-C9B0-D7EB-0C8F443B987D}"/>
              </a:ext>
            </a:extLst>
          </p:cNvPr>
          <p:cNvPicPr>
            <a:picLocks noChangeAspect="1"/>
          </p:cNvPicPr>
          <p:nvPr/>
        </p:nvPicPr>
        <p:blipFill rotWithShape="1">
          <a:blip r:embed="rId2"/>
          <a:srcRect l="24613" r="24615" b="2"/>
          <a:stretch/>
        </p:blipFill>
        <p:spPr>
          <a:xfrm>
            <a:off x="6364448" y="10"/>
            <a:ext cx="5827552" cy="6857990"/>
          </a:xfrm>
          <a:custGeom>
            <a:avLst/>
            <a:gdLst/>
            <a:ahLst/>
            <a:cxnLst/>
            <a:rect l="l" t="t" r="r" b="b"/>
            <a:pathLst>
              <a:path w="5827552" h="6858000">
                <a:moveTo>
                  <a:pt x="391440" y="4232571"/>
                </a:moveTo>
                <a:cubicBezTo>
                  <a:pt x="581049" y="4232571"/>
                  <a:pt x="734757" y="4386279"/>
                  <a:pt x="734757" y="4575888"/>
                </a:cubicBezTo>
                <a:cubicBezTo>
                  <a:pt x="734757" y="4765497"/>
                  <a:pt x="581049" y="4919205"/>
                  <a:pt x="391440" y="4919205"/>
                </a:cubicBezTo>
                <a:cubicBezTo>
                  <a:pt x="201831" y="4919205"/>
                  <a:pt x="48123" y="4765497"/>
                  <a:pt x="48123" y="4575888"/>
                </a:cubicBezTo>
                <a:cubicBezTo>
                  <a:pt x="48123" y="4386279"/>
                  <a:pt x="201831" y="4232571"/>
                  <a:pt x="391440" y="4232571"/>
                </a:cubicBezTo>
                <a:close/>
                <a:moveTo>
                  <a:pt x="247368" y="1806694"/>
                </a:moveTo>
                <a:cubicBezTo>
                  <a:pt x="383986" y="1806694"/>
                  <a:pt x="494736" y="1917444"/>
                  <a:pt x="494736" y="2054062"/>
                </a:cubicBezTo>
                <a:cubicBezTo>
                  <a:pt x="494736" y="2190680"/>
                  <a:pt x="383986" y="2301430"/>
                  <a:pt x="247368" y="2301430"/>
                </a:cubicBezTo>
                <a:cubicBezTo>
                  <a:pt x="110750" y="2301430"/>
                  <a:pt x="0" y="2190680"/>
                  <a:pt x="0" y="2054062"/>
                </a:cubicBezTo>
                <a:cubicBezTo>
                  <a:pt x="0" y="1917444"/>
                  <a:pt x="110750" y="1806694"/>
                  <a:pt x="247368" y="1806694"/>
                </a:cubicBezTo>
                <a:close/>
                <a:moveTo>
                  <a:pt x="247369" y="1294715"/>
                </a:moveTo>
                <a:cubicBezTo>
                  <a:pt x="326938" y="1294715"/>
                  <a:pt x="391441" y="1359218"/>
                  <a:pt x="391441" y="1438787"/>
                </a:cubicBezTo>
                <a:cubicBezTo>
                  <a:pt x="391441" y="1518356"/>
                  <a:pt x="326938" y="1582859"/>
                  <a:pt x="247369" y="1582859"/>
                </a:cubicBezTo>
                <a:cubicBezTo>
                  <a:pt x="167800" y="1582859"/>
                  <a:pt x="103297" y="1518356"/>
                  <a:pt x="103297" y="1438787"/>
                </a:cubicBezTo>
                <a:cubicBezTo>
                  <a:pt x="103297" y="1359218"/>
                  <a:pt x="167800" y="1294715"/>
                  <a:pt x="247369" y="1294715"/>
                </a:cubicBezTo>
                <a:close/>
                <a:moveTo>
                  <a:pt x="480671" y="0"/>
                </a:moveTo>
                <a:lnTo>
                  <a:pt x="5827552" y="0"/>
                </a:lnTo>
                <a:lnTo>
                  <a:pt x="5827552" y="6858000"/>
                </a:lnTo>
                <a:lnTo>
                  <a:pt x="5825818" y="6858000"/>
                </a:lnTo>
                <a:lnTo>
                  <a:pt x="236731" y="6858000"/>
                </a:lnTo>
                <a:lnTo>
                  <a:pt x="225831" y="6841105"/>
                </a:lnTo>
                <a:cubicBezTo>
                  <a:pt x="35993" y="6490332"/>
                  <a:pt x="58970" y="6027176"/>
                  <a:pt x="314550" y="5720066"/>
                </a:cubicBezTo>
                <a:cubicBezTo>
                  <a:pt x="1530043" y="4259025"/>
                  <a:pt x="615593" y="4079388"/>
                  <a:pt x="503588" y="3464278"/>
                </a:cubicBezTo>
                <a:cubicBezTo>
                  <a:pt x="330606" y="2514465"/>
                  <a:pt x="722867" y="2276432"/>
                  <a:pt x="675681" y="1809180"/>
                </a:cubicBezTo>
                <a:cubicBezTo>
                  <a:pt x="624359" y="1301070"/>
                  <a:pt x="219491" y="1102027"/>
                  <a:pt x="245003" y="646882"/>
                </a:cubicBezTo>
                <a:cubicBezTo>
                  <a:pt x="249830" y="424885"/>
                  <a:pt x="318025" y="228632"/>
                  <a:pt x="431196" y="64140"/>
                </a:cubicBezTo>
                <a:close/>
              </a:path>
            </a:pathLst>
          </a:custGeom>
        </p:spPr>
      </p:pic>
    </p:spTree>
    <p:extLst>
      <p:ext uri="{BB962C8B-B14F-4D97-AF65-F5344CB8AC3E}">
        <p14:creationId xmlns:p14="http://schemas.microsoft.com/office/powerpoint/2010/main" val="2680478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37DBD8-814A-4D4E-B19F-9041AE8EA396}"/>
              </a:ext>
            </a:extLst>
          </p:cNvPr>
          <p:cNvSpPr>
            <a:spLocks noGrp="1"/>
          </p:cNvSpPr>
          <p:nvPr>
            <p:ph type="title"/>
          </p:nvPr>
        </p:nvSpPr>
        <p:spPr/>
        <p:txBody>
          <a:bodyPr/>
          <a:lstStyle/>
          <a:p>
            <a:r>
              <a:rPr lang="es-MX" dirty="0"/>
              <a:t>INDICE</a:t>
            </a:r>
          </a:p>
        </p:txBody>
      </p:sp>
      <p:sp>
        <p:nvSpPr>
          <p:cNvPr id="3" name="Marcador de contenido 2">
            <a:extLst>
              <a:ext uri="{FF2B5EF4-FFF2-40B4-BE49-F238E27FC236}">
                <a16:creationId xmlns:a16="http://schemas.microsoft.com/office/drawing/2014/main" id="{82894A32-4538-AB94-03AF-7DFA25A5950C}"/>
              </a:ext>
            </a:extLst>
          </p:cNvPr>
          <p:cNvSpPr>
            <a:spLocks noGrp="1"/>
          </p:cNvSpPr>
          <p:nvPr>
            <p:ph idx="1"/>
          </p:nvPr>
        </p:nvSpPr>
        <p:spPr/>
        <p:txBody>
          <a:bodyPr/>
          <a:lstStyle/>
          <a:p>
            <a:pPr marL="342900" indent="-342900">
              <a:buFont typeface="Arial" panose="020B0604020202020204" pitchFamily="34" charset="0"/>
              <a:buChar char="•"/>
            </a:pPr>
            <a:r>
              <a:rPr lang="es-MX" dirty="0"/>
              <a:t>MOTIVACIÓN</a:t>
            </a:r>
          </a:p>
          <a:p>
            <a:pPr marL="342900" indent="-342900">
              <a:buFont typeface="Arial" panose="020B0604020202020204" pitchFamily="34" charset="0"/>
              <a:buChar char="•"/>
            </a:pPr>
            <a:r>
              <a:rPr lang="es-MX" dirty="0"/>
              <a:t>DEFINICIÓN DEL PROBLEMA</a:t>
            </a:r>
          </a:p>
          <a:p>
            <a:pPr marL="342900" indent="-342900">
              <a:buFont typeface="Arial" panose="020B0604020202020204" pitchFamily="34" charset="0"/>
              <a:buChar char="•"/>
            </a:pPr>
            <a:r>
              <a:rPr lang="es-MX" dirty="0"/>
              <a:t>PROPUESTAS DE TECNOLOGÍAS</a:t>
            </a:r>
          </a:p>
          <a:p>
            <a:pPr marL="342900" indent="-342900">
              <a:buFont typeface="Arial" panose="020B0604020202020204" pitchFamily="34" charset="0"/>
              <a:buChar char="•"/>
            </a:pPr>
            <a:r>
              <a:rPr lang="es-MX" dirty="0"/>
              <a:t>REFERENCIAS</a:t>
            </a:r>
          </a:p>
        </p:txBody>
      </p:sp>
    </p:spTree>
    <p:extLst>
      <p:ext uri="{BB962C8B-B14F-4D97-AF65-F5344CB8AC3E}">
        <p14:creationId xmlns:p14="http://schemas.microsoft.com/office/powerpoint/2010/main" val="774046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405061-2845-8960-7B93-DE8FAD5C5A63}"/>
              </a:ext>
            </a:extLst>
          </p:cNvPr>
          <p:cNvSpPr>
            <a:spLocks noGrp="1"/>
          </p:cNvSpPr>
          <p:nvPr>
            <p:ph type="title"/>
          </p:nvPr>
        </p:nvSpPr>
        <p:spPr/>
        <p:txBody>
          <a:bodyPr/>
          <a:lstStyle/>
          <a:p>
            <a:r>
              <a:rPr lang="es-MX" dirty="0"/>
              <a:t>MOTIVACIÓN</a:t>
            </a:r>
          </a:p>
        </p:txBody>
      </p:sp>
      <p:sp>
        <p:nvSpPr>
          <p:cNvPr id="3" name="Marcador de contenido 2">
            <a:extLst>
              <a:ext uri="{FF2B5EF4-FFF2-40B4-BE49-F238E27FC236}">
                <a16:creationId xmlns:a16="http://schemas.microsoft.com/office/drawing/2014/main" id="{89CF0AEB-E9C2-4D43-FBCA-4973D8C1F46E}"/>
              </a:ext>
            </a:extLst>
          </p:cNvPr>
          <p:cNvSpPr>
            <a:spLocks noGrp="1"/>
          </p:cNvSpPr>
          <p:nvPr>
            <p:ph idx="1"/>
          </p:nvPr>
        </p:nvSpPr>
        <p:spPr>
          <a:xfrm>
            <a:off x="609600" y="2974428"/>
            <a:ext cx="10972800" cy="3168310"/>
          </a:xfrm>
        </p:spPr>
        <p:txBody>
          <a:bodyPr>
            <a:normAutofit/>
          </a:bodyPr>
          <a:lstStyle/>
          <a:p>
            <a:r>
              <a:rPr lang="es-MX" dirty="0"/>
              <a:t>Los métodos actuales de generación de laberintos impican un gasto de tiempo para el humano que diseña cada laberinto. Muchos juegos requieren la implementación de laberintos para continuar con su desarrollo.</a:t>
            </a:r>
            <a:br>
              <a:rPr lang="es-MX" dirty="0"/>
            </a:br>
            <a:endParaRPr lang="es-MX" dirty="0"/>
          </a:p>
          <a:p>
            <a:endParaRPr lang="es-MX" dirty="0"/>
          </a:p>
        </p:txBody>
      </p:sp>
    </p:spTree>
    <p:extLst>
      <p:ext uri="{BB962C8B-B14F-4D97-AF65-F5344CB8AC3E}">
        <p14:creationId xmlns:p14="http://schemas.microsoft.com/office/powerpoint/2010/main" val="1113850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4D9A98-524D-7A4B-2197-622018938F7B}"/>
              </a:ext>
            </a:extLst>
          </p:cNvPr>
          <p:cNvSpPr>
            <a:spLocks noGrp="1"/>
          </p:cNvSpPr>
          <p:nvPr>
            <p:ph type="title"/>
          </p:nvPr>
        </p:nvSpPr>
        <p:spPr/>
        <p:txBody>
          <a:bodyPr/>
          <a:lstStyle/>
          <a:p>
            <a:r>
              <a:rPr lang="es-MX" dirty="0"/>
              <a:t>DEFINICIÓN DEL PROBLEMA</a:t>
            </a:r>
          </a:p>
        </p:txBody>
      </p:sp>
      <p:sp>
        <p:nvSpPr>
          <p:cNvPr id="3" name="Marcador de contenido 2">
            <a:extLst>
              <a:ext uri="{FF2B5EF4-FFF2-40B4-BE49-F238E27FC236}">
                <a16:creationId xmlns:a16="http://schemas.microsoft.com/office/drawing/2014/main" id="{25C5E4D8-4A64-F9F2-2193-7C68123D6B2D}"/>
              </a:ext>
            </a:extLst>
          </p:cNvPr>
          <p:cNvSpPr>
            <a:spLocks noGrp="1"/>
          </p:cNvSpPr>
          <p:nvPr>
            <p:ph idx="1"/>
          </p:nvPr>
        </p:nvSpPr>
        <p:spPr/>
        <p:txBody>
          <a:bodyPr/>
          <a:lstStyle/>
          <a:p>
            <a:pPr marL="342900" indent="-342900">
              <a:buFont typeface="Arial" panose="020B0604020202020204" pitchFamily="34" charset="0"/>
              <a:buChar char="•"/>
            </a:pPr>
            <a:r>
              <a:rPr lang="es-MX" dirty="0"/>
              <a:t>Generar un laberinto usando autómatas celulares</a:t>
            </a:r>
          </a:p>
          <a:p>
            <a:pPr marL="342900" indent="-342900">
              <a:buFont typeface="Arial" panose="020B0604020202020204" pitchFamily="34" charset="0"/>
              <a:buChar char="•"/>
            </a:pPr>
            <a:r>
              <a:rPr lang="es-MX" dirty="0"/>
              <a:t>Resolver el laberinto generado usando autómatas celulares o algoritmos genéticos</a:t>
            </a:r>
          </a:p>
          <a:p>
            <a:pPr marL="342900" indent="-342900">
              <a:buFont typeface="Arial" panose="020B0604020202020204" pitchFamily="34" charset="0"/>
              <a:buChar char="•"/>
            </a:pPr>
            <a:r>
              <a:rPr lang="es-MX" dirty="0"/>
              <a:t>Comparar la dificutad y tiempo de implemenetación del laberito con métodos tradicionales</a:t>
            </a:r>
          </a:p>
        </p:txBody>
      </p:sp>
    </p:spTree>
    <p:extLst>
      <p:ext uri="{BB962C8B-B14F-4D97-AF65-F5344CB8AC3E}">
        <p14:creationId xmlns:p14="http://schemas.microsoft.com/office/powerpoint/2010/main" val="953734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463F3D-E8F8-2DBE-4C02-7BF693BD0C85}"/>
              </a:ext>
            </a:extLst>
          </p:cNvPr>
          <p:cNvSpPr>
            <a:spLocks noGrp="1"/>
          </p:cNvSpPr>
          <p:nvPr>
            <p:ph type="title"/>
          </p:nvPr>
        </p:nvSpPr>
        <p:spPr/>
        <p:txBody>
          <a:bodyPr/>
          <a:lstStyle/>
          <a:p>
            <a:r>
              <a:rPr lang="es-MX" dirty="0"/>
              <a:t>PROPUESTAS DE TECNOLOGÍAS</a:t>
            </a:r>
          </a:p>
        </p:txBody>
      </p:sp>
      <p:sp>
        <p:nvSpPr>
          <p:cNvPr id="3" name="Marcador de contenido 2">
            <a:extLst>
              <a:ext uri="{FF2B5EF4-FFF2-40B4-BE49-F238E27FC236}">
                <a16:creationId xmlns:a16="http://schemas.microsoft.com/office/drawing/2014/main" id="{69145DD9-C24D-C5DD-BF16-F23A72DAFC3C}"/>
              </a:ext>
            </a:extLst>
          </p:cNvPr>
          <p:cNvSpPr>
            <a:spLocks noGrp="1"/>
          </p:cNvSpPr>
          <p:nvPr>
            <p:ph idx="1"/>
          </p:nvPr>
        </p:nvSpPr>
        <p:spPr/>
        <p:txBody>
          <a:bodyPr/>
          <a:lstStyle/>
          <a:p>
            <a:pPr marL="342900" indent="-342900">
              <a:buFont typeface="Arial" panose="020B0604020202020204" pitchFamily="34" charset="0"/>
              <a:buChar char="•"/>
            </a:pPr>
            <a:r>
              <a:rPr lang="es-MX" dirty="0"/>
              <a:t>PYTHON</a:t>
            </a:r>
          </a:p>
          <a:p>
            <a:pPr marL="571500" lvl="1" indent="-342900">
              <a:buFont typeface="Arial" panose="020B0604020202020204" pitchFamily="34" charset="0"/>
              <a:buChar char="•"/>
            </a:pPr>
            <a:r>
              <a:rPr lang="es-MX" dirty="0"/>
              <a:t>PyGame: Para generar la representación visual</a:t>
            </a:r>
          </a:p>
          <a:p>
            <a:pPr marL="571500" lvl="1" indent="-342900">
              <a:buFont typeface="Arial" panose="020B0604020202020204" pitchFamily="34" charset="0"/>
              <a:buChar char="•"/>
            </a:pPr>
            <a:r>
              <a:rPr lang="es-MX" dirty="0"/>
              <a:t>Numpy: Para la manipulación de matrices</a:t>
            </a:r>
          </a:p>
          <a:p>
            <a:pPr marL="571500" lvl="1" indent="-342900">
              <a:buFont typeface="Arial" panose="020B0604020202020204" pitchFamily="34" charset="0"/>
              <a:buChar char="•"/>
            </a:pPr>
            <a:r>
              <a:rPr lang="es-MX" dirty="0"/>
              <a:t>PyTorch, PyGAD, Scikit-Learn: Para implementar métodos de aprendizaje</a:t>
            </a:r>
            <a:endParaRPr lang="es-MX" u="sng" dirty="0"/>
          </a:p>
          <a:p>
            <a:pPr marL="342900" indent="-342900">
              <a:buFont typeface="Arial" panose="020B0604020202020204" pitchFamily="34" charset="0"/>
              <a:buChar char="•"/>
            </a:pPr>
            <a:r>
              <a:rPr lang="es-MX" dirty="0"/>
              <a:t>Autómatas Celulares: Para generar laberitos y solucionarlos</a:t>
            </a:r>
          </a:p>
          <a:p>
            <a:pPr marL="571500" lvl="1" indent="-342900">
              <a:buFont typeface="Arial" panose="020B0604020202020204" pitchFamily="34" charset="0"/>
              <a:buChar char="•"/>
            </a:pPr>
            <a:r>
              <a:rPr lang="es-MX" dirty="0"/>
              <a:t>Configuración rectangular de tamañano mxn</a:t>
            </a:r>
          </a:p>
          <a:p>
            <a:pPr marL="571500" lvl="1" indent="-342900">
              <a:buFont typeface="Arial" panose="020B0604020202020204" pitchFamily="34" charset="0"/>
              <a:buChar char="•"/>
            </a:pPr>
            <a:r>
              <a:rPr lang="es-MX" dirty="0"/>
              <a:t>Vecindad de Vonn Neuman</a:t>
            </a:r>
          </a:p>
          <a:p>
            <a:pPr marL="571500" lvl="1" indent="-342900">
              <a:buFont typeface="Arial" panose="020B0604020202020204" pitchFamily="34" charset="0"/>
              <a:buChar char="•"/>
            </a:pPr>
            <a:r>
              <a:rPr lang="es-MX" dirty="0"/>
              <a:t>Reglas elementales y reglas propuestas para la generación de laberintos</a:t>
            </a:r>
          </a:p>
          <a:p>
            <a:pPr marL="342900" indent="-342900">
              <a:buFont typeface="Arial" panose="020B0604020202020204" pitchFamily="34" charset="0"/>
              <a:buChar char="•"/>
            </a:pPr>
            <a:r>
              <a:rPr lang="es-MX" dirty="0"/>
              <a:t>Alogritmos Genéticos: Para resolver laberintos</a:t>
            </a:r>
          </a:p>
        </p:txBody>
      </p:sp>
    </p:spTree>
    <p:extLst>
      <p:ext uri="{BB962C8B-B14F-4D97-AF65-F5344CB8AC3E}">
        <p14:creationId xmlns:p14="http://schemas.microsoft.com/office/powerpoint/2010/main" val="786961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D737FE-6034-962A-3CEA-3A28657984D0}"/>
              </a:ext>
            </a:extLst>
          </p:cNvPr>
          <p:cNvSpPr>
            <a:spLocks noGrp="1"/>
          </p:cNvSpPr>
          <p:nvPr>
            <p:ph type="title"/>
          </p:nvPr>
        </p:nvSpPr>
        <p:spPr/>
        <p:txBody>
          <a:bodyPr/>
          <a:lstStyle/>
          <a:p>
            <a:r>
              <a:rPr lang="es-MX" dirty="0"/>
              <a:t>REFERENCIAS</a:t>
            </a:r>
          </a:p>
        </p:txBody>
      </p:sp>
      <p:sp>
        <p:nvSpPr>
          <p:cNvPr id="3" name="Marcador de contenido 2">
            <a:extLst>
              <a:ext uri="{FF2B5EF4-FFF2-40B4-BE49-F238E27FC236}">
                <a16:creationId xmlns:a16="http://schemas.microsoft.com/office/drawing/2014/main" id="{F8AC41DE-1C39-873E-FD01-E3DC55D5A30D}"/>
              </a:ext>
            </a:extLst>
          </p:cNvPr>
          <p:cNvSpPr>
            <a:spLocks noGrp="1"/>
          </p:cNvSpPr>
          <p:nvPr>
            <p:ph idx="1"/>
          </p:nvPr>
        </p:nvSpPr>
        <p:spPr/>
        <p:txBody>
          <a:bodyPr/>
          <a:lstStyle/>
          <a:p>
            <a:pPr marL="457200" indent="-457200">
              <a:buFont typeface="+mj-lt"/>
              <a:buAutoNum type="arabicPeriod"/>
            </a:pPr>
            <a:r>
              <a:rPr lang="es-MX" dirty="0"/>
              <a:t>Adamatzky, A. (1997). Cellular automaton labyrinths and solution finding. </a:t>
            </a:r>
            <a:r>
              <a:rPr lang="es-MX" i="1" dirty="0"/>
              <a:t>Computers &amp; Graphics</a:t>
            </a:r>
            <a:r>
              <a:rPr lang="es-MX" dirty="0"/>
              <a:t>, </a:t>
            </a:r>
            <a:r>
              <a:rPr lang="es-MX" i="1" dirty="0"/>
              <a:t>21</a:t>
            </a:r>
            <a:r>
              <a:rPr lang="es-MX" dirty="0"/>
              <a:t>(4), 519-522.</a:t>
            </a:r>
          </a:p>
          <a:p>
            <a:pPr marL="457200" indent="-457200">
              <a:buFont typeface="+mj-lt"/>
              <a:buAutoNum type="arabicPeriod"/>
            </a:pPr>
            <a:r>
              <a:rPr lang="es-MX" dirty="0"/>
              <a:t>Pech, A., Hingston, P., Masek, M., &amp; Lam, C. P. (2015, February). Evolving cellular automata for maze generation. In </a:t>
            </a:r>
            <a:r>
              <a:rPr lang="es-MX" i="1" dirty="0"/>
              <a:t>Australasian conference on artificial life and computational intelligence</a:t>
            </a:r>
            <a:r>
              <a:rPr lang="es-MX" dirty="0"/>
              <a:t> (pp. 112-124). Springer, Cham.</a:t>
            </a:r>
          </a:p>
          <a:p>
            <a:pPr marL="457200" indent="-457200">
              <a:buFont typeface="+mj-lt"/>
              <a:buAutoNum type="arabicPeriod"/>
            </a:pPr>
            <a:r>
              <a:rPr lang="es-MX" dirty="0"/>
              <a:t>Adams, C., &amp; Louis, S. (2017, November). Procedural maze level generation with evolutionary cellular automata. In </a:t>
            </a:r>
            <a:r>
              <a:rPr lang="es-MX" i="1" dirty="0"/>
              <a:t>2017 IEEE Symposium Series on Computational Intelligence (SSCI)</a:t>
            </a:r>
            <a:r>
              <a:rPr lang="es-MX" dirty="0"/>
              <a:t> (pp. 1-8). IEEE.</a:t>
            </a:r>
          </a:p>
        </p:txBody>
      </p:sp>
    </p:spTree>
    <p:extLst>
      <p:ext uri="{BB962C8B-B14F-4D97-AF65-F5344CB8AC3E}">
        <p14:creationId xmlns:p14="http://schemas.microsoft.com/office/powerpoint/2010/main" val="17590325"/>
      </p:ext>
    </p:extLst>
  </p:cSld>
  <p:clrMapOvr>
    <a:masterClrMapping/>
  </p:clrMapOvr>
</p:sld>
</file>

<file path=ppt/theme/theme1.xml><?xml version="1.0" encoding="utf-8"?>
<a:theme xmlns:a="http://schemas.openxmlformats.org/drawingml/2006/main" name="SplashVTI">
  <a:themeElements>
    <a:clrScheme name="Custom 11">
      <a:dk1>
        <a:srgbClr val="262626"/>
      </a:dk1>
      <a:lt1>
        <a:sysClr val="window" lastClr="FFFFFF"/>
      </a:lt1>
      <a:dk2>
        <a:srgbClr val="2F333D"/>
      </a:dk2>
      <a:lt2>
        <a:srgbClr val="E9F3F3"/>
      </a:lt2>
      <a:accent1>
        <a:srgbClr val="1EBE9B"/>
      </a:accent1>
      <a:accent2>
        <a:srgbClr val="FD8686"/>
      </a:accent2>
      <a:accent3>
        <a:srgbClr val="0AC8AD"/>
      </a:accent3>
      <a:accent4>
        <a:srgbClr val="E69500"/>
      </a:accent4>
      <a:accent5>
        <a:srgbClr val="EC4E70"/>
      </a:accent5>
      <a:accent6>
        <a:srgbClr val="794DFF"/>
      </a:accent6>
      <a:hlink>
        <a:srgbClr val="3E8FF1"/>
      </a:hlink>
      <a:folHlink>
        <a:srgbClr val="939393"/>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plashVTI" id="{CD38C481-21EC-466B-953B-A1440B42712A}" vid="{D3E4813C-1D98-48C2-AF59-2D0D78E25500}"/>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1287</TotalTime>
  <Words>358</Words>
  <Application>Microsoft Macintosh PowerPoint</Application>
  <PresentationFormat>Panorámica</PresentationFormat>
  <Paragraphs>35</Paragraphs>
  <Slides>6</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6</vt:i4>
      </vt:variant>
    </vt:vector>
  </HeadingPairs>
  <TitlesOfParts>
    <vt:vector size="11" baseType="lpstr">
      <vt:lpstr>Arial</vt:lpstr>
      <vt:lpstr>Avenir Next LT Pro</vt:lpstr>
      <vt:lpstr>Calibri</vt:lpstr>
      <vt:lpstr>Posterama</vt:lpstr>
      <vt:lpstr>SplashVTI</vt:lpstr>
      <vt:lpstr>INTRODUCCIÓN A LA MODELACIÓN DE SISTEMAS COMPLEJOS CON AUTÓMATAS CELULARES</vt:lpstr>
      <vt:lpstr>INDICE</vt:lpstr>
      <vt:lpstr>MOTIVACIÓN</vt:lpstr>
      <vt:lpstr>DEFINICIÓN DEL PROBLEMA</vt:lpstr>
      <vt:lpstr>PROPUESTAS DE TECNOLOGÍAS</vt:lpstr>
      <vt:lpstr>REFERENCIAS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 A LA MODELACIÓN DE SISTEMAS COMPLEJOS CON AUTÓMATAS CELULARES</dc:title>
  <dc:creator>ARIEL CERON GONZALEZ</dc:creator>
  <cp:lastModifiedBy>ARIEL CERON GONZALEZ</cp:lastModifiedBy>
  <cp:revision>2</cp:revision>
  <dcterms:created xsi:type="dcterms:W3CDTF">2022-05-02T17:08:59Z</dcterms:created>
  <dcterms:modified xsi:type="dcterms:W3CDTF">2022-05-03T14:36:15Z</dcterms:modified>
</cp:coreProperties>
</file>