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8" r:id="rId6"/>
    <p:sldId id="259" r:id="rId7"/>
    <p:sldId id="266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 showGuides="1">
      <p:cViewPr>
        <p:scale>
          <a:sx n="70" d="100"/>
          <a:sy n="70" d="100"/>
        </p:scale>
        <p:origin x="976" y="119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D8AC-D873-DE46-8B8B-D85C1967308C}" type="datetimeFigureOut">
              <a:rPr lang="es-ES_tradnl" smtClean="0"/>
              <a:t>14/4/24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E55A-5AA7-5545-9865-0A318EBC65F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85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B83B-CADC-AB03-0A30-A9079CC1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C197DB-CBF0-FFFB-A7DC-DCEA4A5F5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F7003-0B55-F0ED-E5AF-7FD9EDA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DC-9568-B342-BA5F-6F51E4B0EDB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1928B-22B8-33C3-5B6E-9CD79E84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9C4E9-47A6-62FB-AE08-C921F760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931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D3E7-1470-DDBF-2CFD-64DA17C5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9FBB2-803A-6D91-7D1B-09F47D0C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E2587-66C9-7DF0-966E-E7EC80A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F3DE-09D5-ED41-8E64-DEE40AEF05D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8B7C1-7478-186E-CF65-3E207240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F833D-7FBA-68D1-223E-53E85D60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158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FE32D1-B442-1034-4194-D4C3D69FB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96BF55-14AB-684D-E7CD-F9C7B285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45C24-19B3-8976-D66E-B4EC770F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5A53-C8B0-0E4B-9AFC-4DDCDA95DA47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54A1-F7AD-CEEB-B66B-249670BE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B905B-75B0-B6A9-B055-A33FA9FE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966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3220-E4EE-673A-8DC6-68A681D0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086E9-03B4-DEB7-6772-1BD98CF8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67339-E74E-8108-A4E7-D22B9159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4D647-052D-CB95-24C0-E689B3E7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53799-FF79-8737-7C67-4F7CB8F1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24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5A19B-8430-3F85-8046-DFD12F0B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C67EB-69E8-59EE-ADCA-8F8101B6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5D5FF-7A5C-EABA-BEF8-4985C185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0B5E-7050-404A-A671-16E4D8EDF8FF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0CDB9-F09C-7437-4CBF-1A4F7799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8E07B-A80B-48B8-1C0C-8D7152C9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8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F3CF-BFBE-189E-B752-473E2A3B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5ED4-8BB1-92CD-BA8B-833B0D632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37E3D-2F0E-1C01-4E74-28BFDEBDF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48C97-E9D0-BB15-C929-5782DF94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485-FE92-2546-9C29-F50E4199E12B}" type="datetime1">
              <a:rPr lang="es-MX" smtClean="0"/>
              <a:t>14/04/24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1E1E-3CA9-E77E-3741-637A33D7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B2043-519C-B3FB-D9A5-6F00EBF2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04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168D3-7490-AA70-447D-EF65D96C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641795-269E-BA76-A4D4-9CE636A9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B43BD1-4063-2803-FD04-4800B3EA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8D2292-1541-19F6-DD6E-563102A3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0EB231-80B9-10B3-A713-51E03198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68BA9E-3140-A0DC-5A7A-57ED02BE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0159-60B6-8841-B434-71A47F437CA9}" type="datetime1">
              <a:rPr lang="es-MX" smtClean="0"/>
              <a:t>14/04/24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D04B56-CCC9-DC59-9ECE-FEF53F1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EBC18B-6741-7ADD-FCEA-E8706C9C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75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84F8-A01B-9DC8-CABE-F074439C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411A8-1D3F-CBD4-4468-66D5010C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3558-77D9-E94C-9FAF-ECDEDAA438FB}" type="datetime1">
              <a:rPr lang="es-MX" smtClean="0"/>
              <a:t>14/04/24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F942E3-6C3A-32FB-8CC0-AA2761C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54D0F7-05F4-F5F4-2515-7E028DE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0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E2D011-7485-541C-A6EB-99D7677E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0075-1ED9-3243-A41F-04F4B8F4E864}" type="datetime1">
              <a:rPr lang="es-MX" smtClean="0"/>
              <a:t>14/04/24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CAFD38-33A5-AC1F-8B3A-B043B4F9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EED1AA-763B-F3BA-C735-317AF833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45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C1D4-C4A3-A63B-9448-509A69F5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3B72B-91B4-3E12-1F20-4987FDF2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978CD-5CFB-4A80-917F-DD3D75086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5D088-C962-2197-65C9-D3488257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EA6-51BF-2D4E-A357-802114B900DB}" type="datetime1">
              <a:rPr lang="es-MX" smtClean="0"/>
              <a:t>14/04/24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7C1F8-AFF6-9F00-E0ED-F9F7FBFB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8CA9B3-51F5-7FD0-180A-7AB9F26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91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5BFD5-01BF-BC91-F1A4-FE8E68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F0DC90-5E61-88AA-E431-CC1C14E0E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74052-4352-7D89-0799-95C57068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468F1-E0CB-3051-94FB-1B2DFDB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2503-68C7-BB46-BB01-FD848AFAB56B}" type="datetime1">
              <a:rPr lang="es-MX" smtClean="0"/>
              <a:t>14/04/24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EA888F-1AF8-C588-0482-3FA9A520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4C90C-D16C-791F-D9CB-150DCDB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5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17D5FA-B0EA-EC13-3BE4-184CD52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2887E-14D3-1F71-9452-5037C5DB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922EA-FA11-FD83-CA5A-7D8031CB3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D3933-5CFB-6647-A1E2-BEA2E7AEE073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B09BA-3E3E-CE1A-AE7C-418063A2C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77CF3-E91A-AF21-5837-E6CB6DFE6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650D8-F8C6-F542-8F47-9D44DD225D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29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134CF-C750-89AC-3B1C-699D1B17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IM-Analytics Qualification Test</a:t>
            </a:r>
            <a:br>
              <a:rPr lang="es-MX" dirty="0"/>
            </a:b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F7740-18D9-3181-E0B2-257A6C26D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429919"/>
            <a:ext cx="9144000" cy="1655762"/>
          </a:xfrm>
        </p:spPr>
        <p:txBody>
          <a:bodyPr/>
          <a:lstStyle/>
          <a:p>
            <a:r>
              <a:rPr lang="es-ES_tradnl" dirty="0"/>
              <a:t>Ariel </a:t>
            </a:r>
            <a:r>
              <a:rPr lang="es-ES_tradnl" dirty="0" err="1"/>
              <a:t>Ceron</a:t>
            </a:r>
            <a:r>
              <a:rPr lang="es-ES_tradnl" dirty="0"/>
              <a:t> G</a:t>
            </a:r>
          </a:p>
          <a:p>
            <a:r>
              <a:rPr lang="es-MX" dirty="0"/>
              <a:t>14/04/24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300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5B4C-4061-DD6F-869B-D52834B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8A5FD-B820-13A2-1A61-24A44527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3BCCD-E7DA-3695-99D1-66F9A20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344A2-E628-D584-B175-1716631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11</a:t>
            </a:fld>
            <a:endParaRPr lang="es-ES_tradn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1B4F9B4-306A-F4B7-FD3D-AD98BBD5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15" name="Marcador de contenido 7">
            <a:extLst>
              <a:ext uri="{FF2B5EF4-FFF2-40B4-BE49-F238E27FC236}">
                <a16:creationId xmlns:a16="http://schemas.microsoft.com/office/drawing/2014/main" id="{440E295A-1BD1-3751-E616-C7C11B51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027525"/>
            <a:ext cx="6016752" cy="45125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E5D3D7-3A67-E971-3F28-F3B9732D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03022"/>
            <a:ext cx="6016752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D593B-4D80-5E82-A23C-3B5B663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latin typeface="PT Mono" panose="02060509020205020204" pitchFamily="49" charset="77"/>
              </a:rPr>
              <a:t>Conclusions</a:t>
            </a:r>
            <a:endParaRPr lang="es-ES_tradnl" dirty="0">
              <a:latin typeface="PT Mono" panose="02060509020205020204" pitchFamily="49" charset="77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F6C85-8AE5-4622-633D-CF458F32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PT Mono" panose="02060509020205020204" pitchFamily="49" charset="77"/>
              </a:rPr>
              <a:t>KNN </a:t>
            </a:r>
            <a:r>
              <a:rPr lang="es-ES_tradnl" dirty="0" err="1">
                <a:latin typeface="PT Mono" panose="02060509020205020204" pitchFamily="49" charset="77"/>
              </a:rPr>
              <a:t>regression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is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the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preferred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choice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for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prediction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based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on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the</a:t>
            </a:r>
            <a:r>
              <a:rPr lang="es-ES_tradnl" dirty="0">
                <a:latin typeface="PT Mono" panose="02060509020205020204" pitchFamily="49" charset="77"/>
              </a:rPr>
              <a:t> True vs. </a:t>
            </a:r>
            <a:r>
              <a:rPr lang="es-ES_tradnl" dirty="0" err="1">
                <a:latin typeface="PT Mono" panose="02060509020205020204" pitchFamily="49" charset="77"/>
              </a:rPr>
              <a:t>Predict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results</a:t>
            </a:r>
            <a:r>
              <a:rPr lang="es-ES_tradnl" dirty="0">
                <a:latin typeface="PT Mono" panose="02060509020205020204" pitchFamily="49" charset="77"/>
              </a:rPr>
              <a:t>.</a:t>
            </a:r>
          </a:p>
          <a:p>
            <a:r>
              <a:rPr lang="es-ES_tradnl" dirty="0" err="1">
                <a:latin typeface="PT Mono" panose="02060509020205020204" pitchFamily="49" charset="77"/>
              </a:rPr>
              <a:t>While</a:t>
            </a:r>
            <a:r>
              <a:rPr lang="es-ES_tradnl" dirty="0">
                <a:latin typeface="PT Mono" panose="02060509020205020204" pitchFamily="49" charset="77"/>
              </a:rPr>
              <a:t> KNN </a:t>
            </a:r>
            <a:r>
              <a:rPr lang="es-ES_tradnl" dirty="0" err="1">
                <a:latin typeface="PT Mono" panose="02060509020205020204" pitchFamily="49" charset="77"/>
              </a:rPr>
              <a:t>outperforms</a:t>
            </a:r>
            <a:r>
              <a:rPr lang="es-ES_tradnl" dirty="0">
                <a:latin typeface="PT Mono" panose="02060509020205020204" pitchFamily="49" charset="77"/>
              </a:rPr>
              <a:t> linear </a:t>
            </a:r>
            <a:r>
              <a:rPr lang="es-ES_tradnl" dirty="0" err="1">
                <a:latin typeface="PT Mono" panose="02060509020205020204" pitchFamily="49" charset="77"/>
              </a:rPr>
              <a:t>regression</a:t>
            </a:r>
            <a:r>
              <a:rPr lang="es-ES_tradnl" dirty="0">
                <a:latin typeface="PT Mono" panose="02060509020205020204" pitchFamily="49" charset="77"/>
              </a:rPr>
              <a:t>, </a:t>
            </a:r>
            <a:r>
              <a:rPr lang="es-ES_tradnl" dirty="0" err="1">
                <a:latin typeface="PT Mono" panose="02060509020205020204" pitchFamily="49" charset="77"/>
              </a:rPr>
              <a:t>both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models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exhibit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losses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above</a:t>
            </a:r>
            <a:r>
              <a:rPr lang="es-ES_tradnl" dirty="0">
                <a:latin typeface="PT Mono" panose="02060509020205020204" pitchFamily="49" charset="77"/>
              </a:rPr>
              <a:t> </a:t>
            </a:r>
            <a:r>
              <a:rPr lang="es-ES_tradnl" dirty="0" err="1">
                <a:latin typeface="PT Mono" panose="02060509020205020204" pitchFamily="49" charset="77"/>
              </a:rPr>
              <a:t>the</a:t>
            </a:r>
            <a:r>
              <a:rPr lang="es-ES_tradnl" dirty="0">
                <a:latin typeface="PT Mono" panose="02060509020205020204" pitchFamily="49" charset="77"/>
              </a:rPr>
              <a:t> $20,000 </a:t>
            </a:r>
            <a:r>
              <a:rPr lang="es-ES_tradnl" dirty="0" err="1">
                <a:latin typeface="PT Mono" panose="02060509020205020204" pitchFamily="49" charset="77"/>
              </a:rPr>
              <a:t>threshold</a:t>
            </a:r>
            <a:r>
              <a:rPr lang="es-ES_tradnl" dirty="0">
                <a:latin typeface="PT Mono" panose="02060509020205020204" pitchFamily="49" charset="77"/>
              </a:rPr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60517-0B6F-43D7-D35B-936CE31D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29860-0313-7FE3-3857-41BD10B3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A0446-8664-DAF3-826B-877DFB9E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34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3B0CD-FBD2-DC77-5912-7053BB3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01085-9160-D2E8-9365-A359DC3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2DC48-B204-C085-E46A-2D84B8F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1026" name="Picture 2" descr="Thief, robber PNG">
            <a:extLst>
              <a:ext uri="{FF2B5EF4-FFF2-40B4-BE49-F238E27FC236}">
                <a16:creationId xmlns:a16="http://schemas.microsoft.com/office/drawing/2014/main" id="{C0AE640E-B052-521A-5CE2-187E6571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69" y="0"/>
            <a:ext cx="716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3B0CED-8692-CE6E-6F76-C7720F578238}"/>
              </a:ext>
            </a:extLst>
          </p:cNvPr>
          <p:cNvSpPr txBox="1"/>
          <p:nvPr/>
        </p:nvSpPr>
        <p:spPr>
          <a:xfrm>
            <a:off x="7480662" y="863713"/>
            <a:ext cx="2333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MX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some diamonds seem to have been stolen from the bank.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8C119B-474B-C1AC-FD31-33B4A4ED9FC8}"/>
              </a:ext>
            </a:extLst>
          </p:cNvPr>
          <p:cNvSpPr txBox="1"/>
          <p:nvPr/>
        </p:nvSpPr>
        <p:spPr>
          <a:xfrm>
            <a:off x="520279" y="494381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800" dirty="0" err="1">
                <a:latin typeface="PT Mono" panose="02060509020205020204" pitchFamily="49" charset="77"/>
              </a:rPr>
              <a:t>The</a:t>
            </a:r>
            <a:r>
              <a:rPr lang="es-ES_tradnl" sz="4800" dirty="0">
                <a:latin typeface="PT Mono" panose="02060509020205020204" pitchFamily="49" charset="77"/>
              </a:rPr>
              <a:t> </a:t>
            </a:r>
            <a:r>
              <a:rPr lang="es-ES_tradnl" sz="4800" dirty="0" err="1">
                <a:latin typeface="PT Mono" panose="02060509020205020204" pitchFamily="49" charset="77"/>
              </a:rPr>
              <a:t>problem</a:t>
            </a:r>
            <a:endParaRPr lang="es-ES_tradnl" sz="4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80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5628-D6B4-7405-839B-A574A984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616" y="2766218"/>
            <a:ext cx="4114800" cy="1325563"/>
          </a:xfrm>
        </p:spPr>
        <p:txBody>
          <a:bodyPr>
            <a:normAutofit/>
          </a:bodyPr>
          <a:lstStyle/>
          <a:p>
            <a:r>
              <a:rPr lang="es-ES_tradnl" sz="6600" dirty="0" err="1">
                <a:latin typeface="PT Mono" panose="02060509020205020204" pitchFamily="49" charset="77"/>
              </a:rPr>
              <a:t>Results</a:t>
            </a:r>
            <a:endParaRPr lang="es-ES_tradnl" sz="6600" dirty="0">
              <a:latin typeface="PT Mono" panose="02060509020205020204" pitchFamily="49" charset="77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471A6-C2B4-B935-55E5-6D890E49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4FEC9-5169-5498-9D8C-EA68F341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617CC-1BD8-A080-32FD-C7152F6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99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73B65-0CB0-3331-899E-65A5CC2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Linear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575143-5C4C-88CD-44FB-0D5F96E20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5" r="13246" b="2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B0C0CE-C7A3-6EB2-629A-7FF80EFCCDD0}"/>
              </a:ext>
            </a:extLst>
          </p:cNvPr>
          <p:cNvSpPr txBox="1"/>
          <p:nvPr/>
        </p:nvSpPr>
        <p:spPr>
          <a:xfrm>
            <a:off x="6803409" y="2355962"/>
            <a:ext cx="4156512" cy="2308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applied a spearman correlation test, by this we use</a:t>
            </a:r>
            <a:r>
              <a:rPr lang="en-US" sz="2000" i="1" dirty="0"/>
              <a:t> </a:t>
            </a:r>
            <a:r>
              <a:rPr lang="en-US" sz="2000" i="1" dirty="0" err="1"/>
              <a:t>x,y,z,carat</a:t>
            </a:r>
            <a:r>
              <a:rPr lang="en-US" sz="2000" i="1" dirty="0"/>
              <a:t> </a:t>
            </a:r>
            <a:r>
              <a:rPr lang="en-US" sz="2000" dirty="0"/>
              <a:t>as the principal component to use linear regression model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9133C-4ACC-62C2-70CC-20718B7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8234853-A6C9-0645-9E82-7E8D30EC3F4D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4/14/24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120AE-DDC1-878A-EFE6-43290C8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0577" y="6356350"/>
            <a:ext cx="3345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2BC9D-890C-D5E5-6EF3-177477B2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268" y="6356350"/>
            <a:ext cx="1275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66650D8-F8C6-F542-8F47-9D44DD225DAB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120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C98FC-76DA-3294-43B4-48409B07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18747-BCD6-1824-1001-61D07834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DD5C4-E754-3808-F386-4BBBC56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6</a:t>
            </a:fld>
            <a:endParaRPr lang="es-ES_tradnl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6A7C38B-1727-172E-C7EB-39777A5C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73087"/>
              </p:ext>
            </p:extLst>
          </p:nvPr>
        </p:nvGraphicFramePr>
        <p:xfrm>
          <a:off x="703787" y="2419142"/>
          <a:ext cx="11077034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3228">
                  <a:extLst>
                    <a:ext uri="{9D8B030D-6E8A-4147-A177-3AD203B41FA5}">
                      <a16:colId xmlns:a16="http://schemas.microsoft.com/office/drawing/2014/main" val="2519650808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52641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57386877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10454446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86502793"/>
                    </a:ext>
                  </a:extLst>
                </a:gridCol>
                <a:gridCol w="890295">
                  <a:extLst>
                    <a:ext uri="{9D8B030D-6E8A-4147-A177-3AD203B41FA5}">
                      <a16:colId xmlns:a16="http://schemas.microsoft.com/office/drawing/2014/main" val="2809751187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2218260262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1383230363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832609893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1892572885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2466382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Diamont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58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Cost</a:t>
                      </a:r>
                      <a:r>
                        <a:rPr lang="es-ES_tradnl" dirty="0"/>
                        <a:t>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3058.91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3953.28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1577.08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895.63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407.89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4504.02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1630.98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6244.8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907.77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662.37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1193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77BC8FF-917F-B398-BC98-F211B23026C3}"/>
              </a:ext>
            </a:extLst>
          </p:cNvPr>
          <p:cNvSpPr txBox="1"/>
          <p:nvPr/>
        </p:nvSpPr>
        <p:spPr>
          <a:xfrm>
            <a:off x="3581400" y="4235567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dirty="0" err="1">
                <a:latin typeface="PT Mono" panose="02060509020205020204" pitchFamily="49" charset="77"/>
              </a:rPr>
              <a:t>Acumulated</a:t>
            </a:r>
            <a:r>
              <a:rPr lang="es-ES_tradnl" sz="2400" dirty="0">
                <a:latin typeface="PT Mono" panose="02060509020205020204" pitchFamily="49" charset="77"/>
              </a:rPr>
              <a:t> </a:t>
            </a:r>
            <a:r>
              <a:rPr lang="es-ES_tradnl" sz="2400" dirty="0" err="1">
                <a:latin typeface="PT Mono" panose="02060509020205020204" pitchFamily="49" charset="77"/>
              </a:rPr>
              <a:t>cost</a:t>
            </a:r>
            <a:r>
              <a:rPr lang="es-ES_tradnl" sz="2400" dirty="0">
                <a:latin typeface="PT Mono" panose="02060509020205020204" pitchFamily="49" charset="77"/>
              </a:rPr>
              <a:t>: $23842.71</a:t>
            </a:r>
          </a:p>
        </p:txBody>
      </p:sp>
      <p:sp>
        <p:nvSpPr>
          <p:cNvPr id="18" name="Título 6">
            <a:extLst>
              <a:ext uri="{FF2B5EF4-FFF2-40B4-BE49-F238E27FC236}">
                <a16:creationId xmlns:a16="http://schemas.microsoft.com/office/drawing/2014/main" id="{81B4444A-B1EF-ECC9-7972-13BA5A626413}"/>
              </a:ext>
            </a:extLst>
          </p:cNvPr>
          <p:cNvSpPr txBox="1">
            <a:spLocks/>
          </p:cNvSpPr>
          <p:nvPr/>
        </p:nvSpPr>
        <p:spPr>
          <a:xfrm>
            <a:off x="557482" y="763064"/>
            <a:ext cx="1107703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err="1">
                <a:latin typeface="PT Mono" panose="02060509020205020204" pitchFamily="49" charset="77"/>
              </a:rPr>
              <a:t>how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much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the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stolen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diamonds</a:t>
            </a:r>
            <a:r>
              <a:rPr lang="es-ES_tradnl" sz="3200" dirty="0">
                <a:latin typeface="PT Mono" panose="02060509020205020204" pitchFamily="49" charset="77"/>
              </a:rPr>
              <a:t> are </a:t>
            </a:r>
            <a:r>
              <a:rPr lang="es-ES_tradnl" sz="3200" dirty="0" err="1">
                <a:latin typeface="PT Mono" panose="02060509020205020204" pitchFamily="49" charset="77"/>
              </a:rPr>
              <a:t>worth</a:t>
            </a:r>
            <a:r>
              <a:rPr lang="es-ES_tradnl" sz="3200" dirty="0">
                <a:latin typeface="PT Mono" panose="02060509020205020204" pitchFamily="49" charset="77"/>
              </a:rPr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B487EFE-7A77-8C3D-7C57-E0E6F94DB620}"/>
              </a:ext>
            </a:extLst>
          </p:cNvPr>
          <p:cNvSpPr txBox="1"/>
          <p:nvPr/>
        </p:nvSpPr>
        <p:spPr>
          <a:xfrm>
            <a:off x="3744273" y="5384762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dirty="0">
                <a:latin typeface="PT Mono" panose="02060509020205020204" pitchFamily="49" charset="77"/>
              </a:rPr>
              <a:t>Mean error: $ 2,280,766.81</a:t>
            </a:r>
          </a:p>
        </p:txBody>
      </p:sp>
    </p:spTree>
    <p:extLst>
      <p:ext uri="{BB962C8B-B14F-4D97-AF65-F5344CB8AC3E}">
        <p14:creationId xmlns:p14="http://schemas.microsoft.com/office/powerpoint/2010/main" val="11923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0771856-FE51-B99A-BE75-6B2FD699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3488"/>
            <a:ext cx="7069136" cy="424148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A55A0-511E-2016-C10B-2724A19E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063B9-1DAF-B301-A584-7442786D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116E6-B796-8D58-E9B3-31CCEF21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7</a:t>
            </a:fld>
            <a:endParaRPr lang="es-ES_tradn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2429F3-5192-022A-8765-8C6669E7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96" y="1233488"/>
            <a:ext cx="5785104" cy="43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5B4C-4061-DD6F-869B-D52834B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8A5FD-B820-13A2-1A61-24A44527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3BCCD-E7DA-3695-99D1-66F9A20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344A2-E628-D584-B175-1716631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8</a:t>
            </a:fld>
            <a:endParaRPr lang="es-ES_tradn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1B4F9B4-306A-F4B7-FD3D-AD98BBD5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15" name="Marcador de contenido 7">
            <a:extLst>
              <a:ext uri="{FF2B5EF4-FFF2-40B4-BE49-F238E27FC236}">
                <a16:creationId xmlns:a16="http://schemas.microsoft.com/office/drawing/2014/main" id="{440E295A-1BD1-3751-E616-C7C11B51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027525"/>
            <a:ext cx="6016752" cy="45125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E5D3D7-3A67-E971-3F28-F3B9732D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022"/>
            <a:ext cx="6016752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73B65-0CB0-3331-899E-65A5CC2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0" y="-414314"/>
            <a:ext cx="5065503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PT Mono" panose="02060509020205020204" pitchFamily="49" charset="77"/>
              </a:rPr>
              <a:t>KNN Predictions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9133C-4ACC-62C2-70CC-20718B7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8234853-A6C9-0645-9E82-7E8D30EC3F4D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4/14/24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120AE-DDC1-878A-EFE6-43290C8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80577" y="6356350"/>
            <a:ext cx="3345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2BC9D-890C-D5E5-6EF3-177477B2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268" y="6356350"/>
            <a:ext cx="1275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66650D8-F8C6-F542-8F47-9D44DD225DAB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43E60913-9F1F-C6B1-31DC-DDE25ECFA854}"/>
              </a:ext>
            </a:extLst>
          </p:cNvPr>
          <p:cNvSpPr txBox="1">
            <a:spLocks/>
          </p:cNvSpPr>
          <p:nvPr/>
        </p:nvSpPr>
        <p:spPr>
          <a:xfrm>
            <a:off x="557482" y="1242405"/>
            <a:ext cx="1107703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err="1">
                <a:latin typeface="PT Mono" panose="02060509020205020204" pitchFamily="49" charset="77"/>
              </a:rPr>
              <a:t>how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much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the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stolen</a:t>
            </a:r>
            <a:r>
              <a:rPr lang="es-ES_tradnl" sz="3200" dirty="0">
                <a:latin typeface="PT Mono" panose="02060509020205020204" pitchFamily="49" charset="77"/>
              </a:rPr>
              <a:t> </a:t>
            </a:r>
            <a:r>
              <a:rPr lang="es-ES_tradnl" sz="3200" dirty="0" err="1">
                <a:latin typeface="PT Mono" panose="02060509020205020204" pitchFamily="49" charset="77"/>
              </a:rPr>
              <a:t>diamonds</a:t>
            </a:r>
            <a:r>
              <a:rPr lang="es-ES_tradnl" sz="3200" dirty="0">
                <a:latin typeface="PT Mono" panose="02060509020205020204" pitchFamily="49" charset="77"/>
              </a:rPr>
              <a:t> are </a:t>
            </a:r>
            <a:r>
              <a:rPr lang="es-ES_tradnl" sz="3200" dirty="0" err="1">
                <a:latin typeface="PT Mono" panose="02060509020205020204" pitchFamily="49" charset="77"/>
              </a:rPr>
              <a:t>worth</a:t>
            </a:r>
            <a:r>
              <a:rPr lang="es-ES_tradnl" sz="3200" dirty="0">
                <a:latin typeface="PT Mono" panose="02060509020205020204" pitchFamily="49" charset="77"/>
              </a:rPr>
              <a:t>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2D9EE73-F806-DDA7-A254-DC282D60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80212"/>
              </p:ext>
            </p:extLst>
          </p:nvPr>
        </p:nvGraphicFramePr>
        <p:xfrm>
          <a:off x="727173" y="2721442"/>
          <a:ext cx="11077034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3228">
                  <a:extLst>
                    <a:ext uri="{9D8B030D-6E8A-4147-A177-3AD203B41FA5}">
                      <a16:colId xmlns:a16="http://schemas.microsoft.com/office/drawing/2014/main" val="2519650808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3852641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57386877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104544467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86502793"/>
                    </a:ext>
                  </a:extLst>
                </a:gridCol>
                <a:gridCol w="890295">
                  <a:extLst>
                    <a:ext uri="{9D8B030D-6E8A-4147-A177-3AD203B41FA5}">
                      <a16:colId xmlns:a16="http://schemas.microsoft.com/office/drawing/2014/main" val="2809751187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2218260262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1383230363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832609893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1892572885"/>
                    </a:ext>
                  </a:extLst>
                </a:gridCol>
                <a:gridCol w="1007003">
                  <a:extLst>
                    <a:ext uri="{9D8B030D-6E8A-4147-A177-3AD203B41FA5}">
                      <a16:colId xmlns:a16="http://schemas.microsoft.com/office/drawing/2014/main" val="2466382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Diamont</a:t>
                      </a:r>
                      <a:endParaRPr lang="es-ES_trad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58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Cost</a:t>
                      </a:r>
                      <a:r>
                        <a:rPr lang="es-ES_tradnl" dirty="0"/>
                        <a:t>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3133.6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3214.2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2980.2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511.8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559.8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3390.0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3137.8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6689.0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2391.2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522.4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1193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0067037-5613-677A-0A92-5E955F0932A4}"/>
              </a:ext>
            </a:extLst>
          </p:cNvPr>
          <p:cNvSpPr txBox="1"/>
          <p:nvPr/>
        </p:nvSpPr>
        <p:spPr>
          <a:xfrm>
            <a:off x="4055169" y="5318196"/>
            <a:ext cx="6099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dirty="0">
                <a:latin typeface="PT Mono" panose="02060509020205020204" pitchFamily="49" charset="77"/>
              </a:rPr>
              <a:t>Mean error: $435 163.22</a:t>
            </a:r>
          </a:p>
          <a:p>
            <a:endParaRPr lang="es-ES_tradnl" sz="2400" dirty="0">
              <a:latin typeface="PT Mono" panose="02060509020205020204" pitchFamily="49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53A47C-034D-5521-6ADE-72782C05B262}"/>
              </a:ext>
            </a:extLst>
          </p:cNvPr>
          <p:cNvSpPr txBox="1"/>
          <p:nvPr/>
        </p:nvSpPr>
        <p:spPr>
          <a:xfrm>
            <a:off x="3593591" y="4266133"/>
            <a:ext cx="6099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dirty="0" err="1">
                <a:latin typeface="PT Mono" panose="02060509020205020204" pitchFamily="49" charset="77"/>
              </a:rPr>
              <a:t>Acumulated</a:t>
            </a:r>
            <a:r>
              <a:rPr lang="es-ES_tradnl" sz="2400" dirty="0">
                <a:latin typeface="PT Mono" panose="02060509020205020204" pitchFamily="49" charset="77"/>
              </a:rPr>
              <a:t> </a:t>
            </a:r>
            <a:r>
              <a:rPr lang="es-ES_tradnl" sz="2400" dirty="0" err="1">
                <a:latin typeface="PT Mono" panose="02060509020205020204" pitchFamily="49" charset="77"/>
              </a:rPr>
              <a:t>cost</a:t>
            </a:r>
            <a:r>
              <a:rPr lang="es-ES_tradnl" sz="2400" dirty="0">
                <a:latin typeface="PT Mono" panose="02060509020205020204" pitchFamily="49" charset="77"/>
              </a:rPr>
              <a:t>: $26530.0</a:t>
            </a:r>
          </a:p>
        </p:txBody>
      </p:sp>
    </p:spTree>
    <p:extLst>
      <p:ext uri="{BB962C8B-B14F-4D97-AF65-F5344CB8AC3E}">
        <p14:creationId xmlns:p14="http://schemas.microsoft.com/office/powerpoint/2010/main" val="44563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0771856-FE51-B99A-BE75-6B2FD699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233488"/>
            <a:ext cx="7069136" cy="424148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A55A0-511E-2016-C10B-2724A19E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4853-A6C9-0645-9E82-7E8D30EC3F4D}" type="datetime1">
              <a:rPr lang="es-MX" smtClean="0"/>
              <a:t>14/04/24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063B9-1DAF-B301-A584-7442786D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aceron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116E6-B796-8D58-E9B3-31CCEF21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50D8-F8C6-F542-8F47-9D44DD225DAB}" type="slidenum">
              <a:rPr lang="es-ES_tradnl" smtClean="0"/>
              <a:t>10</a:t>
            </a:fld>
            <a:endParaRPr lang="es-ES_tradn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2429F3-5192-022A-8765-8C6669E7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6896" y="1233488"/>
            <a:ext cx="5785104" cy="43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200</Words>
  <Application>Microsoft Macintosh PowerPoint</Application>
  <PresentationFormat>Panorámica</PresentationFormat>
  <Paragraphs>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PT Mono</vt:lpstr>
      <vt:lpstr>Tema de Office</vt:lpstr>
      <vt:lpstr>IM-Analytics Qualification Test </vt:lpstr>
      <vt:lpstr>Presentación de PowerPoint</vt:lpstr>
      <vt:lpstr>Results</vt:lpstr>
      <vt:lpstr>Linear Model</vt:lpstr>
      <vt:lpstr>Presentación de PowerPoint</vt:lpstr>
      <vt:lpstr>Presentación de PowerPoint</vt:lpstr>
      <vt:lpstr>Presentación de PowerPoint</vt:lpstr>
      <vt:lpstr>KNN Predictions</vt:lpstr>
      <vt:lpstr>Presentación de PowerPoint</vt:lpstr>
      <vt:lpstr>Presentación de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IM-Analytics Qualification Test </dc:title>
  <dc:creator>ARIEL CERON GONZALEZ</dc:creator>
  <cp:lastModifiedBy>ARIEL CERON GONZALEZ</cp:lastModifiedBy>
  <cp:revision>1</cp:revision>
  <dcterms:created xsi:type="dcterms:W3CDTF">2024-04-14T18:36:01Z</dcterms:created>
  <dcterms:modified xsi:type="dcterms:W3CDTF">2024-04-14T21:18:06Z</dcterms:modified>
</cp:coreProperties>
</file>