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D7E2-EAB9-4237-B49A-A304ED1A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456E3-DCA8-4409-B2E8-F83074B6F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23472-4692-4E17-A8B0-7E529FDF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9433F-9C49-4DEC-B559-65C1E6EB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A51B-2827-45AE-9113-93B80CD9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50B2-3224-4EF7-AFCD-C8840E07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517E6-D494-4E3C-BB3D-36253B037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DDB41-797C-4982-AC8E-4928BDA4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274FA-CF47-4D01-A0C1-B5D6194A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65768-F557-4E30-B30F-61F9375D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0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8CCF99-978D-4F33-8918-9337AF060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05A6F-C72F-4842-9976-AA22E4278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74F28-9FB7-4D3C-9158-04105A86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6635C-116D-4A74-973E-21B00CD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E924E-B7AC-41C4-BC99-CEAA495D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F9E43-3DFF-4F6C-BCAC-3BE3A6E8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AA10C-0D32-41D6-9B73-57BF779A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10C4A-36BD-4F14-8607-01B5582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3657D-A291-4784-A45C-476713BA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4179C-D8F8-4F9E-971C-6258F0F9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A8F7-7386-426B-A7C6-DF7B8D02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877F8-75C9-4081-8D21-F9673573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7E559-8B22-44A2-99B9-C4971A12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4815A-37D9-4845-A07D-B9B3AEA1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EA7FB-663F-4319-B95F-7EDA0E3C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9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82659-C9FD-478A-A128-0A1E3CAC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B8765-BC07-4BD9-91CA-71EB83FE4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00011-D28B-4E42-9985-1832D9670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A5E91-971B-472F-A076-A03A3A5E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F2875-C269-4666-97AB-D0C18AAD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987CA-6103-4E8A-9C84-EED87E9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6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F9BB-19EF-440F-BDAA-A6E7B402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B37C3-86C8-4E60-A16F-CF3026AE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06AA4-8E63-42C8-A610-02C0DE25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82888C-09BB-4033-A90C-7193070FD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5C520-6ABE-46B6-9914-52DAB4FD7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68C34E-E655-4B33-9D56-192F438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363F88-6C52-4F3D-8F5D-2D4A3496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128A8F-B242-4DF5-8C06-D1A0AEBF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737FB-C377-4230-829E-95B37028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C0983F-4170-486B-9B12-6405B710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F3BDB-1FFB-491B-86F6-C632253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3FCD56-5643-417E-9D9D-408363C6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5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48493-1CE4-4626-A511-21943BD9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0FBBC-2412-4D41-A3A4-5CEBCD36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8B015-6196-4906-9BA6-633166E9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8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0F73-3219-43E4-8A11-30250F23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AF49E-490F-466E-847D-AE2CDDB1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7C042-85A2-41DC-A38F-F16FA9F09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64D9B-0C68-402A-93D8-FAFDF2E0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695A1-D5FF-41A4-9B1E-692D3BF9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E1DEF-A5A6-4070-ABB4-27C12880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0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1E7C3-FE0B-4426-8A4B-333F84A0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0ED08-DCB6-4C8F-BDF0-00A61486A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F5178-010A-4C9D-8E3D-E834E62B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8F1FA-8BE0-45F2-A75A-21EF5EF4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A730A-4E8A-4529-97FC-77CD2DE9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AD741-6B0C-4D53-8676-C7DBA54F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4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1B92C7-F4EE-4650-B8CE-082032EE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9EFCB-E4B2-4572-8B11-A9DADA07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CF362-5AC9-40E6-ABE9-A2F5CDF1C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9AF8-1EE4-4109-B63A-4220DD924DD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0E711-D5B4-4724-99BD-36385CBCE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8C1E2-77CF-4E21-BE34-FEE21B5DD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7CB4-7955-49AB-95DE-2F8314956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2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guop/p/507257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AC274-B401-451A-923D-7FBBDFA8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266"/>
            <a:ext cx="9144000" cy="2387600"/>
          </a:xfrm>
        </p:spPr>
        <p:txBody>
          <a:bodyPr/>
          <a:lstStyle/>
          <a:p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音乐播放器</a:t>
            </a:r>
            <a:b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7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200F68-0FA0-4EA8-A1D7-66D635B39F0F}"/>
              </a:ext>
            </a:extLst>
          </p:cNvPr>
          <p:cNvSpPr txBox="1"/>
          <p:nvPr/>
        </p:nvSpPr>
        <p:spPr>
          <a:xfrm>
            <a:off x="360218" y="489527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、音乐列表</a:t>
            </a:r>
            <a:endParaRPr lang="en-US" altLang="zh-CN" dirty="0"/>
          </a:p>
          <a:p>
            <a:r>
              <a:rPr lang="en-US" altLang="zh-CN" dirty="0"/>
              <a:t>FragSongList.java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1EC124-A8E0-40D7-83F5-0064AD292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6" y="1287446"/>
            <a:ext cx="8490669" cy="4530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A61354-AD88-4826-8FC2-880702376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5" y="2785973"/>
            <a:ext cx="8480963" cy="1601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DFC0A9-70F0-418F-85C4-69882348C8FE}"/>
              </a:ext>
            </a:extLst>
          </p:cNvPr>
          <p:cNvSpPr txBox="1"/>
          <p:nvPr/>
        </p:nvSpPr>
        <p:spPr>
          <a:xfrm>
            <a:off x="409791" y="2208313"/>
            <a:ext cx="113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歌曲的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icons</a:t>
            </a:r>
            <a:r>
              <a:rPr lang="zh-CN" altLang="en-US" dirty="0"/>
              <a:t>以及</a:t>
            </a:r>
            <a:r>
              <a:rPr lang="en-US" altLang="zh-CN" dirty="0" err="1"/>
              <a:t>uri</a:t>
            </a:r>
            <a:r>
              <a:rPr lang="zh-CN" altLang="en-US" dirty="0"/>
              <a:t>均建议采用</a:t>
            </a:r>
            <a:r>
              <a:rPr lang="en-US" altLang="zh-CN" dirty="0"/>
              <a:t>List</a:t>
            </a:r>
            <a:r>
              <a:rPr lang="zh-CN" altLang="en-US" dirty="0"/>
              <a:t>数据结构进行存储，可以动态的修改音乐列表（即删除和添加音乐）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012992-30B0-45C7-9F80-EA3DEA2E9282}"/>
              </a:ext>
            </a:extLst>
          </p:cNvPr>
          <p:cNvSpPr txBox="1"/>
          <p:nvPr/>
        </p:nvSpPr>
        <p:spPr>
          <a:xfrm>
            <a:off x="535709" y="4682836"/>
            <a:ext cx="86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</a:t>
            </a:r>
            <a:r>
              <a:rPr lang="zh-CN" altLang="en-US" dirty="0"/>
              <a:t>是多媒体文件（即</a:t>
            </a:r>
            <a:r>
              <a:rPr lang="en-US" altLang="zh-CN" dirty="0"/>
              <a:t>.mp3</a:t>
            </a:r>
            <a:r>
              <a:rPr lang="zh-CN" altLang="en-US" dirty="0"/>
              <a:t>文件的存储位置）</a:t>
            </a:r>
          </a:p>
        </p:txBody>
      </p:sp>
    </p:spTree>
    <p:extLst>
      <p:ext uri="{BB962C8B-B14F-4D97-AF65-F5344CB8AC3E}">
        <p14:creationId xmlns:p14="http://schemas.microsoft.com/office/powerpoint/2010/main" val="107986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961D84-9652-4B4F-8410-81CF0031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5" y="438439"/>
            <a:ext cx="7232287" cy="45214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A53ADD-4168-4EC8-ACC8-A4EEF7AC89C7}"/>
              </a:ext>
            </a:extLst>
          </p:cNvPr>
          <p:cNvSpPr txBox="1"/>
          <p:nvPr/>
        </p:nvSpPr>
        <p:spPr>
          <a:xfrm>
            <a:off x="7887855" y="438439"/>
            <a:ext cx="417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music_list</a:t>
            </a:r>
            <a:r>
              <a:rPr lang="zh-CN" altLang="en-US" dirty="0"/>
              <a:t>：歌曲列表布局文件，垂直显示多条记录</a:t>
            </a:r>
            <a:endParaRPr lang="en-US" altLang="zh-CN" dirty="0"/>
          </a:p>
          <a:p>
            <a:r>
              <a:rPr lang="en-US" altLang="zh-CN" dirty="0" err="1"/>
              <a:t>MyBaseAdapter</a:t>
            </a:r>
            <a:r>
              <a:rPr lang="zh-CN" altLang="en-US" dirty="0"/>
              <a:t>：自定义的适配器对象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035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1F8569-99FB-4DC1-A6D3-3A6612EB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9" y="341745"/>
            <a:ext cx="7916380" cy="27435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4D7F37-6569-45BE-A104-0CA82726629C}"/>
              </a:ext>
            </a:extLst>
          </p:cNvPr>
          <p:cNvSpPr txBox="1"/>
          <p:nvPr/>
        </p:nvSpPr>
        <p:spPr>
          <a:xfrm>
            <a:off x="692728" y="3371273"/>
            <a:ext cx="1112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使用</a:t>
            </a:r>
            <a:r>
              <a:rPr lang="en-US" altLang="zh-CN" dirty="0"/>
              <a:t>Adapter</a:t>
            </a:r>
            <a:r>
              <a:rPr lang="zh-CN" altLang="en-US" dirty="0"/>
              <a:t>（适配器）作为数据和列表之间的桥梁和纽带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Adapter</a:t>
            </a:r>
            <a:r>
              <a:rPr lang="zh-CN" altLang="en-US" dirty="0"/>
              <a:t>负责从数据源取得数据并告诉列表如何显示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50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74BCE7C-77C1-42DC-B9E0-8F14FE6F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7" y="826779"/>
            <a:ext cx="11803157" cy="50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6400F9-F49B-4C0E-B398-2009872F2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" y="636340"/>
            <a:ext cx="11869077" cy="45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1F2A2AD-AE0F-49E6-B114-1A1AA49213D1}"/>
              </a:ext>
            </a:extLst>
          </p:cNvPr>
          <p:cNvSpPr txBox="1"/>
          <p:nvPr/>
        </p:nvSpPr>
        <p:spPr>
          <a:xfrm>
            <a:off x="863600" y="3722254"/>
            <a:ext cx="1046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举个例子：有</a:t>
            </a:r>
            <a:r>
              <a:rPr lang="en-US" altLang="zh-CN" dirty="0"/>
              <a:t>X, Y</a:t>
            </a:r>
            <a:r>
              <a:rPr lang="zh-CN" altLang="en-US" dirty="0"/>
              <a:t>两个</a:t>
            </a:r>
            <a:r>
              <a:rPr lang="en-US" altLang="zh-CN" dirty="0" err="1"/>
              <a:t>listview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里有</a:t>
            </a:r>
            <a:r>
              <a:rPr lang="en-US" altLang="zh-CN" dirty="0"/>
              <a:t>1,2,3,4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item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里有</a:t>
            </a:r>
            <a:r>
              <a:rPr lang="en-US" altLang="zh-CN" dirty="0" err="1"/>
              <a:t>a,b,c,d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item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如果你点了</a:t>
            </a:r>
            <a:r>
              <a:rPr lang="en-US" altLang="zh-CN" dirty="0"/>
              <a:t>b</a:t>
            </a:r>
            <a:r>
              <a:rPr lang="zh-CN" altLang="en-US" dirty="0"/>
              <a:t>这个</a:t>
            </a:r>
            <a:r>
              <a:rPr lang="en-US" altLang="zh-CN" dirty="0"/>
              <a:t>item</a:t>
            </a:r>
            <a:r>
              <a:rPr lang="zh-CN" altLang="en-US" dirty="0"/>
              <a:t>。如下：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public void </a:t>
            </a:r>
            <a:r>
              <a:rPr lang="en-US" altLang="zh-CN" dirty="0" err="1"/>
              <a:t>onItemClick</a:t>
            </a:r>
            <a:r>
              <a:rPr lang="en-US" altLang="zh-CN" dirty="0"/>
              <a:t>(</a:t>
            </a:r>
            <a:r>
              <a:rPr lang="en-US" altLang="zh-CN" dirty="0" err="1"/>
              <a:t>AdapterView</a:t>
            </a:r>
            <a:r>
              <a:rPr lang="en-US" altLang="zh-CN" dirty="0"/>
              <a:t>&lt;?&gt; parent, View </a:t>
            </a:r>
            <a:r>
              <a:rPr lang="en-US" altLang="zh-CN" dirty="0" err="1"/>
              <a:t>view</a:t>
            </a:r>
            <a:r>
              <a:rPr lang="en-US" altLang="zh-CN" dirty="0"/>
              <a:t>, int position, long id)</a:t>
            </a:r>
          </a:p>
          <a:p>
            <a:r>
              <a:rPr lang="en-US" altLang="zh-CN" dirty="0"/>
              <a:t>    1. parent </a:t>
            </a:r>
            <a:r>
              <a:rPr lang="zh-CN" altLang="en-US" dirty="0"/>
              <a:t>相当于</a:t>
            </a:r>
            <a:r>
              <a:rPr lang="en-US" altLang="zh-CN" dirty="0" err="1"/>
              <a:t>listview</a:t>
            </a:r>
            <a:r>
              <a:rPr lang="en-US" altLang="zh-CN" dirty="0"/>
              <a:t> Y</a:t>
            </a:r>
            <a:r>
              <a:rPr lang="zh-CN" altLang="en-US" dirty="0"/>
              <a:t>适配器的一个指针，可以通过它来获得</a:t>
            </a:r>
            <a:r>
              <a:rPr lang="en-US" altLang="zh-CN" dirty="0"/>
              <a:t>Y</a:t>
            </a:r>
            <a:r>
              <a:rPr lang="zh-CN" altLang="en-US" dirty="0"/>
              <a:t>里装着的一切东西，再通俗点就是说告诉你，你点的是</a:t>
            </a:r>
            <a:r>
              <a:rPr lang="en-US" altLang="zh-CN" dirty="0"/>
              <a:t>Y</a:t>
            </a:r>
            <a:r>
              <a:rPr lang="zh-CN" altLang="en-US" dirty="0"/>
              <a:t>，不是</a:t>
            </a:r>
            <a:r>
              <a:rPr lang="en-US" altLang="zh-CN" dirty="0"/>
              <a:t>X 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2. view </a:t>
            </a:r>
            <a:r>
              <a:rPr lang="zh-CN" altLang="en-US" dirty="0"/>
              <a:t>是你点</a:t>
            </a:r>
            <a:r>
              <a:rPr lang="en-US" altLang="zh-CN" dirty="0"/>
              <a:t>b item</a:t>
            </a:r>
            <a:r>
              <a:rPr lang="zh-CN" altLang="en-US" dirty="0"/>
              <a:t>的</a:t>
            </a:r>
            <a:r>
              <a:rPr lang="en-US" altLang="zh-CN" dirty="0"/>
              <a:t>view</a:t>
            </a:r>
            <a:r>
              <a:rPr lang="zh-CN" altLang="en-US" dirty="0"/>
              <a:t>的句柄，就是你可以用这个</a:t>
            </a:r>
            <a:r>
              <a:rPr lang="en-US" altLang="zh-CN" dirty="0"/>
              <a:t>view</a:t>
            </a:r>
            <a:r>
              <a:rPr lang="zh-CN" altLang="en-US" dirty="0"/>
              <a:t>，来获得</a:t>
            </a:r>
            <a:r>
              <a:rPr lang="en-US" altLang="zh-CN" dirty="0"/>
              <a:t>b</a:t>
            </a:r>
            <a:r>
              <a:rPr lang="zh-CN" altLang="en-US" dirty="0"/>
              <a:t>里的控件的</a:t>
            </a:r>
            <a:r>
              <a:rPr lang="en-US" altLang="zh-CN" dirty="0"/>
              <a:t>id</a:t>
            </a:r>
            <a:r>
              <a:rPr lang="zh-CN" altLang="en-US" dirty="0"/>
              <a:t>后操作控件；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3. position 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在</a:t>
            </a:r>
            <a:r>
              <a:rPr lang="en-US" altLang="zh-CN" dirty="0"/>
              <a:t>Y</a:t>
            </a:r>
            <a:r>
              <a:rPr lang="zh-CN" altLang="en-US" dirty="0"/>
              <a:t>适配器里的位置（生成</a:t>
            </a:r>
            <a:r>
              <a:rPr lang="en-US" altLang="zh-CN" dirty="0" err="1"/>
              <a:t>listview</a:t>
            </a:r>
            <a:r>
              <a:rPr lang="zh-CN" altLang="en-US" dirty="0"/>
              <a:t>时，适配器一个一个的做</a:t>
            </a:r>
            <a:r>
              <a:rPr lang="en-US" altLang="zh-CN" dirty="0"/>
              <a:t>item</a:t>
            </a:r>
            <a:r>
              <a:rPr lang="zh-CN" altLang="en-US" dirty="0"/>
              <a:t>，然后把他们按顺序排好队，在放到</a:t>
            </a:r>
            <a:r>
              <a:rPr lang="en-US" altLang="zh-CN" dirty="0" err="1"/>
              <a:t>listview</a:t>
            </a:r>
            <a:r>
              <a:rPr lang="zh-CN" altLang="en-US" dirty="0"/>
              <a:t>里，意思就是这个</a:t>
            </a:r>
            <a:r>
              <a:rPr lang="en-US" altLang="zh-CN" dirty="0"/>
              <a:t>b</a:t>
            </a:r>
            <a:r>
              <a:rPr lang="zh-CN" altLang="en-US" dirty="0"/>
              <a:t>是第</a:t>
            </a:r>
            <a:r>
              <a:rPr lang="en-US" altLang="zh-CN" dirty="0"/>
              <a:t>position</a:t>
            </a:r>
            <a:r>
              <a:rPr lang="zh-CN" altLang="en-US" dirty="0"/>
              <a:t>号做好的）；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4.id 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在</a:t>
            </a:r>
            <a:r>
              <a:rPr lang="en-US" altLang="zh-CN" dirty="0" err="1"/>
              <a:t>listview</a:t>
            </a:r>
            <a:r>
              <a:rPr lang="en-US" altLang="zh-CN" dirty="0"/>
              <a:t> Y</a:t>
            </a:r>
            <a:r>
              <a:rPr lang="zh-CN" altLang="en-US" dirty="0"/>
              <a:t>里的第几行的位置（很明显是第</a:t>
            </a:r>
            <a:r>
              <a:rPr lang="en-US" altLang="zh-CN" dirty="0"/>
              <a:t>2</a:t>
            </a:r>
            <a:r>
              <a:rPr lang="zh-CN" altLang="en-US" dirty="0"/>
              <a:t>行），大部分时候</a:t>
            </a:r>
            <a:r>
              <a:rPr lang="en-US" altLang="zh-CN" dirty="0"/>
              <a:t>position</a:t>
            </a:r>
            <a:r>
              <a:rPr lang="zh-CN" altLang="en-US" dirty="0"/>
              <a:t>和</a:t>
            </a:r>
            <a:r>
              <a:rPr lang="en-US" altLang="zh-CN" dirty="0"/>
              <a:t>id</a:t>
            </a:r>
            <a:r>
              <a:rPr lang="zh-CN" altLang="en-US" dirty="0"/>
              <a:t>的值是一样的，如果需要的话。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90B576-F0CD-423F-A0DA-C81F2FC67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8" y="273424"/>
            <a:ext cx="11762683" cy="33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4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FF34B8-9ACA-415E-A03C-D78D47CA9BD3}"/>
              </a:ext>
            </a:extLst>
          </p:cNvPr>
          <p:cNvSpPr txBox="1"/>
          <p:nvPr/>
        </p:nvSpPr>
        <p:spPr>
          <a:xfrm>
            <a:off x="286327" y="314036"/>
            <a:ext cx="1159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、创建服务类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163434-5024-4599-AEA3-0E4EE45F5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7" y="775700"/>
            <a:ext cx="11314546" cy="43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15109F-EFA7-444C-90DB-FE532BA11678}"/>
              </a:ext>
            </a:extLst>
          </p:cNvPr>
          <p:cNvSpPr txBox="1"/>
          <p:nvPr/>
        </p:nvSpPr>
        <p:spPr>
          <a:xfrm>
            <a:off x="489526" y="535708"/>
            <a:ext cx="1160087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服务的启动方式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、使用</a:t>
            </a:r>
            <a:r>
              <a:rPr lang="en-US" altLang="zh-CN" sz="2800" dirty="0" err="1"/>
              <a:t>Context.startService</a:t>
            </a:r>
            <a:r>
              <a:rPr lang="en-US" altLang="zh-CN" sz="2800" dirty="0"/>
              <a:t>()</a:t>
            </a:r>
            <a:r>
              <a:rPr lang="zh-CN" altLang="en-US" sz="2800" dirty="0"/>
              <a:t>启动服务，使用</a:t>
            </a:r>
            <a:r>
              <a:rPr lang="en-US" altLang="zh-CN" sz="2800" dirty="0" err="1"/>
              <a:t>Context.stopService</a:t>
            </a:r>
            <a:r>
              <a:rPr lang="en-US" altLang="zh-CN" sz="2800" dirty="0"/>
              <a:t>()</a:t>
            </a:r>
            <a:r>
              <a:rPr lang="zh-CN" altLang="en-US" sz="2800" dirty="0"/>
              <a:t>结束服务。在这种方法中，即使调用</a:t>
            </a:r>
            <a:r>
              <a:rPr lang="en-US" altLang="zh-CN" sz="2800" dirty="0" err="1"/>
              <a:t>startService</a:t>
            </a:r>
            <a:r>
              <a:rPr lang="en-US" altLang="zh-CN" sz="2800" dirty="0"/>
              <a:t>()</a:t>
            </a:r>
            <a:r>
              <a:rPr lang="zh-CN" altLang="en-US" sz="2800" dirty="0"/>
              <a:t>服务的进程结束了，但是服务还可能存在，直到被其他进程调用</a:t>
            </a:r>
            <a:r>
              <a:rPr lang="en-US" altLang="zh-CN" sz="2800" dirty="0" err="1"/>
              <a:t>startService</a:t>
            </a:r>
            <a:r>
              <a:rPr lang="en-US" altLang="zh-CN" sz="2800" dirty="0"/>
              <a:t>()</a:t>
            </a:r>
            <a:r>
              <a:rPr lang="zh-CN" altLang="en-US" sz="2800" dirty="0"/>
              <a:t>结束或者进程自己调用</a:t>
            </a:r>
            <a:r>
              <a:rPr lang="en-US" altLang="zh-CN" sz="2800" dirty="0" err="1"/>
              <a:t>stopSelf</a:t>
            </a:r>
            <a:r>
              <a:rPr lang="en-US" altLang="zh-CN" sz="2800" dirty="0"/>
              <a:t>()</a:t>
            </a:r>
            <a:r>
              <a:rPr lang="zh-CN" altLang="en-US" sz="2800" dirty="0"/>
              <a:t>结束。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、使用</a:t>
            </a:r>
            <a:r>
              <a:rPr lang="en-US" altLang="zh-CN" sz="2800" dirty="0" err="1"/>
              <a:t>Context.bindService</a:t>
            </a:r>
            <a:r>
              <a:rPr lang="en-US" altLang="zh-CN" sz="2800" dirty="0"/>
              <a:t>()</a:t>
            </a:r>
            <a:r>
              <a:rPr lang="zh-CN" altLang="en-US" sz="2800" dirty="0"/>
              <a:t>启动服务，调用</a:t>
            </a:r>
            <a:r>
              <a:rPr lang="en-US" altLang="zh-CN" sz="2800" dirty="0" err="1"/>
              <a:t>Context.unbindService</a:t>
            </a:r>
            <a:r>
              <a:rPr lang="en-US" altLang="zh-CN" sz="2800" dirty="0"/>
              <a:t>()</a:t>
            </a:r>
            <a:r>
              <a:rPr lang="zh-CN" altLang="en-US" sz="2800" dirty="0"/>
              <a:t>结束服务。在这种方法中，进程和服务是绑定在一起的，也就是说，服务的生命是不能长于进程的。进程可以在运行期间终止服务，如果进程结束，那么服务也被结束。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1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EDDEA5-591F-4CA1-8883-C0A1ED8E1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3" y="197215"/>
            <a:ext cx="5487653" cy="62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299BA1-C101-4CF8-8BAF-31FDD30F0733}"/>
              </a:ext>
            </a:extLst>
          </p:cNvPr>
          <p:cNvSpPr txBox="1"/>
          <p:nvPr/>
        </p:nvSpPr>
        <p:spPr>
          <a:xfrm>
            <a:off x="369455" y="323273"/>
            <a:ext cx="11397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如果调用方需要和</a:t>
            </a:r>
            <a:r>
              <a:rPr lang="en-US" altLang="zh-CN" dirty="0"/>
              <a:t>Service</a:t>
            </a:r>
            <a:r>
              <a:rPr lang="zh-CN" altLang="en-US" dirty="0"/>
              <a:t>进行通信，则必须使用</a:t>
            </a:r>
            <a:r>
              <a:rPr lang="en-US" altLang="zh-CN" dirty="0" err="1"/>
              <a:t>Context.bindService</a:t>
            </a:r>
            <a:r>
              <a:rPr lang="en-US" altLang="zh-CN" dirty="0"/>
              <a:t>()</a:t>
            </a:r>
            <a:r>
              <a:rPr lang="zh-CN" altLang="en-US" dirty="0"/>
              <a:t>启动</a:t>
            </a:r>
            <a:r>
              <a:rPr lang="en-US" altLang="zh-CN" dirty="0"/>
              <a:t>Service</a:t>
            </a:r>
          </a:p>
          <a:p>
            <a:r>
              <a:rPr lang="zh-CN" altLang="en-US" dirty="0"/>
              <a:t>此时</a:t>
            </a:r>
            <a:r>
              <a:rPr lang="en-US" altLang="zh-CN" dirty="0"/>
              <a:t>Service</a:t>
            </a:r>
            <a:r>
              <a:rPr lang="zh-CN" altLang="en-US" dirty="0"/>
              <a:t>就和调用方”绑定”在一起，</a:t>
            </a:r>
            <a:r>
              <a:rPr lang="en-US" altLang="zh-CN" dirty="0"/>
              <a:t>Service</a:t>
            </a:r>
            <a:r>
              <a:rPr lang="zh-CN" altLang="en-US" dirty="0"/>
              <a:t>的生存就依附于调用方，如果调用方终止，</a:t>
            </a:r>
            <a:r>
              <a:rPr lang="en-US" altLang="zh-CN" dirty="0"/>
              <a:t>Service</a:t>
            </a:r>
            <a:r>
              <a:rPr lang="zh-CN" altLang="en-US" dirty="0"/>
              <a:t>也必须终止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9BB440-023E-4A06-B0A9-9033F0C5E97B}"/>
              </a:ext>
            </a:extLst>
          </p:cNvPr>
          <p:cNvSpPr/>
          <p:nvPr/>
        </p:nvSpPr>
        <p:spPr>
          <a:xfrm>
            <a:off x="424873" y="1189704"/>
            <a:ext cx="85449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Verdana" panose="020B0604030504040204" pitchFamily="34" charset="0"/>
                <a:cs typeface="Times New Roman" panose="02020603050405020304" pitchFamily="18" charset="0"/>
              </a:rPr>
              <a:t>boolean</a:t>
            </a:r>
            <a:r>
              <a:rPr lang="en-US" altLang="zh-CN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cs typeface="Times New Roman" panose="02020603050405020304" pitchFamily="18" charset="0"/>
              </a:rPr>
              <a:t>bindService</a:t>
            </a:r>
            <a:r>
              <a:rPr lang="en-US" altLang="zh-CN" dirty="0">
                <a:latin typeface="Verdana" panose="020B0604030504040204" pitchFamily="34" charset="0"/>
                <a:cs typeface="Times New Roman" panose="02020603050405020304" pitchFamily="18" charset="0"/>
              </a:rPr>
              <a:t> (Intent service, </a:t>
            </a:r>
            <a:r>
              <a:rPr lang="en-US" altLang="zh-CN" dirty="0" err="1">
                <a:latin typeface="Verdana" panose="020B0604030504040204" pitchFamily="34" charset="0"/>
                <a:cs typeface="Times New Roman" panose="02020603050405020304" pitchFamily="18" charset="0"/>
              </a:rPr>
              <a:t>ServiceConnection</a:t>
            </a:r>
            <a:r>
              <a:rPr lang="en-US" altLang="zh-CN" dirty="0">
                <a:latin typeface="Verdana" panose="020B0604030504040204" pitchFamily="34" charset="0"/>
                <a:cs typeface="Times New Roman" panose="02020603050405020304" pitchFamily="18" charset="0"/>
              </a:rPr>
              <a:t> conn, </a:t>
            </a:r>
            <a:r>
              <a:rPr lang="en-US" altLang="zh-CN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Verdana" panose="020B0604030504040204" pitchFamily="34" charset="0"/>
                <a:cs typeface="Times New Roman" panose="02020603050405020304" pitchFamily="18" charset="0"/>
              </a:rPr>
              <a:t> flags)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A76365-13DB-4E40-8C8D-2F06E8132AD7}"/>
              </a:ext>
            </a:extLst>
          </p:cNvPr>
          <p:cNvSpPr txBox="1"/>
          <p:nvPr/>
        </p:nvSpPr>
        <p:spPr>
          <a:xfrm>
            <a:off x="424873" y="1819564"/>
            <a:ext cx="11702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zh-CN" dirty="0"/>
              <a:t>：要启动的</a:t>
            </a:r>
            <a:r>
              <a:rPr lang="en-US" altLang="zh-CN" dirty="0"/>
              <a:t>Service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conn</a:t>
            </a:r>
            <a:r>
              <a:rPr lang="zh-CN" altLang="zh-CN" dirty="0"/>
              <a:t>：</a:t>
            </a:r>
            <a:r>
              <a:rPr lang="en-US" altLang="zh-CN" dirty="0" err="1"/>
              <a:t>ServiceConnection</a:t>
            </a:r>
            <a:r>
              <a:rPr lang="zh-CN" altLang="zh-CN" dirty="0"/>
              <a:t>对象，该对象不能为</a:t>
            </a:r>
            <a:r>
              <a:rPr lang="en-US" altLang="zh-CN" dirty="0"/>
              <a:t>null</a:t>
            </a:r>
            <a:r>
              <a:rPr lang="zh-CN" altLang="zh-CN" dirty="0"/>
              <a:t>，用来在</a:t>
            </a:r>
            <a:r>
              <a:rPr lang="en-US" altLang="zh-CN" dirty="0"/>
              <a:t>Service</a:t>
            </a:r>
            <a:r>
              <a:rPr lang="zh-CN" altLang="zh-CN" dirty="0"/>
              <a:t>启动或停止时接收信息。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flags:</a:t>
            </a:r>
            <a:r>
              <a:rPr lang="zh-CN" altLang="zh-CN" dirty="0"/>
              <a:t>绑定</a:t>
            </a:r>
            <a:r>
              <a:rPr lang="en-US" altLang="zh-CN" dirty="0"/>
              <a:t>Service</a:t>
            </a:r>
            <a:r>
              <a:rPr lang="zh-CN" altLang="zh-CN" dirty="0"/>
              <a:t>时一些操作选项。取值如下：</a:t>
            </a:r>
          </a:p>
          <a:p>
            <a:pPr lvl="2"/>
            <a:r>
              <a:rPr lang="en-US" altLang="zh-CN" dirty="0"/>
              <a:t>0:</a:t>
            </a:r>
            <a:r>
              <a:rPr lang="zh-CN" altLang="zh-CN" dirty="0"/>
              <a:t>如果</a:t>
            </a:r>
            <a:r>
              <a:rPr lang="en-US" altLang="zh-CN" dirty="0"/>
              <a:t>Service</a:t>
            </a:r>
            <a:r>
              <a:rPr lang="zh-CN" altLang="zh-CN" dirty="0"/>
              <a:t>未创建，则不自动创建；</a:t>
            </a:r>
          </a:p>
          <a:p>
            <a:pPr lvl="2"/>
            <a:r>
              <a:rPr lang="en-US" altLang="zh-CN" dirty="0"/>
              <a:t>BIND_AUTO_CREATE</a:t>
            </a:r>
            <a:r>
              <a:rPr lang="zh-CN" altLang="zh-CN" dirty="0"/>
              <a:t>：自动创建</a:t>
            </a:r>
            <a:r>
              <a:rPr lang="en-US" altLang="zh-CN" dirty="0"/>
              <a:t>Service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90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80D512-6743-48FA-BE09-335F88F7C381}"/>
              </a:ext>
            </a:extLst>
          </p:cNvPr>
          <p:cNvSpPr txBox="1"/>
          <p:nvPr/>
        </p:nvSpPr>
        <p:spPr>
          <a:xfrm>
            <a:off x="1232034" y="1328286"/>
            <a:ext cx="10587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、需求分析</a:t>
            </a:r>
            <a:endParaRPr lang="en-US" altLang="zh-CN" sz="2400" dirty="0"/>
          </a:p>
          <a:p>
            <a:r>
              <a:rPr lang="zh-CN" altLang="en-US" sz="2400" dirty="0"/>
              <a:t>综合运用所学知识，实现具有音乐列表的音乐播放器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通过服务来实现音乐的播放、暂停、继续和停止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技术要点：</a:t>
            </a:r>
            <a:r>
              <a:rPr lang="en-US" altLang="zh-CN" sz="2400" dirty="0"/>
              <a:t>Activity</a:t>
            </a:r>
            <a:r>
              <a:rPr lang="zh-CN" altLang="en-US" sz="2400" dirty="0"/>
              <a:t>、</a:t>
            </a:r>
            <a:r>
              <a:rPr lang="en-US" altLang="zh-CN" sz="2400" dirty="0"/>
              <a:t>Service</a:t>
            </a:r>
            <a:r>
              <a:rPr lang="zh-CN" altLang="en-US" sz="2400" dirty="0"/>
              <a:t>、</a:t>
            </a:r>
            <a:r>
              <a:rPr lang="en-US" altLang="zh-CN" sz="2400" dirty="0"/>
              <a:t>Adapter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ContextMenu</a:t>
            </a:r>
            <a:r>
              <a:rPr lang="zh-CN" altLang="en-US" sz="2400" dirty="0"/>
              <a:t>等知识的应用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FC363-5C3A-422D-9EB6-1A4969797C68}"/>
              </a:ext>
            </a:extLst>
          </p:cNvPr>
          <p:cNvSpPr/>
          <p:nvPr/>
        </p:nvSpPr>
        <p:spPr>
          <a:xfrm>
            <a:off x="433137" y="782400"/>
            <a:ext cx="35035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一、项目概述</a:t>
            </a:r>
          </a:p>
        </p:txBody>
      </p:sp>
    </p:spTree>
    <p:extLst>
      <p:ext uri="{BB962C8B-B14F-4D97-AF65-F5344CB8AC3E}">
        <p14:creationId xmlns:p14="http://schemas.microsoft.com/office/powerpoint/2010/main" val="106655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4D5383-2DB4-431E-AFFC-612A0DD88C27}"/>
              </a:ext>
            </a:extLst>
          </p:cNvPr>
          <p:cNvSpPr txBox="1"/>
          <p:nvPr/>
        </p:nvSpPr>
        <p:spPr>
          <a:xfrm>
            <a:off x="397164" y="461818"/>
            <a:ext cx="114530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ServiceConnection</a:t>
            </a:r>
            <a:r>
              <a:rPr lang="zh-CN" altLang="zh-CN" sz="2800" dirty="0"/>
              <a:t>为用来监视</a:t>
            </a:r>
            <a:r>
              <a:rPr lang="en-US" altLang="zh-CN" sz="2800" dirty="0"/>
              <a:t>Service</a:t>
            </a:r>
            <a:r>
              <a:rPr lang="zh-CN" altLang="zh-CN" sz="2800" dirty="0"/>
              <a:t>状态的接口</a:t>
            </a:r>
            <a:endParaRPr lang="en-US" altLang="zh-CN" sz="2800" dirty="0"/>
          </a:p>
          <a:p>
            <a:pPr lvl="1"/>
            <a:r>
              <a:rPr lang="en-US" altLang="zh-CN" sz="2800" dirty="0"/>
              <a:t>void </a:t>
            </a:r>
            <a:r>
              <a:rPr lang="en-US" altLang="zh-CN" sz="2800" dirty="0" err="1">
                <a:solidFill>
                  <a:srgbClr val="FF0000"/>
                </a:solidFill>
              </a:rPr>
              <a:t>onServiceConnected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ComponentName</a:t>
            </a:r>
            <a:r>
              <a:rPr lang="en-US" altLang="zh-CN" sz="2800" dirty="0"/>
              <a:t> name, </a:t>
            </a:r>
            <a:r>
              <a:rPr lang="en-US" altLang="zh-CN" sz="2800" dirty="0" err="1"/>
              <a:t>IBinder</a:t>
            </a:r>
            <a:r>
              <a:rPr lang="en-US" altLang="zh-CN" sz="2800" dirty="0"/>
              <a:t> service)</a:t>
            </a:r>
            <a:r>
              <a:rPr lang="zh-CN" altLang="zh-CN" sz="2800" dirty="0"/>
              <a:t>：当</a:t>
            </a:r>
            <a:r>
              <a:rPr lang="en-US" altLang="zh-CN" sz="2800" dirty="0"/>
              <a:t>Service</a:t>
            </a:r>
            <a:r>
              <a:rPr lang="zh-CN" altLang="zh-CN" sz="2800" dirty="0"/>
              <a:t>被创建后，调用方和</a:t>
            </a:r>
            <a:r>
              <a:rPr lang="en-US" altLang="zh-CN" sz="2800" dirty="0"/>
              <a:t>Service</a:t>
            </a:r>
            <a:r>
              <a:rPr lang="zh-CN" altLang="zh-CN" sz="2800" dirty="0"/>
              <a:t>就通过</a:t>
            </a:r>
            <a:r>
              <a:rPr lang="en-US" altLang="zh-CN" sz="2800" dirty="0" err="1"/>
              <a:t>IBinder</a:t>
            </a:r>
            <a:r>
              <a:rPr lang="zh-CN" altLang="zh-CN" sz="2800" dirty="0"/>
              <a:t>建立了联系，此时该方法被回调。</a:t>
            </a:r>
          </a:p>
          <a:p>
            <a:pPr lvl="1"/>
            <a:r>
              <a:rPr lang="en-US" altLang="zh-CN" sz="2800" dirty="0"/>
              <a:t>void </a:t>
            </a:r>
            <a:r>
              <a:rPr lang="en-US" altLang="zh-CN" sz="2800" dirty="0" err="1">
                <a:solidFill>
                  <a:srgbClr val="FF0000"/>
                </a:solidFill>
              </a:rPr>
              <a:t>onServiceDisconnected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ComponentName</a:t>
            </a:r>
            <a:r>
              <a:rPr lang="en-US" altLang="zh-CN" sz="2800" dirty="0"/>
              <a:t> name)</a:t>
            </a:r>
            <a:r>
              <a:rPr lang="zh-CN" altLang="zh-CN" sz="2800" dirty="0"/>
              <a:t>：当调用方和</a:t>
            </a:r>
            <a:r>
              <a:rPr lang="en-US" altLang="zh-CN" sz="2800" dirty="0"/>
              <a:t>Service</a:t>
            </a:r>
            <a:r>
              <a:rPr lang="zh-CN" altLang="zh-CN" sz="2800" dirty="0"/>
              <a:t>中断联系（</a:t>
            </a:r>
            <a:r>
              <a:rPr lang="en-US" altLang="zh-CN" sz="2800" dirty="0"/>
              <a:t>Service</a:t>
            </a:r>
            <a:r>
              <a:rPr lang="zh-CN" altLang="zh-CN" sz="2800" dirty="0"/>
              <a:t>可能是正常终止，也可能由于其它原因被异常终止）后，回调此方法。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2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AB38BD-6237-4CDD-8ECF-067B69D7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68" y="0"/>
            <a:ext cx="9621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0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F2E93D-9A89-4E11-A12B-15E4D12C4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2" y="2585796"/>
            <a:ext cx="11317916" cy="20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426AFD-5661-4BC3-89B7-D6392E596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96" y="1610923"/>
            <a:ext cx="9591007" cy="22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5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C33E43-8817-4814-9983-178FAB74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40" y="374736"/>
            <a:ext cx="9204519" cy="5582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2771D6A-CC0B-46D1-8130-8E521F3F1DEB}"/>
              </a:ext>
            </a:extLst>
          </p:cNvPr>
          <p:cNvSpPr/>
          <p:nvPr/>
        </p:nvSpPr>
        <p:spPr>
          <a:xfrm>
            <a:off x="2200643" y="6113932"/>
            <a:ext cx="7433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  <a:cs typeface="Times New Roman" panose="02020603050405020304" pitchFamily="18" charset="0"/>
              </a:rPr>
              <a:t>Handler</a:t>
            </a:r>
            <a:r>
              <a:rPr lang="zh-CN" altLang="zh-CN" dirty="0">
                <a:latin typeface="Verdana" panose="020B0604030504040204" pitchFamily="34" charset="0"/>
                <a:cs typeface="Times New Roman" panose="02020603050405020304" pitchFamily="18" charset="0"/>
              </a:rPr>
              <a:t>的主要用法是在新线程中发送消息，然后在主线程中处理消息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71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7A3923-BBEB-4E33-AFC3-5F867E2AE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84" y="237521"/>
            <a:ext cx="10653525" cy="38080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B7DAC2-50C7-4069-AB27-2B6E67ECB713}"/>
              </a:ext>
            </a:extLst>
          </p:cNvPr>
          <p:cNvSpPr txBox="1"/>
          <p:nvPr/>
        </p:nvSpPr>
        <p:spPr>
          <a:xfrm>
            <a:off x="740884" y="4331855"/>
            <a:ext cx="1065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当我们的子线程想修改</a:t>
            </a:r>
            <a:r>
              <a:rPr lang="en-US" altLang="zh-CN"/>
              <a:t>Activity</a:t>
            </a:r>
            <a:r>
              <a:rPr lang="zh-CN" altLang="en-US"/>
              <a:t>中的</a:t>
            </a:r>
            <a:r>
              <a:rPr lang="en-US" altLang="zh-CN"/>
              <a:t>UI</a:t>
            </a:r>
            <a:r>
              <a:rPr lang="zh-CN" altLang="en-US"/>
              <a:t>组件时</a:t>
            </a:r>
            <a:r>
              <a:rPr lang="en-US" altLang="zh-CN"/>
              <a:t>,</a:t>
            </a:r>
            <a:r>
              <a:rPr lang="zh-CN" altLang="en-US"/>
              <a:t>我们可以新建一个</a:t>
            </a:r>
            <a:r>
              <a:rPr lang="en-US" altLang="zh-CN"/>
              <a:t>Handler</a:t>
            </a:r>
            <a:r>
              <a:rPr lang="zh-CN" altLang="en-US"/>
              <a:t>对象</a:t>
            </a:r>
            <a:r>
              <a:rPr lang="en-US" altLang="zh-CN"/>
              <a:t>,</a:t>
            </a:r>
            <a:r>
              <a:rPr lang="zh-CN" altLang="en-US"/>
              <a:t>通过这个对象向主线程发送信息</a:t>
            </a:r>
            <a:r>
              <a:rPr lang="en-US" altLang="zh-CN"/>
              <a:t>;</a:t>
            </a:r>
            <a:r>
              <a:rPr lang="zh-CN" altLang="en-US"/>
              <a:t>而我们发送的信息会先到主线程的</a:t>
            </a:r>
            <a:r>
              <a:rPr lang="en-US" altLang="zh-CN"/>
              <a:t>MessageQueue</a:t>
            </a:r>
            <a:r>
              <a:rPr lang="zh-CN" altLang="en-US"/>
              <a:t>进行等待</a:t>
            </a:r>
            <a:r>
              <a:rPr lang="en-US" altLang="zh-CN"/>
              <a:t>,</a:t>
            </a:r>
            <a:r>
              <a:rPr lang="zh-CN" altLang="en-US"/>
              <a:t>由</a:t>
            </a:r>
            <a:r>
              <a:rPr lang="en-US" altLang="zh-CN"/>
              <a:t>Looper</a:t>
            </a:r>
            <a:r>
              <a:rPr lang="zh-CN" altLang="en-US"/>
              <a:t>按先入先出顺序取出</a:t>
            </a:r>
            <a:r>
              <a:rPr lang="en-US" altLang="zh-CN"/>
              <a:t>,</a:t>
            </a:r>
            <a:r>
              <a:rPr lang="zh-CN" altLang="en-US"/>
              <a:t>再根据</a:t>
            </a:r>
            <a:r>
              <a:rPr lang="en-US" altLang="zh-CN"/>
              <a:t>message</a:t>
            </a:r>
            <a:r>
              <a:rPr lang="zh-CN" altLang="en-US"/>
              <a:t>对象的</a:t>
            </a:r>
            <a:r>
              <a:rPr lang="en-US" altLang="zh-CN"/>
              <a:t>what</a:t>
            </a:r>
            <a:r>
              <a:rPr lang="zh-CN" altLang="en-US"/>
              <a:t>属性分发给对应的</a:t>
            </a:r>
            <a:r>
              <a:rPr lang="en-US" altLang="zh-CN"/>
              <a:t>Handler</a:t>
            </a:r>
            <a:r>
              <a:rPr lang="zh-CN" altLang="en-US"/>
              <a:t>进行处理！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0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B9CFC9-6C27-4C8C-87CD-CA7EB43D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4" y="293937"/>
            <a:ext cx="11711671" cy="12208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246127-514A-48BD-AB81-27A90422E7DC}"/>
              </a:ext>
            </a:extLst>
          </p:cNvPr>
          <p:cNvSpPr txBox="1"/>
          <p:nvPr/>
        </p:nvSpPr>
        <p:spPr>
          <a:xfrm>
            <a:off x="240164" y="1801091"/>
            <a:ext cx="11711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Timer</a:t>
            </a:r>
            <a:r>
              <a:rPr lang="zh-CN" altLang="en-US" sz="2400" dirty="0"/>
              <a:t>类中的</a:t>
            </a:r>
            <a:r>
              <a:rPr lang="en-US" altLang="zh-CN" sz="2400" dirty="0"/>
              <a:t>schedule()</a:t>
            </a:r>
            <a:r>
              <a:rPr lang="zh-CN" altLang="en-US" sz="2400" dirty="0"/>
              <a:t>方法可以完成对</a:t>
            </a:r>
            <a:r>
              <a:rPr lang="en-US" altLang="zh-CN" sz="2400" dirty="0" err="1"/>
              <a:t>TimerTask</a:t>
            </a:r>
            <a:r>
              <a:rPr lang="zh-CN" altLang="en-US" sz="2400" dirty="0"/>
              <a:t>的调度，该方法具有三个参数，其函数声明如下：</a:t>
            </a:r>
          </a:p>
          <a:p>
            <a:r>
              <a:rPr lang="en-US" altLang="zh-CN" sz="2400" dirty="0"/>
              <a:t>	public void schedule(</a:t>
            </a:r>
            <a:r>
              <a:rPr lang="en-US" altLang="zh-CN" sz="2400" dirty="0" err="1"/>
              <a:t>TimerTask</a:t>
            </a:r>
            <a:r>
              <a:rPr lang="en-US" altLang="zh-CN" sz="2400" dirty="0"/>
              <a:t> task, long delay, long period)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其中第一个参数为</a:t>
            </a:r>
            <a:r>
              <a:rPr lang="en-US" altLang="zh-CN" sz="2400" dirty="0" err="1"/>
              <a:t>TimerTask</a:t>
            </a:r>
            <a:r>
              <a:rPr lang="zh-CN" altLang="en-US" sz="2400" dirty="0"/>
              <a:t>的对象，通过实现其中的</a:t>
            </a:r>
            <a:r>
              <a:rPr lang="en-US" altLang="zh-CN" sz="2400" dirty="0"/>
              <a:t>run()</a:t>
            </a:r>
            <a:r>
              <a:rPr lang="zh-CN" altLang="en-US" sz="2400" dirty="0"/>
              <a:t>方法可以周期的执行</a:t>
            </a:r>
            <a:r>
              <a:rPr lang="en-US" altLang="zh-CN" sz="2400" dirty="0"/>
              <a:t>	</a:t>
            </a:r>
            <a:r>
              <a:rPr lang="zh-CN" altLang="en-US" sz="2400" dirty="0"/>
              <a:t>某一个任务；第二个参数表示延迟的时间，即多长时间后开始执行；第三个参</a:t>
            </a:r>
            <a:r>
              <a:rPr lang="en-US" altLang="zh-CN" sz="2400" dirty="0"/>
              <a:t>	</a:t>
            </a:r>
            <a:r>
              <a:rPr lang="zh-CN" altLang="en-US" sz="2400" dirty="0"/>
              <a:t>数表示执行的周期。</a:t>
            </a:r>
          </a:p>
        </p:txBody>
      </p:sp>
    </p:spTree>
    <p:extLst>
      <p:ext uri="{BB962C8B-B14F-4D97-AF65-F5344CB8AC3E}">
        <p14:creationId xmlns:p14="http://schemas.microsoft.com/office/powerpoint/2010/main" val="3110959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A370C3-1F7E-453E-A43F-CC146F273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5" y="1025968"/>
            <a:ext cx="11127751" cy="40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3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6E74FB-D509-41FC-A2F9-1E9DE69E0933}"/>
              </a:ext>
            </a:extLst>
          </p:cNvPr>
          <p:cNvSpPr txBox="1"/>
          <p:nvPr/>
        </p:nvSpPr>
        <p:spPr>
          <a:xfrm>
            <a:off x="369455" y="415636"/>
            <a:ext cx="79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、音乐播放界面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6007A2-E46C-4C4B-815E-58EB45C34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911853"/>
            <a:ext cx="10031202" cy="25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3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264D8D-C77E-4C11-B946-E8CBB0A8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87" y="164040"/>
            <a:ext cx="9666025" cy="57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AE64FB-2BAB-4D98-91C2-E6D81D9D076A}"/>
              </a:ext>
            </a:extLst>
          </p:cNvPr>
          <p:cNvSpPr txBox="1"/>
          <p:nvPr/>
        </p:nvSpPr>
        <p:spPr>
          <a:xfrm>
            <a:off x="404261" y="721895"/>
            <a:ext cx="1154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、设计分析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9E0686-B14A-4797-9EC8-FD9945786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7" y="1223909"/>
            <a:ext cx="3328942" cy="16644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C374A7-E618-4F83-97AB-FEA2926BC70E}"/>
              </a:ext>
            </a:extLst>
          </p:cNvPr>
          <p:cNvSpPr txBox="1"/>
          <p:nvPr/>
        </p:nvSpPr>
        <p:spPr>
          <a:xfrm>
            <a:off x="4129238" y="1223909"/>
            <a:ext cx="757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MainActivity</a:t>
            </a:r>
            <a:r>
              <a:rPr lang="zh-CN" altLang="en-US" dirty="0"/>
              <a:t>：主文件</a:t>
            </a:r>
            <a:endParaRPr lang="en-US" altLang="zh-CN" dirty="0"/>
          </a:p>
          <a:p>
            <a:r>
              <a:rPr lang="en-US" altLang="zh-CN" dirty="0" err="1"/>
              <a:t>MusicActivity</a:t>
            </a:r>
            <a:r>
              <a:rPr lang="zh-CN" altLang="en-US" dirty="0"/>
              <a:t>：</a:t>
            </a:r>
            <a:r>
              <a:rPr lang="en-US" altLang="zh-CN" dirty="0"/>
              <a:t>Activity</a:t>
            </a:r>
            <a:r>
              <a:rPr lang="zh-CN" altLang="en-US" dirty="0"/>
              <a:t>文件（音乐播放）</a:t>
            </a:r>
            <a:endParaRPr lang="en-US" altLang="zh-CN" dirty="0"/>
          </a:p>
          <a:p>
            <a:r>
              <a:rPr lang="en-US" altLang="zh-CN" dirty="0" err="1"/>
              <a:t>MusicService</a:t>
            </a:r>
            <a:r>
              <a:rPr lang="zh-CN" altLang="en-US" dirty="0"/>
              <a:t>：</a:t>
            </a:r>
            <a:r>
              <a:rPr lang="en-US" altLang="zh-CN" dirty="0"/>
              <a:t>Service</a:t>
            </a:r>
            <a:r>
              <a:rPr lang="zh-CN" altLang="en-US" dirty="0"/>
              <a:t>文件（音乐播放后台）</a:t>
            </a:r>
            <a:endParaRPr lang="en-US" altLang="zh-CN" dirty="0"/>
          </a:p>
          <a:p>
            <a:r>
              <a:rPr lang="en-US" altLang="zh-CN" dirty="0" err="1"/>
              <a:t>FragSongList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文件（歌曲列表，在主文件中显示）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248A4C-5119-44D0-B679-9D27C19D6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7" y="3292450"/>
            <a:ext cx="3328942" cy="1390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1615DD-7DBD-4AD2-836E-917B82A72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7" y="4683308"/>
            <a:ext cx="3328942" cy="6052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BB4A231-3975-4DFE-8BF0-30B0A26C3774}"/>
              </a:ext>
            </a:extLst>
          </p:cNvPr>
          <p:cNvSpPr txBox="1"/>
          <p:nvPr/>
        </p:nvSpPr>
        <p:spPr>
          <a:xfrm>
            <a:off x="4206240" y="3429000"/>
            <a:ext cx="5659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activity_main</a:t>
            </a:r>
            <a:r>
              <a:rPr lang="zh-CN" altLang="en-US" dirty="0"/>
              <a:t>：运行</a:t>
            </a:r>
            <a:r>
              <a:rPr lang="en-US" altLang="zh-CN" dirty="0"/>
              <a:t>App</a:t>
            </a:r>
            <a:r>
              <a:rPr lang="zh-CN" altLang="en-US" dirty="0"/>
              <a:t>时的主界面</a:t>
            </a:r>
            <a:endParaRPr lang="en-US" altLang="zh-CN" dirty="0"/>
          </a:p>
          <a:p>
            <a:r>
              <a:rPr lang="en-US" altLang="zh-CN" dirty="0" err="1"/>
              <a:t>activity_music</a:t>
            </a:r>
            <a:r>
              <a:rPr lang="zh-CN" altLang="en-US" dirty="0"/>
              <a:t>：音乐播放界面</a:t>
            </a:r>
            <a:endParaRPr lang="en-US" altLang="zh-CN" dirty="0"/>
          </a:p>
          <a:p>
            <a:r>
              <a:rPr lang="en-US" altLang="zh-CN" dirty="0" err="1"/>
              <a:t>Item_layout</a:t>
            </a:r>
            <a:r>
              <a:rPr lang="zh-CN" altLang="en-US" dirty="0"/>
              <a:t>和</a:t>
            </a:r>
            <a:r>
              <a:rPr lang="en-US" altLang="zh-CN" dirty="0" err="1"/>
              <a:t>music_list</a:t>
            </a:r>
            <a:r>
              <a:rPr lang="zh-CN" altLang="en-US" dirty="0"/>
              <a:t>：一起组成歌曲列表</a:t>
            </a:r>
          </a:p>
        </p:txBody>
      </p:sp>
    </p:spTree>
    <p:extLst>
      <p:ext uri="{BB962C8B-B14F-4D97-AF65-F5344CB8AC3E}">
        <p14:creationId xmlns:p14="http://schemas.microsoft.com/office/powerpoint/2010/main" val="4144348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3DE76E-2CEE-4650-82B2-818E2328D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4" y="951702"/>
            <a:ext cx="9933251" cy="41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62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F07FA5-8F7B-4323-8530-A29E92F49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9" y="790377"/>
            <a:ext cx="5929741" cy="48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3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46283D-2DF0-4623-8ECB-7A044F67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22" y="421417"/>
            <a:ext cx="9621356" cy="49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7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0C322A-5813-4ED8-859E-B36FDF711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67" y="419225"/>
            <a:ext cx="9710865" cy="37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54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8030585-DEA8-46F0-9478-E9DC462A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6" y="739675"/>
            <a:ext cx="10263928" cy="42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69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0573F2-2C22-4C78-9F95-8E076EA2B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77" y="684561"/>
            <a:ext cx="5640445" cy="54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85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0A9408-3C94-4D9E-8CED-70F811307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39" y="557620"/>
            <a:ext cx="7938521" cy="5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98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5AE54B-E68E-4660-91EA-1178BF491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" y="168563"/>
            <a:ext cx="3138388" cy="6520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E2EF28-2C5B-429F-B142-1FF0946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34" y="165659"/>
            <a:ext cx="3138389" cy="65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6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3ABEF-EAEA-4C3B-BD15-44E9A1A1B0DD}"/>
              </a:ext>
            </a:extLst>
          </p:cNvPr>
          <p:cNvSpPr txBox="1"/>
          <p:nvPr/>
        </p:nvSpPr>
        <p:spPr>
          <a:xfrm>
            <a:off x="317634" y="577516"/>
            <a:ext cx="1174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、资源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FC620E-8D53-49E9-9C28-CB72DBFE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" y="1158876"/>
            <a:ext cx="3303201" cy="16805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53E1CF-23B1-4472-B5F7-F274879D6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4" y="1639124"/>
            <a:ext cx="3303200" cy="7847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1DAFBD-5287-439F-9EED-62F0F793D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17" y="2423862"/>
            <a:ext cx="2519659" cy="13764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BA408D-BC6C-4D27-8583-E8D9755253D9}"/>
              </a:ext>
            </a:extLst>
          </p:cNvPr>
          <p:cNvSpPr txBox="1"/>
          <p:nvPr/>
        </p:nvSpPr>
        <p:spPr>
          <a:xfrm>
            <a:off x="4013735" y="419169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音乐文件放在</a:t>
            </a:r>
            <a:r>
              <a:rPr lang="en-US" altLang="zh-CN" dirty="0"/>
              <a:t>res/raw</a:t>
            </a:r>
            <a:r>
              <a:rPr lang="zh-CN" altLang="en-US" dirty="0"/>
              <a:t>文件中，也可以放在</a:t>
            </a:r>
            <a:r>
              <a:rPr lang="en-US" altLang="zh-CN" dirty="0"/>
              <a:t>res/assets</a:t>
            </a:r>
            <a:r>
              <a:rPr lang="zh-CN" altLang="en-US" dirty="0"/>
              <a:t>文件中。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两者目录下的文件在打包后会原封不动的保存在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apk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Verdana" panose="020B0604030504040204" pitchFamily="34" charset="0"/>
              </a:rPr>
              <a:t>包中，不会被编译成二进制。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3CC6F51-E75F-452A-88D5-AADC924D4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817" y="1332291"/>
            <a:ext cx="2111346" cy="6463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A2AFC5-CECE-41D5-8AA3-476FA3BF93CC}"/>
              </a:ext>
            </a:extLst>
          </p:cNvPr>
          <p:cNvSpPr txBox="1"/>
          <p:nvPr/>
        </p:nvSpPr>
        <p:spPr>
          <a:xfrm>
            <a:off x="4360147" y="4058494"/>
            <a:ext cx="575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如果音乐文件放在</a:t>
            </a:r>
            <a:r>
              <a:rPr lang="en-US" altLang="zh-CN" dirty="0"/>
              <a:t>assets</a:t>
            </a:r>
            <a:r>
              <a:rPr lang="zh-CN" altLang="en-US" dirty="0"/>
              <a:t>文件中，使用</a:t>
            </a:r>
            <a:r>
              <a:rPr lang="en-US" altLang="zh-CN" dirty="0" err="1"/>
              <a:t>AssetFileDescriptor</a:t>
            </a:r>
            <a:r>
              <a:rPr lang="en-US" altLang="zh-CN" dirty="0"/>
              <a:t> </a:t>
            </a:r>
            <a:r>
              <a:rPr lang="zh-CN" altLang="en-US" dirty="0"/>
              <a:t>来读取</a:t>
            </a:r>
            <a:r>
              <a:rPr lang="en-US" altLang="zh-CN" dirty="0"/>
              <a:t>(android)app</a:t>
            </a:r>
            <a:r>
              <a:rPr lang="zh-CN" altLang="en-US" dirty="0"/>
              <a:t>的</a:t>
            </a:r>
            <a:r>
              <a:rPr lang="en-US" altLang="zh-CN" dirty="0"/>
              <a:t>assets</a:t>
            </a:r>
            <a:r>
              <a:rPr lang="zh-CN" altLang="en-US" dirty="0"/>
              <a:t>文件夹下的数据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E698DD5-F598-4892-B749-419808C5B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928" y="5304768"/>
            <a:ext cx="10296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1F3799-644E-447E-94BE-9EF7CFD9EF2C}"/>
              </a:ext>
            </a:extLst>
          </p:cNvPr>
          <p:cNvSpPr txBox="1"/>
          <p:nvPr/>
        </p:nvSpPr>
        <p:spPr>
          <a:xfrm>
            <a:off x="738908" y="655781"/>
            <a:ext cx="1124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如果音乐文件放在</a:t>
            </a:r>
            <a:r>
              <a:rPr lang="en-US" altLang="zh-CN" dirty="0"/>
              <a:t>raw</a:t>
            </a:r>
            <a:r>
              <a:rPr lang="zh-CN" altLang="en-US" dirty="0"/>
              <a:t>文件中，使用</a:t>
            </a:r>
            <a:r>
              <a:rPr lang="en-US" altLang="zh-CN" dirty="0" err="1"/>
              <a:t>MediaPlayer.create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Uri </a:t>
            </a:r>
            <a:r>
              <a:rPr lang="en-US" altLang="zh-CN" dirty="0" err="1"/>
              <a:t>uri</a:t>
            </a:r>
            <a:r>
              <a:rPr lang="en-US" altLang="zh-CN" dirty="0"/>
              <a:t>)</a:t>
            </a:r>
            <a:r>
              <a:rPr lang="zh-CN" altLang="en-US" dirty="0"/>
              <a:t>的方式来加载多媒体文件，其中</a:t>
            </a:r>
            <a:r>
              <a:rPr lang="en-US" altLang="zh-CN" dirty="0" err="1"/>
              <a:t>uri</a:t>
            </a:r>
            <a:r>
              <a:rPr lang="zh-CN" altLang="en-US" dirty="0"/>
              <a:t>代表要操作的多媒体文件</a:t>
            </a:r>
            <a:endParaRPr lang="en-US" altLang="zh-CN" dirty="0"/>
          </a:p>
          <a:p>
            <a:r>
              <a:rPr lang="zh-CN" altLang="en-US" dirty="0"/>
              <a:t>（补充：</a:t>
            </a:r>
            <a:r>
              <a:rPr lang="en-US" altLang="zh-CN" dirty="0"/>
              <a:t>Uri</a:t>
            </a:r>
            <a:r>
              <a:rPr lang="zh-CN" altLang="en-US" dirty="0"/>
              <a:t>代表要操作的数据，</a:t>
            </a:r>
            <a:r>
              <a:rPr lang="en-US" altLang="zh-CN" dirty="0"/>
              <a:t>Android</a:t>
            </a:r>
            <a:r>
              <a:rPr lang="zh-CN" altLang="en-US" dirty="0"/>
              <a:t>上可用的每种资源 </a:t>
            </a:r>
            <a:r>
              <a:rPr lang="en-US" altLang="zh-CN" dirty="0"/>
              <a:t>- </a:t>
            </a:r>
            <a:r>
              <a:rPr lang="zh-CN" altLang="en-US" dirty="0"/>
              <a:t>图像、视频片段等都可以用</a:t>
            </a:r>
            <a:r>
              <a:rPr lang="en-US" altLang="zh-CN" dirty="0"/>
              <a:t>Uri</a:t>
            </a:r>
            <a:r>
              <a:rPr lang="zh-CN" altLang="en-US" dirty="0"/>
              <a:t>来表示）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BBF98A-8D98-411C-8757-92CC05BD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38" y="1776722"/>
            <a:ext cx="9958723" cy="29892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3A653E-4CEE-4BD6-9EE1-05EC50E3D364}"/>
              </a:ext>
            </a:extLst>
          </p:cNvPr>
          <p:cNvSpPr txBox="1"/>
          <p:nvPr/>
        </p:nvSpPr>
        <p:spPr>
          <a:xfrm>
            <a:off x="1116638" y="4996873"/>
            <a:ext cx="1023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补充：</a:t>
            </a:r>
            <a:r>
              <a:rPr lang="en-US" altLang="zh-CN" b="1" dirty="0" err="1"/>
              <a:t>getApplicationContext</a:t>
            </a:r>
            <a:r>
              <a:rPr lang="en-US" altLang="zh-CN" b="1" dirty="0"/>
              <a:t>()</a:t>
            </a:r>
          </a:p>
          <a:p>
            <a:r>
              <a:rPr lang="zh-CN" altLang="en-US" dirty="0"/>
              <a:t>在当前</a:t>
            </a:r>
            <a:r>
              <a:rPr lang="en-US" altLang="zh-CN" dirty="0"/>
              <a:t>app</a:t>
            </a:r>
            <a:r>
              <a:rPr lang="zh-CN" altLang="en-US" dirty="0"/>
              <a:t>的任意位置使用这个函数得到的是同一个</a:t>
            </a:r>
            <a:r>
              <a:rPr lang="en-US" altLang="zh-CN" dirty="0"/>
              <a:t>Context;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getApplicationContext</a:t>
            </a:r>
            <a:r>
              <a:rPr lang="en-US" altLang="zh-CN" dirty="0"/>
              <a:t> </a:t>
            </a:r>
            <a:r>
              <a:rPr lang="zh-CN" altLang="en-US" dirty="0"/>
              <a:t>取得的是当前</a:t>
            </a:r>
            <a:r>
              <a:rPr lang="en-US" altLang="zh-CN" dirty="0"/>
              <a:t>app</a:t>
            </a:r>
            <a:r>
              <a:rPr lang="zh-CN" altLang="en-US" dirty="0"/>
              <a:t>所使用的</a:t>
            </a:r>
            <a:r>
              <a:rPr lang="en-US" altLang="zh-CN" dirty="0"/>
              <a:t>application</a:t>
            </a:r>
            <a:r>
              <a:rPr lang="zh-CN" altLang="en-US" dirty="0"/>
              <a:t>，这在</a:t>
            </a:r>
            <a:r>
              <a:rPr lang="en-US" altLang="zh-CN" dirty="0" err="1"/>
              <a:t>AndroidManifest</a:t>
            </a:r>
            <a:r>
              <a:rPr lang="zh-CN" altLang="en-US" dirty="0"/>
              <a:t>中唯一指定</a:t>
            </a:r>
          </a:p>
        </p:txBody>
      </p:sp>
    </p:spTree>
    <p:extLst>
      <p:ext uri="{BB962C8B-B14F-4D97-AF65-F5344CB8AC3E}">
        <p14:creationId xmlns:p14="http://schemas.microsoft.com/office/powerpoint/2010/main" val="355906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C6E3E1-9A25-4685-8EA9-B65DC01656F8}"/>
              </a:ext>
            </a:extLst>
          </p:cNvPr>
          <p:cNvSpPr txBox="1"/>
          <p:nvPr/>
        </p:nvSpPr>
        <p:spPr>
          <a:xfrm>
            <a:off x="914400" y="563418"/>
            <a:ext cx="455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AndroidStudio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CDE6EC-5685-4E5D-A02D-4AB4AEA0BD31}"/>
              </a:ext>
            </a:extLst>
          </p:cNvPr>
          <p:cNvSpPr txBox="1"/>
          <p:nvPr/>
        </p:nvSpPr>
        <p:spPr>
          <a:xfrm>
            <a:off x="-1403927" y="503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二、开发环境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554553-56A8-4307-8271-C3B377CF6AB3}"/>
              </a:ext>
            </a:extLst>
          </p:cNvPr>
          <p:cNvSpPr/>
          <p:nvPr/>
        </p:nvSpPr>
        <p:spPr>
          <a:xfrm>
            <a:off x="-221312" y="1370568"/>
            <a:ext cx="373077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三、准备工具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C37404-F792-4FFE-8C3F-542AD3124EBE}"/>
              </a:ext>
            </a:extLst>
          </p:cNvPr>
          <p:cNvSpPr txBox="1"/>
          <p:nvPr/>
        </p:nvSpPr>
        <p:spPr>
          <a:xfrm>
            <a:off x="914400" y="1958109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图片和音乐资源</a:t>
            </a:r>
          </a:p>
        </p:txBody>
      </p:sp>
    </p:spTree>
    <p:extLst>
      <p:ext uri="{BB962C8B-B14F-4D97-AF65-F5344CB8AC3E}">
        <p14:creationId xmlns:p14="http://schemas.microsoft.com/office/powerpoint/2010/main" val="305753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55E159-FE9B-49C8-88CE-059518AC7DA2}"/>
              </a:ext>
            </a:extLst>
          </p:cNvPr>
          <p:cNvSpPr/>
          <p:nvPr/>
        </p:nvSpPr>
        <p:spPr>
          <a:xfrm>
            <a:off x="859242" y="704427"/>
            <a:ext cx="1569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四、详细设计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C84FC9-20EC-41A9-A67D-CB969E9FEA88}"/>
              </a:ext>
            </a:extLst>
          </p:cNvPr>
          <p:cNvSpPr txBox="1"/>
          <p:nvPr/>
        </p:nvSpPr>
        <p:spPr>
          <a:xfrm>
            <a:off x="859242" y="1394692"/>
            <a:ext cx="8054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MainActivity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该类中包含一个歌曲菜单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activity_main.xml</a:t>
            </a:r>
          </a:p>
          <a:p>
            <a:endParaRPr lang="en-US" altLang="zh-CN" dirty="0"/>
          </a:p>
          <a:p>
            <a:r>
              <a:rPr lang="zh-CN" altLang="en-US" dirty="0"/>
              <a:t>布局文件，主要显示主界面，最上面放置了“歌单”的</a:t>
            </a:r>
            <a:r>
              <a:rPr lang="en-US" altLang="zh-CN" dirty="0" err="1"/>
              <a:t>TextView</a:t>
            </a:r>
            <a:r>
              <a:rPr lang="zh-CN" altLang="en-US" dirty="0"/>
              <a:t>控件，底下放置了“歌曲”控件，在歌曲控件下还放置一个</a:t>
            </a:r>
            <a:r>
              <a:rPr lang="en-US" altLang="zh-CN" dirty="0" err="1"/>
              <a:t>FrameLayout</a:t>
            </a:r>
            <a:r>
              <a:rPr lang="zh-CN" altLang="en-US" dirty="0"/>
              <a:t>界面布局，用来显示歌曲列表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13BFC4-A962-4E72-8026-62CAE5FE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194" y="594588"/>
            <a:ext cx="2457793" cy="4172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2F7DF4-0614-4C93-B0DB-9F7E5B464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66" y="4210235"/>
            <a:ext cx="6447490" cy="16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3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F1FCBF-C991-4299-90C6-5589D4D8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0" y="2049796"/>
            <a:ext cx="8178038" cy="18941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48A6B3-0F17-4F5B-B850-E2DDFC93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7" y="836525"/>
            <a:ext cx="8176391" cy="12132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C6833E-A25D-4834-9E00-A7923A9FC8CC}"/>
              </a:ext>
            </a:extLst>
          </p:cNvPr>
          <p:cNvSpPr txBox="1"/>
          <p:nvPr/>
        </p:nvSpPr>
        <p:spPr>
          <a:xfrm>
            <a:off x="600364" y="4221018"/>
            <a:ext cx="849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FragmentTransaction.replace</a:t>
            </a:r>
            <a:r>
              <a:rPr lang="en-US" altLang="zh-CN" dirty="0"/>
              <a:t>()</a:t>
            </a:r>
            <a:r>
              <a:rPr lang="zh-CN" altLang="en-US" dirty="0"/>
              <a:t>使用歌曲列表替换</a:t>
            </a:r>
            <a:r>
              <a:rPr lang="en-US" altLang="zh-CN" dirty="0" err="1"/>
              <a:t>FrameLayout</a:t>
            </a:r>
            <a:r>
              <a:rPr lang="zh-CN" altLang="en-US" dirty="0"/>
              <a:t>布局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在这里用到了</a:t>
            </a:r>
            <a:r>
              <a:rPr lang="en-US" altLang="zh-CN" dirty="0"/>
              <a:t>Fragment</a:t>
            </a:r>
            <a:r>
              <a:rPr lang="zh-CN" altLang="en-US" dirty="0"/>
              <a:t>的相关知识</a:t>
            </a:r>
          </a:p>
        </p:txBody>
      </p:sp>
    </p:spTree>
    <p:extLst>
      <p:ext uri="{BB962C8B-B14F-4D97-AF65-F5344CB8AC3E}">
        <p14:creationId xmlns:p14="http://schemas.microsoft.com/office/powerpoint/2010/main" val="221140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9E9707-2998-4644-9CA4-8B9F91593155}"/>
              </a:ext>
            </a:extLst>
          </p:cNvPr>
          <p:cNvSpPr txBox="1"/>
          <p:nvPr/>
        </p:nvSpPr>
        <p:spPr>
          <a:xfrm>
            <a:off x="434109" y="452582"/>
            <a:ext cx="115269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FragmentManager</a:t>
            </a:r>
            <a:r>
              <a:rPr lang="en-US" altLang="zh-CN" b="1" dirty="0"/>
              <a:t>:</a:t>
            </a:r>
          </a:p>
          <a:p>
            <a:r>
              <a:rPr lang="zh-CN" altLang="en-US" dirty="0"/>
              <a:t>为了管理</a:t>
            </a:r>
            <a:r>
              <a:rPr lang="en-US" altLang="zh-CN" dirty="0"/>
              <a:t>Activity</a:t>
            </a:r>
            <a:r>
              <a:rPr lang="zh-CN" altLang="en-US" dirty="0"/>
              <a:t>中的</a:t>
            </a:r>
            <a:r>
              <a:rPr lang="en-US" altLang="zh-CN" dirty="0"/>
              <a:t>fragments</a:t>
            </a:r>
            <a:r>
              <a:rPr lang="zh-CN" altLang="en-US" dirty="0"/>
              <a:t>，需要使用</a:t>
            </a:r>
            <a:r>
              <a:rPr lang="en-US" altLang="zh-CN" dirty="0" err="1"/>
              <a:t>FragmentManager</a:t>
            </a:r>
            <a:r>
              <a:rPr lang="zh-CN" altLang="en-US" dirty="0"/>
              <a:t>。可以通过调用</a:t>
            </a:r>
            <a:r>
              <a:rPr lang="en-US" altLang="zh-CN" dirty="0" err="1"/>
              <a:t>getFragmentManager</a:t>
            </a:r>
            <a:r>
              <a:rPr lang="en-US" altLang="zh-CN" dirty="0"/>
              <a:t>() | </a:t>
            </a:r>
            <a:r>
              <a:rPr lang="en-US" altLang="zh-CN" dirty="0" err="1"/>
              <a:t>getSupportFragmentManager</a:t>
            </a:r>
            <a:r>
              <a:rPr lang="en-US" altLang="zh-CN" dirty="0"/>
              <a:t>()</a:t>
            </a:r>
            <a:r>
              <a:rPr lang="zh-CN" altLang="en-US" dirty="0"/>
              <a:t>获取</a:t>
            </a:r>
            <a:r>
              <a:rPr lang="en-US" altLang="zh-CN" dirty="0" err="1"/>
              <a:t>FragmentManager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Fragment Transactions: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Fragment</a:t>
            </a:r>
            <a:r>
              <a:rPr lang="zh-CN" altLang="en-US" dirty="0"/>
              <a:t>时，可以通过用户交互来执行一些动作，比如增加、移除、替换等。所有这些改变构成一个集合，这个集合被叫做一个</a:t>
            </a:r>
            <a:r>
              <a:rPr lang="en-US" altLang="zh-CN" dirty="0"/>
              <a:t>transaction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如何获取</a:t>
            </a:r>
            <a:r>
              <a:rPr lang="en-US" altLang="zh-CN" b="1" dirty="0" err="1"/>
              <a:t>FragmentTransaction</a:t>
            </a:r>
            <a:r>
              <a:rPr lang="zh-CN" altLang="en-US" b="1" dirty="0"/>
              <a:t>类的实例：</a:t>
            </a:r>
          </a:p>
          <a:p>
            <a:r>
              <a:rPr lang="en-US" altLang="zh-CN" dirty="0" err="1"/>
              <a:t>FragmentManager</a:t>
            </a:r>
            <a:r>
              <a:rPr lang="en-US" altLang="zh-CN" dirty="0"/>
              <a:t> </a:t>
            </a:r>
            <a:r>
              <a:rPr lang="en-US" altLang="zh-CN" dirty="0" err="1"/>
              <a:t>fragmentManager</a:t>
            </a:r>
            <a:r>
              <a:rPr lang="en-US" altLang="zh-CN" dirty="0"/>
              <a:t> = </a:t>
            </a:r>
            <a:r>
              <a:rPr lang="en-US" altLang="zh-CN" dirty="0" err="1"/>
              <a:t>getFragmentManager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FragmentTransaction</a:t>
            </a:r>
            <a:r>
              <a:rPr lang="en-US" altLang="zh-CN" dirty="0"/>
              <a:t> </a:t>
            </a:r>
            <a:r>
              <a:rPr lang="en-US" altLang="zh-CN" dirty="0" err="1"/>
              <a:t>fragmentTransaction</a:t>
            </a:r>
            <a:r>
              <a:rPr lang="en-US" altLang="zh-CN" dirty="0"/>
              <a:t> = </a:t>
            </a:r>
            <a:r>
              <a:rPr lang="en-US" altLang="zh-CN" dirty="0" err="1"/>
              <a:t>fragmentManager.beginTransaction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transaction</a:t>
            </a:r>
            <a:r>
              <a:rPr lang="zh-CN" altLang="en-US" dirty="0"/>
              <a:t>是一组同时执行的变化的集合。用</a:t>
            </a:r>
            <a:r>
              <a:rPr lang="en-US" altLang="zh-CN" dirty="0"/>
              <a:t>add(), remove(), replace()</a:t>
            </a:r>
            <a:r>
              <a:rPr lang="zh-CN" altLang="en-US" dirty="0"/>
              <a:t>方法，把所有需要的变化加进去，然后调用</a:t>
            </a:r>
            <a:r>
              <a:rPr lang="en-US" altLang="zh-CN" dirty="0"/>
              <a:t>commit()</a:t>
            </a:r>
            <a:r>
              <a:rPr lang="zh-CN" altLang="en-US" dirty="0"/>
              <a:t>方法，将这些变化应用。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i="0" u="none" strike="noStrike" dirty="0">
                <a:solidFill>
                  <a:srgbClr val="FF6600"/>
                </a:solidFill>
                <a:effectLst/>
                <a:latin typeface="PingFang SC"/>
                <a:hlinkClick r:id="rId2"/>
              </a:rPr>
              <a:t>Android Fragment</a:t>
            </a:r>
            <a:r>
              <a:rPr lang="zh-CN" altLang="en-US" b="1" i="0" u="none" strike="noStrike" dirty="0">
                <a:solidFill>
                  <a:srgbClr val="FF6600"/>
                </a:solidFill>
                <a:effectLst/>
                <a:latin typeface="PingFang SC"/>
                <a:hlinkClick r:id="rId2"/>
              </a:rPr>
              <a:t>的用法</a:t>
            </a:r>
            <a:endParaRPr lang="en-US" altLang="zh-CN" b="1" u="none" strike="noStrike" dirty="0">
              <a:solidFill>
                <a:srgbClr val="000000"/>
              </a:solidFill>
              <a:latin typeface="PingFang SC"/>
            </a:endParaRPr>
          </a:p>
          <a:p>
            <a:r>
              <a:rPr lang="en-US" altLang="zh-CN" dirty="0"/>
              <a:t>https://www.cnblogs.com/guop/p/5072572.html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1361</Words>
  <Application>Microsoft Office PowerPoint</Application>
  <PresentationFormat>宽屏</PresentationFormat>
  <Paragraphs>98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PingFang SC</vt:lpstr>
      <vt:lpstr>等线</vt:lpstr>
      <vt:lpstr>等线 Light</vt:lpstr>
      <vt:lpstr>Arial</vt:lpstr>
      <vt:lpstr>Verdana</vt:lpstr>
      <vt:lpstr>Office 主题​​</vt:lpstr>
      <vt:lpstr>音乐播放器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音乐播放器 </dc:title>
  <dc:creator>梁 矗</dc:creator>
  <cp:lastModifiedBy>梁 矗</cp:lastModifiedBy>
  <cp:revision>18</cp:revision>
  <dcterms:created xsi:type="dcterms:W3CDTF">2021-09-16T10:16:05Z</dcterms:created>
  <dcterms:modified xsi:type="dcterms:W3CDTF">2021-09-16T12:44:03Z</dcterms:modified>
</cp:coreProperties>
</file>