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8360" cy="440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Bild 2" descr=""/>
          <p:cNvPicPr/>
          <p:nvPr/>
        </p:nvPicPr>
        <p:blipFill>
          <a:blip r:embed="rId3"/>
          <a:stretch/>
        </p:blipFill>
        <p:spPr>
          <a:xfrm>
            <a:off x="556920" y="685080"/>
            <a:ext cx="1374120" cy="1872000"/>
          </a:xfrm>
          <a:prstGeom prst="rect">
            <a:avLst/>
          </a:prstGeom>
          <a:ln>
            <a:noFill/>
          </a:ln>
        </p:spPr>
      </p:pic>
      <p:pic>
        <p:nvPicPr>
          <p:cNvPr id="4" name="Bild 1" descr=""/>
          <p:cNvPicPr/>
          <p:nvPr/>
        </p:nvPicPr>
        <p:blipFill>
          <a:blip r:embed="rId4"/>
          <a:stretch/>
        </p:blipFill>
        <p:spPr>
          <a:xfrm>
            <a:off x="7723080" y="2125080"/>
            <a:ext cx="2450880" cy="48963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22360" y="4718160"/>
            <a:ext cx="6984720" cy="71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22360" y="2138400"/>
            <a:ext cx="8424360" cy="4522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428B38B6-5DE7-4F8B-B4C8-D7DA77B983F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22360" y="2138400"/>
            <a:ext cx="842436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680"/>
              </a:spcAft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78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627120" indent="-1774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1742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1616040" indent="-1756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3E6EBCF-B837-4053-8202-56FDA46E2F0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22360" y="2138400"/>
            <a:ext cx="413496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680"/>
              </a:spcAft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78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627120" indent="-1774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1742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1616040" indent="-1756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809960" y="2138400"/>
            <a:ext cx="413676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680"/>
              </a:spcAft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78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627120" indent="-1774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1742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1616040" indent="-1756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39CB6C5A-01CC-4B05-A927-1D16AD5CD41B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72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22360" y="2138400"/>
            <a:ext cx="413496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680"/>
              </a:spcAft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78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627120" indent="-1774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1742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1616040" indent="-1756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809960" y="2138400"/>
            <a:ext cx="4136760" cy="4522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1BEAA1A-6310-416D-B658-9AC94C4321E7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3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EA75F026-45C4-4FFF-8214-19FA91A0CEA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Titeltextes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8076EAE5-46CD-41F9-B430-5F907C13A47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9640" cy="1440000"/>
          </a:xfrm>
          <a:prstGeom prst="rect">
            <a:avLst/>
          </a:prstGeom>
          <a:ln>
            <a:noFill/>
          </a:ln>
        </p:spPr>
      </p:pic>
      <p:sp>
        <p:nvSpPr>
          <p:cNvPr id="298" name="CustomShape 1"/>
          <p:cNvSpPr/>
          <p:nvPr/>
        </p:nvSpPr>
        <p:spPr>
          <a:xfrm>
            <a:off x="512640" y="7165800"/>
            <a:ext cx="77133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9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8360" cy="94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22360" y="2138400"/>
            <a:ext cx="4134960" cy="4522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DE" sz="1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i="1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809960" y="2138400"/>
            <a:ext cx="413676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680"/>
              </a:spcAft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1" marL="270000" indent="-2678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2" marL="627120" indent="-1774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i="1" lang="de-DE" sz="1700" spc="-1" strike="noStrike">
              <a:solidFill>
                <a:srgbClr val="000000"/>
              </a:solidFill>
              <a:latin typeface="Arial"/>
            </a:endParaRPr>
          </a:p>
          <a:p>
            <a:pPr lvl="3" marL="1074600" indent="-17424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i="1" lang="de-DE" sz="17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  <a:p>
            <a:pPr lvl="4" marL="1616040" indent="-175680">
              <a:lnSpc>
                <a:spcPct val="100000"/>
              </a:lnSpc>
              <a:spcAft>
                <a:spcPts val="68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sldNum"/>
          </p:nvPr>
        </p:nvSpPr>
        <p:spPr>
          <a:xfrm>
            <a:off x="8947080" y="7165800"/>
            <a:ext cx="1223640" cy="2282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0154373-F04A-40C0-8B10-9AD0449DC11E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522360" y="4718160"/>
            <a:ext cx="69847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</a:rPr>
              <a:t>Unsupervised Image Clustering</a:t>
            </a:r>
            <a:endParaRPr b="0" lang="de-DE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503280" y="5472360"/>
            <a:ext cx="6984720" cy="10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de-DE" sz="3200" spc="-1" strike="noStrike">
                <a:latin typeface="Arial"/>
              </a:rPr>
              <a:t>Master Thesis im Studiengang „angewandte Informatik“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522360" y="6878520"/>
            <a:ext cx="663372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00E4D10-6C26-49B7-9E63-7B990323BC1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Dimensionality Redcution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40264B1-74A0-44FF-B6EB-14304E2B604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Clustering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4183C8F-80A0-4880-BE55-E915B073F75E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Modell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4CE8441-0163-47BE-9FDB-32ADB740C962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Modell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A675CCD-065E-490F-AB2C-26F0089B5B0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Beispiel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AC3EEB7-BD11-4EB6-A5A0-F45F0F808EA7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Gradientenbasierter Autoencoder nach Zhao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A9DFABF0-25A1-43B9-A8A4-74735FA6D5FC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Modell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16E53C12-DBCC-4272-92F9-3521B5E1069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Clustering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F9AF9B07-8760-4698-BDFF-DE28CC7C9E8C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Berechnung der Visual Words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7078B54E-7F00-4BFD-B4F1-1A6B3B7DC912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Aufbau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32D055E4-1E1E-40CE-B198-7EA5DE8A53E6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Inhaltsverzeichnis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45" name="Table 3"/>
          <p:cNvGraphicFramePr/>
          <p:nvPr/>
        </p:nvGraphicFramePr>
        <p:xfrm>
          <a:off x="495360" y="2203560"/>
          <a:ext cx="842436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 lIns="0" rIns="0" tIns="0" bIns="0"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12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16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26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40C524A-AE10-4E51-8B5B-9448EA39E09A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Testdaten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FF6C113-C101-4ADA-87C7-B69E08A9190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9163A451-4148-4382-9F9D-7C68360A8CC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– Klassifizierung 1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5DEBDC45-2AAB-46C4-8346-B2E6F3AC070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– Klassifizierung 2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8D336F13-B378-4D61-B0F4-ABAF784330A1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Ergebnisse - Laufzeiten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442145D-73AF-49FA-95B9-34EA9D48D19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3CD14E8-191B-4519-A87E-1658F3AC558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074A3432-1350-4D39-8583-D67302150AF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Ausblick</a:t>
            </a:r>
            <a:br/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EC1E9BC8-3629-4B7E-BCCB-13C047CEBDEA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522360" y="211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3BB59FD-85CC-4C96-BE0D-911E06578B4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Motivation</a:t>
            </a:r>
            <a:br/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4AA7EE37-1003-42A6-8500-27187E3D2C17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5ADF7783-4F7A-4C62-851B-D2DF4DB8A4B0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Feature-Detektoren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2065CBBA-7803-4B10-A308-B34B74224B4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Feature-Deskriptoren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D0065889-BCB9-4552-A0EF-D3EEBA31B018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SIFT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CB6BF99D-A6AB-4A30-9F72-88DD45ABC514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Sinn und Zweck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947080" y="7165800"/>
            <a:ext cx="1223640" cy="2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Seite </a:t>
            </a:r>
            <a:fld id="{7E532D7E-23D8-4CC3-AF4F-E2521936B21C}" type="slidenum">
              <a:rPr b="0" lang="de-DE" sz="10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522360" y="671400"/>
            <a:ext cx="9648360" cy="94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</a:rPr>
              <a:t>Unsupervised Learning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522360" y="2138400"/>
            <a:ext cx="8424360" cy="45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2017-11-24T21:11:27Z</dcterms:modified>
  <cp:revision>34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