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69340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000" cy="439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000" cy="439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000" cy="439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000" cy="439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280" cy="143964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512640" y="7165800"/>
            <a:ext cx="771300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Bild 2" descr=""/>
          <p:cNvPicPr/>
          <p:nvPr/>
        </p:nvPicPr>
        <p:blipFill>
          <a:blip r:embed="rId3"/>
          <a:stretch/>
        </p:blipFill>
        <p:spPr>
          <a:xfrm>
            <a:off x="556920" y="685080"/>
            <a:ext cx="1373760" cy="1871640"/>
          </a:xfrm>
          <a:prstGeom prst="rect">
            <a:avLst/>
          </a:prstGeom>
          <a:ln>
            <a:noFill/>
          </a:ln>
        </p:spPr>
      </p:pic>
      <p:pic>
        <p:nvPicPr>
          <p:cNvPr id="4" name="Bild 1" descr=""/>
          <p:cNvPicPr/>
          <p:nvPr/>
        </p:nvPicPr>
        <p:blipFill>
          <a:blip r:embed="rId4"/>
          <a:stretch/>
        </p:blipFill>
        <p:spPr>
          <a:xfrm>
            <a:off x="7723080" y="2125080"/>
            <a:ext cx="2450520" cy="48960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280" cy="143964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512640" y="7165800"/>
            <a:ext cx="771300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5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280" cy="1439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12640" y="7165800"/>
            <a:ext cx="771300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6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280" cy="143964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512640" y="7165800"/>
            <a:ext cx="771300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8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000" cy="94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22360" y="4718160"/>
            <a:ext cx="69843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Arial"/>
              </a:rPr>
              <a:t>Unsupervised Image Clustering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280" y="5472360"/>
            <a:ext cx="698436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de-DE" sz="3200" spc="-1" strike="noStrike">
                <a:latin typeface="Arial"/>
              </a:rPr>
              <a:t>Master Thesis im Studiengang „angewandte Informatik“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22360" y="6878520"/>
            <a:ext cx="663336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Alexander-Sebastian Clauß, 27.11.2017</a:t>
            </a: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242E6680-A8ED-43AF-9565-26A8E6E97CAF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Dimensionality Reduction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3816000" y="2736000"/>
            <a:ext cx="5256000" cy="3234240"/>
          </a:xfrm>
          <a:prstGeom prst="rect">
            <a:avLst/>
          </a:prstGeom>
          <a:ln>
            <a:noFill/>
          </a:ln>
        </p:spPr>
      </p:pic>
      <p:sp>
        <p:nvSpPr>
          <p:cNvPr id="213" name="TextShape 5"/>
          <p:cNvSpPr txBox="1"/>
          <p:nvPr/>
        </p:nvSpPr>
        <p:spPr>
          <a:xfrm>
            <a:off x="216000" y="1728000"/>
            <a:ext cx="9072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Beispiel: Linearer Zusammenhang zwischen x und 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14" name="TextShape 6"/>
          <p:cNvSpPr txBox="1"/>
          <p:nvPr/>
        </p:nvSpPr>
        <p:spPr>
          <a:xfrm>
            <a:off x="144000" y="2448000"/>
            <a:ext cx="3600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50" spc="-1" strike="noStrike">
                <a:latin typeface="Arial"/>
              </a:rPr>
              <a:t>Die Funktion</a:t>
            </a:r>
            <a:endParaRPr b="0" lang="de-DE" sz="285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50" spc="-1" strike="noStrike">
                <a:latin typeface="Arial"/>
              </a:rPr>
              <a:t>f(x) = 2y</a:t>
            </a:r>
            <a:endParaRPr b="0" lang="de-DE" sz="285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50" spc="-1" strike="noStrike">
                <a:latin typeface="Arial"/>
              </a:rPr>
              <a:t>bildet die Beziehung gut ab</a:t>
            </a:r>
            <a:endParaRPr b="0" lang="de-DE" sz="285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5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50" spc="-1" strike="noStrike">
                <a:latin typeface="Arial"/>
              </a:rPr>
              <a:t>Oft liegen leider keine linearen Zusammenhänge vor</a:t>
            </a:r>
            <a:endParaRPr b="0" lang="de-DE" sz="285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258B0D4D-37D5-443A-9065-5AECF091B43B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Clustering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5"/>
          <p:cNvSpPr txBox="1"/>
          <p:nvPr/>
        </p:nvSpPr>
        <p:spPr>
          <a:xfrm>
            <a:off x="535680" y="1769400"/>
            <a:ext cx="8609400" cy="14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Clustering: Gruppierung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742680" y="3456000"/>
            <a:ext cx="8402400" cy="319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9BE44796-8EB3-433A-AF93-B8590F3D8236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Neuronale Netze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5112000" y="1858680"/>
            <a:ext cx="4867560" cy="2533320"/>
          </a:xfrm>
          <a:prstGeom prst="rect">
            <a:avLst/>
          </a:prstGeom>
          <a:ln>
            <a:noFill/>
          </a:ln>
        </p:spPr>
      </p:pic>
      <p:sp>
        <p:nvSpPr>
          <p:cNvPr id="226" name="TextShape 5"/>
          <p:cNvSpPr txBox="1"/>
          <p:nvPr/>
        </p:nvSpPr>
        <p:spPr>
          <a:xfrm>
            <a:off x="536040" y="1769760"/>
            <a:ext cx="4935960" cy="269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latin typeface="Arial"/>
              </a:rPr>
              <a:t>Schematische Darstellung: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5760000" y="5400000"/>
            <a:ext cx="3316320" cy="1016280"/>
          </a:xfrm>
          <a:prstGeom prst="rect">
            <a:avLst/>
          </a:prstGeom>
          <a:ln>
            <a:noFill/>
          </a:ln>
        </p:spPr>
      </p:pic>
      <p:sp>
        <p:nvSpPr>
          <p:cNvPr id="228" name="TextShape 6"/>
          <p:cNvSpPr txBox="1"/>
          <p:nvPr/>
        </p:nvSpPr>
        <p:spPr>
          <a:xfrm>
            <a:off x="576000" y="5184000"/>
            <a:ext cx="4935960" cy="16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latin typeface="Arial"/>
              </a:rPr>
              <a:t>Propagierung: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91DE056A-862B-4E4C-B680-AEAE5BAB2B03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827BDCDF-10E3-42CF-ADC6-3B0BA4EAB084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Gradientenbasierter Autoencoder nach Zhao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648000" y="1752840"/>
            <a:ext cx="4032000" cy="465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D28C366E-6CA9-481D-91AA-0BBE311A2200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936000" y="5200920"/>
            <a:ext cx="7200000" cy="171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BA0CF05F-B999-47E0-85FE-403F946417A7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Implementierung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5"/>
          <p:cNvSpPr txBox="1"/>
          <p:nvPr/>
        </p:nvSpPr>
        <p:spPr>
          <a:xfrm>
            <a:off x="535680" y="1769400"/>
            <a:ext cx="8609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Clustering: 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Lloyds Algorithmus (k-means Variante)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CUDA C Projekt adaptiert*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Histogramm Berechnung: 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CUDA C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Muster für GPUs „parallel reduction“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A59F561F-6EFB-4862-8603-F2A43994EEB6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Aufbau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Shape 5"/>
          <p:cNvSpPr txBox="1"/>
          <p:nvPr/>
        </p:nvSpPr>
        <p:spPr>
          <a:xfrm>
            <a:off x="536040" y="1769400"/>
            <a:ext cx="8609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Erzeugung eines BoVW aus Trainingsdaten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Anwenden des Modells auf gelabelte Testdaten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Sowohl für AE als auch SIFT Features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Messung der Ähnlichkeit zwischen den Visual Words zweier Bilder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2304000" y="4619880"/>
            <a:ext cx="5400720" cy="207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DD3A96F5-10EB-48D5-9126-5493ED9E2A93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Testdaten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58" name="Table 5"/>
          <p:cNvGraphicFramePr/>
          <p:nvPr/>
        </p:nvGraphicFramePr>
        <p:xfrm>
          <a:off x="513000" y="2808000"/>
          <a:ext cx="7546680" cy="3615840"/>
        </p:xfrm>
        <a:graphic>
          <a:graphicData uri="http://schemas.openxmlformats.org/drawingml/2006/table">
            <a:tbl>
              <a:tblPr/>
              <a:tblGrid>
                <a:gridCol w="1886040"/>
                <a:gridCol w="1886040"/>
                <a:gridCol w="1886040"/>
                <a:gridCol w="1888920"/>
              </a:tblGrid>
              <a:tr h="903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Kategorien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Features im Training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Features im Test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90360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Experiment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20.000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30.000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90360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Experiment 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21.000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18.000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050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Experiment 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Flugzeug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Motorrad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Uhr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22.000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54.000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0F758297-031D-4BE4-9092-1D97D6C7EF9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Ergebnisse – Klassifizierung Experiment 1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504000" y="1728000"/>
            <a:ext cx="5472000" cy="242712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504000" y="4320000"/>
            <a:ext cx="5472000" cy="2427840"/>
          </a:xfrm>
          <a:prstGeom prst="rect">
            <a:avLst/>
          </a:prstGeom>
          <a:ln>
            <a:noFill/>
          </a:ln>
        </p:spPr>
      </p:pic>
      <p:sp>
        <p:nvSpPr>
          <p:cNvPr id="265" name="TextShape 5"/>
          <p:cNvSpPr txBox="1"/>
          <p:nvPr/>
        </p:nvSpPr>
        <p:spPr>
          <a:xfrm>
            <a:off x="6120000" y="1769760"/>
            <a:ext cx="3384000" cy="233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latin typeface="Arial"/>
              </a:rPr>
              <a:t>SIFT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66" name="TextShape 6"/>
          <p:cNvSpPr txBox="1"/>
          <p:nvPr/>
        </p:nvSpPr>
        <p:spPr>
          <a:xfrm>
            <a:off x="6120000" y="4392000"/>
            <a:ext cx="3384000" cy="233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latin typeface="Arial"/>
              </a:rPr>
              <a:t>AE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534AD5CC-A77A-4B92-B039-B55A31B9FA23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Inhaltsverzeichnis</a:t>
            </a:r>
            <a:endParaRPr b="0" lang="de-DE" sz="3000" spc="-1" strike="noStrike">
              <a:latin typeface="Arial"/>
            </a:endParaRPr>
          </a:p>
        </p:txBody>
      </p:sp>
      <p:graphicFrame>
        <p:nvGraphicFramePr>
          <p:cNvPr id="172" name="Table 3"/>
          <p:cNvGraphicFramePr/>
          <p:nvPr/>
        </p:nvGraphicFramePr>
        <p:xfrm>
          <a:off x="495360" y="2203560"/>
          <a:ext cx="8424000" cy="4522320"/>
        </p:xfrm>
        <a:graphic>
          <a:graphicData uri="http://schemas.openxmlformats.org/drawingml/2006/table">
            <a:tbl>
              <a:tblPr/>
              <a:tblGrid>
                <a:gridCol w="6676200"/>
                <a:gridCol w="524160"/>
                <a:gridCol w="1224000"/>
              </a:tblGrid>
              <a:tr h="452268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Motivation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Bilder und Features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Machine Learning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Autoencoder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Bag of Visual Words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Experiment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Fazit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Ausblick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Quellen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4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8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12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15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17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25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26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60CE08C6-6B63-498F-8D29-F09E44048840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Ergebnisse – Klassifizierung Experiment 2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TextShape 5"/>
          <p:cNvSpPr txBox="1"/>
          <p:nvPr/>
        </p:nvSpPr>
        <p:spPr>
          <a:xfrm>
            <a:off x="6120000" y="1769760"/>
            <a:ext cx="3384000" cy="233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latin typeface="Arial"/>
              </a:rPr>
              <a:t>SIFT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72" name="TextShape 6"/>
          <p:cNvSpPr txBox="1"/>
          <p:nvPr/>
        </p:nvSpPr>
        <p:spPr>
          <a:xfrm>
            <a:off x="6120000" y="4392000"/>
            <a:ext cx="3384000" cy="233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latin typeface="Arial"/>
              </a:rPr>
              <a:t>AE</a:t>
            </a:r>
            <a:endParaRPr b="0" lang="de-DE" sz="26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504720" y="4320720"/>
            <a:ext cx="5471280" cy="242712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504720" y="1728720"/>
            <a:ext cx="5471280" cy="242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D5229CB0-EE32-47AB-938D-7961C65088FB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Ergebnisse – Klassifizierung Experiment 3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Shape 5"/>
          <p:cNvSpPr txBox="1"/>
          <p:nvPr/>
        </p:nvSpPr>
        <p:spPr>
          <a:xfrm>
            <a:off x="6120000" y="1769760"/>
            <a:ext cx="3384000" cy="233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latin typeface="Arial"/>
              </a:rPr>
              <a:t>SIFT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80" name="TextShape 6"/>
          <p:cNvSpPr txBox="1"/>
          <p:nvPr/>
        </p:nvSpPr>
        <p:spPr>
          <a:xfrm>
            <a:off x="6120000" y="4392000"/>
            <a:ext cx="3384000" cy="233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latin typeface="Arial"/>
              </a:rPr>
              <a:t>AE</a:t>
            </a:r>
            <a:endParaRPr b="0" lang="de-DE" sz="26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504360" y="1728360"/>
            <a:ext cx="5471640" cy="242676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504360" y="4320360"/>
            <a:ext cx="5471640" cy="24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DC9F179B-8D70-422B-81EE-650852A85EA1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Ergebnisse - Laufzeiten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723240" y="1807200"/>
            <a:ext cx="6725160" cy="32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5D8F614E-3D1A-4B4D-8AB5-7C58A0A4A3AE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Fazit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TextShape 5"/>
          <p:cNvSpPr txBox="1"/>
          <p:nvPr/>
        </p:nvSpPr>
        <p:spPr>
          <a:xfrm>
            <a:off x="536040" y="1769400"/>
            <a:ext cx="8609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Ergebnisse nicht gut (Autoencoder) bis mittelmäßig (SIFT)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SIFT: Knapp 70% korrekt (Schwellwert 0.8)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AE: Mit 58% – 63% immer hinter SIFT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617800D1-4BD0-47FE-B762-E628EE434035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Fazit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5"/>
          <p:cNvSpPr txBox="1"/>
          <p:nvPr/>
        </p:nvSpPr>
        <p:spPr>
          <a:xfrm>
            <a:off x="536040" y="1769400"/>
            <a:ext cx="8609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Untersuchungsmöglichkeiten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Andere Parameter für AE und BoVW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Größere Mengen an Testdaten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C4905BC2-C072-4D9C-967D-E75395142F20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Ausblick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TextShape 5"/>
          <p:cNvSpPr txBox="1"/>
          <p:nvPr/>
        </p:nvSpPr>
        <p:spPr>
          <a:xfrm>
            <a:off x="536040" y="1769400"/>
            <a:ext cx="8609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Implementierung momentan zweigeteilt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AE in TensorFlow, BoVW in CUDA C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Vereinheitlichung → bessere Benutzbarkeit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Shared memory bringt aktuell kaum eine Verbesserung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Alternative Implementierung?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Nachladen der Daten (</a:t>
            </a:r>
            <a:r>
              <a:rPr b="0" lang="de-DE" sz="2800" spc="-1" strike="noStrike">
                <a:solidFill>
                  <a:srgbClr val="ce181e"/>
                </a:solidFill>
                <a:latin typeface="Arial"/>
              </a:rPr>
              <a:t>„lazy loading?“</a:t>
            </a:r>
            <a:r>
              <a:rPr b="0" lang="de-DE" sz="2800" spc="-1" strike="noStrike">
                <a:latin typeface="Arial"/>
              </a:rPr>
              <a:t>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95DC0827-4E00-4BCE-8E40-2988FC1E74B6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15E15046-6AA7-4297-B102-65B5B668562E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522360" y="211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Vielen Dank für Ihre Aufmerksamkeit!</a:t>
            </a:r>
            <a:endParaRPr b="0" lang="de-DE" sz="3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7D7619D7-3EDF-4807-B0FE-229DD18D956B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Motivation</a:t>
            </a:r>
            <a:br/>
            <a:endParaRPr b="0" lang="de-DE" sz="3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5"/>
          <p:cNvSpPr txBox="1"/>
          <p:nvPr/>
        </p:nvSpPr>
        <p:spPr>
          <a:xfrm>
            <a:off x="534600" y="1769400"/>
            <a:ext cx="8609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Große Bildmenge vorhanden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Keine Metainformationen, nur Bilddaten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Viele unterschiedliche Quellen / Bildarten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Automatisiertes Kategorisieren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Bestehender und neuer Bilder 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Parallele Verarbeitung der Daten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F16EADF1-020C-4DB5-A7C6-38A6A88CAE8B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Bilder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522360" y="2138400"/>
            <a:ext cx="8424000" cy="13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5"/>
          <p:cNvSpPr txBox="1"/>
          <p:nvPr/>
        </p:nvSpPr>
        <p:spPr>
          <a:xfrm>
            <a:off x="534960" y="1769400"/>
            <a:ext cx="8609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Monochromatisches Bild </a:t>
            </a:r>
            <a:r>
              <a:rPr b="0" i="1" lang="de-DE" sz="2600" spc="-1" strike="noStrike">
                <a:latin typeface="Arial"/>
              </a:rPr>
              <a:t>(n </a:t>
            </a:r>
            <a:r>
              <a:rPr b="0" i="1" lang="de-DE" sz="2000" spc="-1" strike="noStrike">
                <a:latin typeface="Arial"/>
              </a:rPr>
              <a:t>x</a:t>
            </a:r>
            <a:r>
              <a:rPr b="0" i="1" lang="de-DE" sz="2600" spc="-1" strike="noStrike">
                <a:latin typeface="Arial"/>
              </a:rPr>
              <a:t> m Pixel)</a:t>
            </a:r>
            <a:endParaRPr b="0" lang="de-DE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Matrix </a:t>
            </a:r>
            <a:r>
              <a:rPr b="0" i="1" lang="de-DE" sz="2800" spc="-1" strike="noStrike">
                <a:latin typeface="Arial"/>
              </a:rPr>
              <a:t>I</a:t>
            </a:r>
            <a:r>
              <a:rPr b="0" lang="de-DE" sz="2800" spc="-1" strike="noStrike">
                <a:latin typeface="Arial"/>
              </a:rPr>
              <a:t> von Intensitätswerten (0-255)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Pixel an Position </a:t>
            </a:r>
            <a:r>
              <a:rPr b="0" i="1" lang="de-DE" sz="2800" spc="-1" strike="noStrike">
                <a:latin typeface="Arial"/>
              </a:rPr>
              <a:t>(x, y)</a:t>
            </a:r>
            <a:r>
              <a:rPr b="0" lang="de-DE" sz="2800" spc="-1" strike="noStrike">
                <a:latin typeface="Arial"/>
              </a:rPr>
              <a:t> besitzt Intensität </a:t>
            </a:r>
            <a:r>
              <a:rPr b="0" i="1" lang="de-DE" sz="2800" spc="-1" strike="noStrike">
                <a:latin typeface="Arial"/>
              </a:rPr>
              <a:t>I(x, y)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420560" y="3816360"/>
            <a:ext cx="6715440" cy="24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1580B525-94CA-4809-82B4-9F4B26763904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Features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extShape 5"/>
          <p:cNvSpPr txBox="1"/>
          <p:nvPr/>
        </p:nvSpPr>
        <p:spPr>
          <a:xfrm>
            <a:off x="534960" y="1769400"/>
            <a:ext cx="8609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Feature: Chrakateristisches Merkmal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z.B.: Ecken, Kanten aber auch Farbe und Textur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Auffinden von Feaures: Feature-Detektion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Kodieren von Features: Feature-Deskription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2922FC54-9B83-4F29-871D-FCD877450A2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Feature-Detektoren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5901840" y="349920"/>
            <a:ext cx="4394160" cy="274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FFB3E5E1-76B4-441C-8A30-F6CC81DC83F1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Feature-Deskriptoren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BD706827-6790-4467-9F37-7814EDD194C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Sinn und Zweck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extShape 5"/>
          <p:cNvSpPr txBox="1"/>
          <p:nvPr/>
        </p:nvSpPr>
        <p:spPr>
          <a:xfrm>
            <a:off x="535320" y="1769400"/>
            <a:ext cx="8609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Verarbeitung großer Datenmengen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Das System lernt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Regeln zu komplex für die Modellierung durch Menschen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Einbeziehung neuer Informationen über die Zeit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947080" y="7165800"/>
            <a:ext cx="122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0AC997FB-6641-47A6-9EE2-6327C9A17B92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22360" y="671400"/>
            <a:ext cx="96480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Unsupervised Learning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522360" y="2138400"/>
            <a:ext cx="84240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Shape 5"/>
          <p:cNvSpPr txBox="1"/>
          <p:nvPr/>
        </p:nvSpPr>
        <p:spPr>
          <a:xfrm>
            <a:off x="535320" y="1769400"/>
            <a:ext cx="860940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Unüberwachter Lernprozess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Keine </a:t>
            </a:r>
            <a:r>
              <a:rPr b="0" i="1" lang="de-DE" sz="2800" spc="-1" strike="noStrike">
                <a:latin typeface="Arial"/>
              </a:rPr>
              <a:t>gelabelten </a:t>
            </a:r>
            <a:r>
              <a:rPr b="0" lang="de-DE" sz="2800" spc="-1" strike="noStrike">
                <a:latin typeface="Arial"/>
              </a:rPr>
              <a:t>Daten erforderlich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Exploratives Vorgehen: Beziehung in den Daten werden erforscht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Unterteilt in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Dimensionality Reduction (Kompression)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Clustering (Gruppierung)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LibreOffice/5.4.3.2$Windows_X86_64 LibreOffice_project/92a7159f7e4af62137622921e809f8546db437e5</Application>
  <Words>414</Words>
  <Paragraphs>116</Paragraphs>
  <Company>in.form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2012-10-15T09:49:53Z</dcterms:created>
  <dc:creator>p.wania</dc:creator>
  <dc:description/>
  <dc:language>de-DE</dc:language>
  <cp:lastModifiedBy/>
  <dcterms:modified xsi:type="dcterms:W3CDTF">2017-11-25T14:26:56Z</dcterms:modified>
  <cp:revision>40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in.form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