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920" cy="439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920" cy="439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920" cy="439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920" cy="439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12640" y="7165800"/>
            <a:ext cx="771192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ild 2" descr=""/>
          <p:cNvPicPr/>
          <p:nvPr/>
        </p:nvPicPr>
        <p:blipFill>
          <a:blip r:embed="rId2"/>
          <a:stretch/>
        </p:blipFill>
        <p:spPr>
          <a:xfrm>
            <a:off x="556920" y="685080"/>
            <a:ext cx="1372680" cy="1870560"/>
          </a:xfrm>
          <a:prstGeom prst="rect">
            <a:avLst/>
          </a:prstGeom>
          <a:ln>
            <a:noFill/>
          </a:ln>
        </p:spPr>
      </p:pic>
      <p:pic>
        <p:nvPicPr>
          <p:cNvPr id="3" name="Bild 1" descr=""/>
          <p:cNvPicPr/>
          <p:nvPr/>
        </p:nvPicPr>
        <p:blipFill>
          <a:blip r:embed="rId3"/>
          <a:stretch/>
        </p:blipFill>
        <p:spPr>
          <a:xfrm>
            <a:off x="7707600" y="2088000"/>
            <a:ext cx="2449440" cy="48949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8200" cy="143856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12640" y="7165800"/>
            <a:ext cx="771192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8200" cy="14385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12640" y="7165800"/>
            <a:ext cx="771192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8200" cy="143856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12640" y="7165800"/>
            <a:ext cx="771192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920" cy="947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2360" y="4718160"/>
            <a:ext cx="69832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Image Clustering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3280" y="5472360"/>
            <a:ext cx="698328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Master Thesis im Studiengang „angewandte Informatik“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22360" y="6878520"/>
            <a:ext cx="66322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Alexander-Sebastian Clauß, 27.11.2017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0EAE8DA-99E8-4F76-8F9C-D70B1A300EE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53532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Unüberwachter Lernprozess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gelabelten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 erforderlich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Exploratives Vorgehen: Beziehung in den Daten werden erforscht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Unterteilt in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 (Kompression)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(Gruppierung)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B1AA89D-44F2-4312-816C-463F04743CD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408640" y="2520000"/>
            <a:ext cx="4094640" cy="251928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53532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Beispiel: Linearer Zusammenhang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f(x) = 2y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 reicht x zu kennen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Berechnung von y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Oft keine linearen Beziehungen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9FFD65F-54B0-4635-A60B-905ED21A682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535680" y="1769400"/>
            <a:ext cx="860832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Gruppierung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Daten sind Vektoren im Raum → Nah gelegene Vektoren soll eine Gruppe bilden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648000" y="3641400"/>
            <a:ext cx="8401320" cy="31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7620D23-C7C2-4A63-87DD-FA0B73ABB17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Neuronale Netze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536040" y="1769760"/>
            <a:ext cx="4934880" cy="26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576000" y="5184000"/>
            <a:ext cx="4934880" cy="16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6120000" y="792000"/>
            <a:ext cx="4362480" cy="227016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535320" y="1769400"/>
            <a:ext cx="70966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Netzwerk aus Neuronen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Schichten organisiert und durch gewichtete Kanten verbunden 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Leiten Signale weiter, abhängig von der Eingabe und Aktivierungsfunktion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Aktivierungsfunktion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Berechnet neuen Zustand und ob Signal weitergeleitet wird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durch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Backpropagation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55688CB-9DC3-4033-A8F5-8B9B6756A77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535320" y="1769400"/>
            <a:ext cx="8751960" cy="24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Enkoder: Komprimiert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Neuronen in Schichten werden sukzessiv weniger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Dekoder: Rekonstruiert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Umgekehrter Aufbau zum Enkoder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520000" y="4248000"/>
            <a:ext cx="5040000" cy="24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CB9C1A9-44DF-463F-A75A-D799BA4772E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Gradientenbasierter Autoencoder nach Zhao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576000" y="1769400"/>
            <a:ext cx="5975280" cy="49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Stacked Denoising Autoencoder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Nimmt 3042-elementigen Vektor als Eingabe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 in x- / y-Richtung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41 x 41 große Teilfenster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TensorFlow implementiert (mit Autoencoder-Bibliothek*)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209240" y="193644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6624360" y="671400"/>
            <a:ext cx="3383280" cy="3906360"/>
          </a:xfrm>
          <a:prstGeom prst="rect">
            <a:avLst/>
          </a:prstGeom>
          <a:ln>
            <a:noFill/>
          </a:ln>
        </p:spPr>
      </p:pic>
      <p:sp>
        <p:nvSpPr>
          <p:cNvPr id="248" name="CustomShape 6"/>
          <p:cNvSpPr/>
          <p:nvPr/>
        </p:nvSpPr>
        <p:spPr>
          <a:xfrm>
            <a:off x="522360" y="6693840"/>
            <a:ext cx="6983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*https://github.com/rajarsheem/libsdae-autoencoder-tensorflow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793BFFB-AB0F-45C2-8BB7-6C836B66390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225080" y="4896000"/>
            <a:ext cx="7198920" cy="1710000"/>
          </a:xfrm>
          <a:prstGeom prst="rect">
            <a:avLst/>
          </a:prstGeom>
          <a:ln>
            <a:noFill/>
          </a:ln>
        </p:spPr>
      </p:pic>
      <p:sp>
        <p:nvSpPr>
          <p:cNvPr id="254" name="CustomShape 5"/>
          <p:cNvSpPr/>
          <p:nvPr/>
        </p:nvSpPr>
        <p:spPr>
          <a:xfrm>
            <a:off x="576000" y="1769400"/>
            <a:ext cx="9576000" cy="31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 dem Bereich Information Retrival adapiert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Statt Wörtern in einem Dokument werden Features in Bildern betrachtet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Aufbauen eines Vokabulars im Training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Codebook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Test: Berechnung der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pro Bild 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7F2211A-E726-41D5-8A7E-55E5B94FD0D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53568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Lloyds Algorithmus (k-means Variante)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 Projekt adaptiert*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Histogramm Berechnung: 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Muster für GPUs „parallel reduction“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522360" y="6637680"/>
            <a:ext cx="61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* https://github.com/serban/kmeans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B772905-A1AE-4BB6-A0FF-3D96E223D6A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53568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522360" y="6637680"/>
            <a:ext cx="61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* https://github.com/serban/kmeans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D0A0D26-02E0-4789-8B0E-254823972B6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Aufbau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"/>
          <p:cNvSpPr/>
          <p:nvPr/>
        </p:nvSpPr>
        <p:spPr>
          <a:xfrm>
            <a:off x="53604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BoVW aus Trainingsdaten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des Modells auf gelabelte Testdaten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Sowohl für AE als auch SIFT Features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Messung der Ähnlichkeit zwischen den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zweier Bilder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2304000" y="4619880"/>
            <a:ext cx="5399640" cy="20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6E9AF66-F702-4523-8C5E-8A2ABBFD33E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Inhaltsverzeichnis</a:t>
            </a:r>
            <a:endParaRPr b="0" lang="de-DE" sz="3000" spc="-1" strike="noStrike">
              <a:latin typeface="Arial"/>
            </a:endParaRPr>
          </a:p>
        </p:txBody>
      </p:sp>
      <p:graphicFrame>
        <p:nvGraphicFramePr>
          <p:cNvPr id="171" name="Table 3"/>
          <p:cNvGraphicFramePr/>
          <p:nvPr/>
        </p:nvGraphicFramePr>
        <p:xfrm>
          <a:off x="495360" y="2203560"/>
          <a:ext cx="8424000" cy="4522320"/>
        </p:xfrm>
        <a:graphic>
          <a:graphicData uri="http://schemas.openxmlformats.org/drawingml/2006/table">
            <a:tbl>
              <a:tblPr/>
              <a:tblGrid>
                <a:gridCol w="6676200"/>
                <a:gridCol w="524160"/>
                <a:gridCol w="1224000"/>
              </a:tblGrid>
              <a:tr h="452268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Motivation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Bilder und Features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Autoencoder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Bag of Visual Words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Modell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Fazit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Ausblick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Quellen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4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16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18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27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28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83F9D6A-B0F3-486E-9009-0ACAFEA62BC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7" name="Table 5"/>
          <p:cNvGraphicFramePr/>
          <p:nvPr/>
        </p:nvGraphicFramePr>
        <p:xfrm>
          <a:off x="604440" y="2023920"/>
          <a:ext cx="7546680" cy="3615480"/>
        </p:xfrm>
        <a:graphic>
          <a:graphicData uri="http://schemas.openxmlformats.org/drawingml/2006/table">
            <a:tbl>
              <a:tblPr/>
              <a:tblGrid>
                <a:gridCol w="1886040"/>
                <a:gridCol w="1886040"/>
                <a:gridCol w="1886040"/>
                <a:gridCol w="1888920"/>
              </a:tblGrid>
              <a:tr h="903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Kategorien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Features im Training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Features im Test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903600"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Experiment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10.000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27.000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903600"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Experiment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21.000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55.000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05040"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Experiment 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Flugzeug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Motorrad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Uhr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18.000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52.000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EF9EE33-CC43-4FD2-A8A8-B6DE28C97E0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5470920" cy="242604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504000" y="4320000"/>
            <a:ext cx="5470920" cy="2426760"/>
          </a:xfrm>
          <a:prstGeom prst="rect">
            <a:avLst/>
          </a:prstGeom>
          <a:ln>
            <a:noFill/>
          </a:ln>
        </p:spPr>
      </p:pic>
      <p:sp>
        <p:nvSpPr>
          <p:cNvPr id="284" name="CustomShape 5"/>
          <p:cNvSpPr/>
          <p:nvPr/>
        </p:nvSpPr>
        <p:spPr>
          <a:xfrm>
            <a:off x="6120000" y="1769760"/>
            <a:ext cx="3382920" cy="23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6120000" y="4392000"/>
            <a:ext cx="3382920" cy="23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E1B232B-C40E-429C-A47F-393CA350F11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2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6120000" y="1769760"/>
            <a:ext cx="3382920" cy="23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6120000" y="4392000"/>
            <a:ext cx="3382920" cy="23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04720" y="4320720"/>
            <a:ext cx="5470200" cy="242604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504720" y="1728720"/>
            <a:ext cx="5470200" cy="242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FBF96B7-B48C-48A0-A0F4-681E9A17048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3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"/>
          <p:cNvSpPr/>
          <p:nvPr/>
        </p:nvSpPr>
        <p:spPr>
          <a:xfrm>
            <a:off x="6120000" y="1769760"/>
            <a:ext cx="3382920" cy="23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6120000" y="4392000"/>
            <a:ext cx="3382920" cy="23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504360" y="1728360"/>
            <a:ext cx="5470560" cy="242568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504360" y="4320360"/>
            <a:ext cx="5470560" cy="24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7FB5F6D-C311-4595-8E7D-F6E8C208E15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- Laufzeiten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528000" y="1829880"/>
            <a:ext cx="5081760" cy="24894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528000" y="4590360"/>
            <a:ext cx="5096520" cy="22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7E4D8EB-68F8-48B5-8FF2-3C04033EB27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>
            <a:off x="53604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nicht gut (Autoencoder) bis mittelmäßig (SIFT)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SIFT: Knapp 70% korrekt (Schwellwert 0.8)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AE: Mit 58% – 63% immer hinter SIFT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Laufzeit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11267E6-853F-41AD-8F41-617C5D2CB10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Untersuchungsmöglichkeiten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53604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Parameter für AE und BoVW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Größere Mengen an Testdaten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Schwellwerte als 0.8 Änlichkeit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Nähere Betrachtung der Ergebnisse: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Welche Bildpaare haben eine hohe / niedrige Ähnlicheit? Gibt es Auffälligkeiten?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Visualisierung  der Cluster → Welche Featuregruppen gibt es?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6E59CEA-64AB-495C-AE6D-C540D0D4016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Ausblick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53604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 momentan zweigeteilt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 in TensorFlow, BoVW in CUDA C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Vereinheitlichung → bessere Benutzbarkeit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 bringt aktuell kaum eine Verbesserung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Implementierung?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Nachladen der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3659E8D-B287-4F27-8014-94999EC1227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53568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I. Awad and M. Hassaballah,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Image Feature Detectors and Descriptors: Foundations and Applications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Springer Publishing Company, Incorporated, 1st ed., 2016.</a:t>
            </a:r>
            <a:endParaRPr b="0" lang="de-D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D. G. Lowe, „Distinctive image features from scale-invariant keypoints,"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International Journal of Computer Vision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60, S. 91-110, Nov. 2004.</a:t>
            </a:r>
            <a:endParaRPr b="0" lang="de-D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C. Zhao,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An Autoencoder-Based Image Descriptor for Image Matching and Retrieval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PhD dissertation, Wright State University, 2016.</a:t>
            </a:r>
            <a:endParaRPr b="0" lang="de-D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Zell,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Simulation neuronaler Netze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Oldenbourg, 1997.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82C6E77-9CEB-4A34-8634-2A8D1B2DA05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"/>
          <p:cNvSpPr/>
          <p:nvPr/>
        </p:nvSpPr>
        <p:spPr>
          <a:xfrm>
            <a:off x="53568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G. E. Hinton and R. Salakhutdinov, „Reducing the dimensionality of data with neural networks", S. 504-507, 2006.</a:t>
            </a:r>
            <a:endParaRPr b="0" lang="de-D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Faheema and S. Rakshit, „Feature selection using bag-of-visual-words representation", Advance Computing Conference (IACC), IEEE 2nd International, 2010.</a:t>
            </a:r>
            <a:endParaRPr b="0" lang="de-D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Rajaraman and J. D. Ullman,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Mining of Massive Datasets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New York, NY, USA: Cambridge University Press, 2011.</a:t>
            </a:r>
            <a:endParaRPr b="0" lang="de-D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P. Vincent, H. Larochelle, I. Lajoie, Y. Bengio, and P.-A. Manzagol, „Stacked denoising autoencoders: Learning useful representations in a deep network with a local denoising criterion",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The Journal of Machine Learning Research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11, S. 3371-3408, Dec. 2010.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84E328B-BF6E-4E68-9A7D-7C88F928D60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53460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Große Bildmenge vorhanden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Metainformationen, nur Bilddaten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Viele unterschiedliche Quellen / Bildarten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Automatisiertes Kategorisieren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Bestehender und neuer Bilder 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Parallele Verarbeitung der Daten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BAB8B44-5CD3-4AE2-8B49-F406C943892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22360" y="211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Eure/Ihre Aufmerksamkeit!</a:t>
            </a:r>
            <a:endParaRPr b="0" lang="de-DE" sz="3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063FD31-78CA-46DB-81BD-21DA8F12302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Bilder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22360" y="2138400"/>
            <a:ext cx="8422920" cy="13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53496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Monochromatisches Bild 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(n 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 m Pixel)</a:t>
            </a:r>
            <a:endParaRPr b="0" lang="de-DE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Matrix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von Intensitätswerten (0-255)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Pixel an Position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besitzt Intensität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I(x, y)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420560" y="3816360"/>
            <a:ext cx="6714360" cy="24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DB4CE59-4950-4703-8310-70224EB7E7B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53496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Feature: Chrakateristisches Merkmal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z.B.: Ecken, Kanten aber auch Farbe und Textur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Feaures: Feature-Detektion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Kodieren von Features: Feature-Deskription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3A3A6A4-73AA-4572-BED3-1D8C8348899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53496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Globale vs. Lokale Features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Detektion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keypoints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Beschreiben des keypoints / seiner Umgebung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Robustheit 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Dasselbe Feature muss in einem Bild wiederholt erkannt werden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3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477840" y="538920"/>
            <a:ext cx="3745440" cy="2340360"/>
          </a:xfrm>
          <a:prstGeom prst="rect">
            <a:avLst/>
          </a:prstGeom>
          <a:ln>
            <a:noFill/>
          </a:ln>
        </p:spPr>
      </p:pic>
      <p:sp>
        <p:nvSpPr>
          <p:cNvPr id="194" name="CustomShape 6"/>
          <p:cNvSpPr/>
          <p:nvPr/>
        </p:nvSpPr>
        <p:spPr>
          <a:xfrm>
            <a:off x="648000" y="6480000"/>
            <a:ext cx="863964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Links: https://www.pexels.com/photo/new-york-statue-of-liberty-usa-monument-64271</a:t>
            </a:r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latin typeface="Arial"/>
              </a:rPr>
              <a:t>Rechts: http://www.publicdomainpictures.net/view-image.php?image=198474&amp; picture=statue-of-liberty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6408000" y="2877840"/>
            <a:ext cx="3167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Quelle: Siehe unten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160F4B9-D536-4597-9172-F085C9DAD23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Feature-Deskriptoren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53460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Kompakte Darstellung eines keypoints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 Informationen enthalten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Nachbarschaft, Stärke von Gradienten, ...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Informationen in Zahlen kodiert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Werden als Vektor aufgefasst, daher auch „Feature-Vektor“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FEC71CE-A4AC-42A2-84E0-0134F45B87D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Scale-Invariant Feature Transform (SIFT)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53460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 und Deskriptor von Lowe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947080" y="7165800"/>
            <a:ext cx="12222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F44206D-6D8C-432C-A15C-81D82D74427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22360" y="671400"/>
            <a:ext cx="964692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Sinn und Zweck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522360" y="2138400"/>
            <a:ext cx="842292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535320" y="1769400"/>
            <a:ext cx="8608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Verarbeitung großer Datenmengen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 System lernt</a:t>
            </a:r>
            <a:endParaRPr b="0" lang="de-DE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Regeln zu komplex für die Modellierung durch Menschen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Einbeziehung neuer Informationen über die Zeit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Besteht aus Trainings- und Testphase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Modells aus Trainingsdaten</a:t>
            </a:r>
            <a:endParaRPr b="0" lang="de-DE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auf Test bzw. „echte“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LibreOffice/5.4.3.2$Windows_X86_64 LibreOffice_project/92a7159f7e4af62137622921e809f8546db437e5</Application>
  <Words>414</Words>
  <Paragraphs>116</Paragraphs>
  <Company>in.form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2012-10-15T09:49:53Z</dcterms:created>
  <dc:creator>p.wania</dc:creator>
  <dc:description/>
  <dc:language>de-DE</dc:language>
  <cp:lastModifiedBy/>
  <dcterms:modified xsi:type="dcterms:W3CDTF">2017-12-03T13:21:15Z</dcterms:modified>
  <cp:revision>52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in.form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