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69340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620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620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620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620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512640" y="7165800"/>
            <a:ext cx="771120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OE/Name  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Präsentationstitel   Datum bitte auf dem obersten Folienmaster eintragen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Bild 2" descr=""/>
          <p:cNvPicPr/>
          <p:nvPr/>
        </p:nvPicPr>
        <p:blipFill>
          <a:blip r:embed="rId2"/>
          <a:stretch/>
        </p:blipFill>
        <p:spPr>
          <a:xfrm>
            <a:off x="556920" y="685080"/>
            <a:ext cx="1371960" cy="1869840"/>
          </a:xfrm>
          <a:prstGeom prst="rect">
            <a:avLst/>
          </a:prstGeom>
          <a:ln>
            <a:noFill/>
          </a:ln>
        </p:spPr>
      </p:pic>
      <p:pic>
        <p:nvPicPr>
          <p:cNvPr id="3" name="Bild 1" descr=""/>
          <p:cNvPicPr/>
          <p:nvPr/>
        </p:nvPicPr>
        <p:blipFill>
          <a:blip r:embed="rId3"/>
          <a:stretch/>
        </p:blipFill>
        <p:spPr>
          <a:xfrm>
            <a:off x="7707600" y="2088000"/>
            <a:ext cx="2448720" cy="48942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7480" cy="14378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512640" y="7165800"/>
            <a:ext cx="771120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Fakultät IV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Unsupervised Image Clustering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27.11.2017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4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7480" cy="14378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512640" y="7165800"/>
            <a:ext cx="771120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Fakultät IV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Unsupervised Image Clustering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27.11.2017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5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584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584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7480" cy="143784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512640" y="7165800"/>
            <a:ext cx="771120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Fakultät IV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Unsupervised Image Clustering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27.11.2017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7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6200" cy="94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22360" y="4718160"/>
            <a:ext cx="6982560" cy="7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 Image Clustering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3280" y="5472360"/>
            <a:ext cx="698256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Master Thesis im Studiengang „angewandte Informatik“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22360" y="6878520"/>
            <a:ext cx="66315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Alexander-Sebastian Clauß, 27.11.2017</a:t>
            </a:r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7B208A5-B0F3-4909-BDD2-803F9C609B1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 Learning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5"/>
          <p:cNvSpPr/>
          <p:nvPr/>
        </p:nvSpPr>
        <p:spPr>
          <a:xfrm>
            <a:off x="535320" y="1769400"/>
            <a:ext cx="86076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Unüberwachter Lernprozess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Keine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gelabelten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Daten erforderlich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Exploratives Vorgehen: Beziehung in den Daten werden erforscht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Unterteilt in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Dimensionality Reduction (Kompression)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 (Gruppierung)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58E03FE0-7FEA-45EB-BB3F-2633AE1DB9CB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Dimensionality Reduction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5408640" y="2520000"/>
            <a:ext cx="4093920" cy="2518560"/>
          </a:xfrm>
          <a:prstGeom prst="rect">
            <a:avLst/>
          </a:prstGeom>
          <a:ln>
            <a:noFill/>
          </a:ln>
        </p:spPr>
      </p:pic>
      <p:sp>
        <p:nvSpPr>
          <p:cNvPr id="221" name="CustomShape 5"/>
          <p:cNvSpPr/>
          <p:nvPr/>
        </p:nvSpPr>
        <p:spPr>
          <a:xfrm>
            <a:off x="535320" y="1769400"/>
            <a:ext cx="86076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Beispiel: Linearer Zusammenhang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f(x) = 2y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Es reicht x zu kennen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Berechnung von y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Oft keine linearen Beziehungen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A692926-7041-4999-A796-D0A4F3136E18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"/>
          <p:cNvSpPr/>
          <p:nvPr/>
        </p:nvSpPr>
        <p:spPr>
          <a:xfrm>
            <a:off x="535680" y="1769400"/>
            <a:ext cx="860760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Clustering: Gruppierung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Daten sind Vektoren im Raum → Nah gelegene Vektoren soll eine Gruppe bilden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648000" y="3641400"/>
            <a:ext cx="8400600" cy="319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0319E3E0-DBF9-488E-9B94-9BAEEA4EB870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Neuronale Netze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5"/>
          <p:cNvSpPr/>
          <p:nvPr/>
        </p:nvSpPr>
        <p:spPr>
          <a:xfrm>
            <a:off x="536040" y="1769760"/>
            <a:ext cx="4934160" cy="26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"/>
          <p:cNvSpPr/>
          <p:nvPr/>
        </p:nvSpPr>
        <p:spPr>
          <a:xfrm>
            <a:off x="576000" y="5184000"/>
            <a:ext cx="4934160" cy="16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6120000" y="792000"/>
            <a:ext cx="4361760" cy="2269440"/>
          </a:xfrm>
          <a:prstGeom prst="rect">
            <a:avLst/>
          </a:prstGeom>
          <a:ln>
            <a:noFill/>
          </a:ln>
        </p:spPr>
      </p:pic>
      <p:sp>
        <p:nvSpPr>
          <p:cNvPr id="235" name="CustomShape 7"/>
          <p:cNvSpPr/>
          <p:nvPr/>
        </p:nvSpPr>
        <p:spPr>
          <a:xfrm>
            <a:off x="535320" y="1769400"/>
            <a:ext cx="70959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Netzwerk aus Neuronen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Schichten organisiert und durch gewichtete Kanten verbunden 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Leiten Signale weiter, abhängig von der Eingabe und Aktivierungsfunktion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Aktivierungsfunktion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Berechnet neuen Zustand und ob Signal weitergeleitet wird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Training durch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Backpropagation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B3C3EDB-6A72-4BE5-8219-E8D6FBC2F545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5"/>
          <p:cNvSpPr/>
          <p:nvPr/>
        </p:nvSpPr>
        <p:spPr>
          <a:xfrm>
            <a:off x="535320" y="1769400"/>
            <a:ext cx="8751240" cy="24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Enkoder: Komprimiert die Eingabe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Neuronen in Schichten werden sukzessiv weniger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Dekoder: Rekonstruiert die Eingabe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Umgekehrter Aufbau zum Enkoder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2520000" y="4248000"/>
            <a:ext cx="5039280" cy="245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07DE5EA-A0F3-4109-BA18-02F9EBE4A09C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Gradientenbasierter Autoencoder nach Zhao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"/>
          <p:cNvSpPr/>
          <p:nvPr/>
        </p:nvSpPr>
        <p:spPr>
          <a:xfrm>
            <a:off x="576000" y="1769400"/>
            <a:ext cx="5974560" cy="49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Stacked Denoising Autoencoder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Nimmt 3042-elementigen Vektor als Eingabe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Gradienten in x- / y-Richtung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41 x 41 große Teilfenster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 TensorFlow implementiert (mit Autoencoder-Bibliothek*) 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1209240" y="1936440"/>
            <a:ext cx="1792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6624360" y="671400"/>
            <a:ext cx="3382560" cy="3905640"/>
          </a:xfrm>
          <a:prstGeom prst="rect">
            <a:avLst/>
          </a:prstGeom>
          <a:ln>
            <a:noFill/>
          </a:ln>
        </p:spPr>
      </p:pic>
      <p:sp>
        <p:nvSpPr>
          <p:cNvPr id="248" name="CustomShape 6"/>
          <p:cNvSpPr/>
          <p:nvPr/>
        </p:nvSpPr>
        <p:spPr>
          <a:xfrm>
            <a:off x="522360" y="6693840"/>
            <a:ext cx="6982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*https://github.com/rajarsheem/libsdae-autoencoder-tensorflow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C74CA9B-23C1-4E23-874C-A969B05D8176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Bag of Visual Words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1225080" y="4896000"/>
            <a:ext cx="7198200" cy="1709280"/>
          </a:xfrm>
          <a:prstGeom prst="rect">
            <a:avLst/>
          </a:prstGeom>
          <a:ln>
            <a:noFill/>
          </a:ln>
        </p:spPr>
      </p:pic>
      <p:sp>
        <p:nvSpPr>
          <p:cNvPr id="254" name="CustomShape 5"/>
          <p:cNvSpPr/>
          <p:nvPr/>
        </p:nvSpPr>
        <p:spPr>
          <a:xfrm>
            <a:off x="576000" y="1769400"/>
            <a:ext cx="9575280" cy="31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Aus dem Bereich Information Retrival adapiert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Statt Wörtern in einem Dokument werden Features in Bildern betrachtet → </a:t>
            </a:r>
            <a:r>
              <a:rPr b="0" i="1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 Words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Aufbauen eines Vokabulars im Training → </a:t>
            </a:r>
            <a:r>
              <a:rPr b="0" i="1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Codebook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Test: Berechnung der </a:t>
            </a:r>
            <a:r>
              <a:rPr b="0" i="1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 Words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 pro Bild 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B684E64-99A7-4660-9A65-9EC79EEAA08C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Bag of Visual Words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Implementierung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5"/>
          <p:cNvSpPr/>
          <p:nvPr/>
        </p:nvSpPr>
        <p:spPr>
          <a:xfrm>
            <a:off x="535680" y="1769400"/>
            <a:ext cx="86076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Clustering: 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Lloyds Algorithmus (k-means Variante)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CUDA C Projekt adaptiert*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Histogramm Berechnung: 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CUDA C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Muster für GPUs „parallel reduction“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522360" y="6637680"/>
            <a:ext cx="6118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https://github.com/serban/kmeans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54D5BFD-32A8-4DA0-98F9-DB864A3FC14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br/>
            <a:endParaRPr b="0" lang="de-DE" sz="3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1080000" y="1618200"/>
            <a:ext cx="6484320" cy="394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7019970C-E604-4172-B6D5-672D56D7E06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Aufbau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5"/>
          <p:cNvSpPr/>
          <p:nvPr/>
        </p:nvSpPr>
        <p:spPr>
          <a:xfrm>
            <a:off x="536040" y="1769400"/>
            <a:ext cx="86076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eines BoVW aus Trainingsdaten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Anwenden des Modells auf gelabelte Testdaten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Sowohl für AE als auch SIFT Features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Messung der Ähnlichkeit zwischen den </a:t>
            </a:r>
            <a:r>
              <a:rPr b="0" i="1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 Words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 zweier Bilder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2304000" y="4619880"/>
            <a:ext cx="5398920" cy="207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1C061EB-B239-46C8-AEB9-7F93653CE6B6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Inhaltsverzeichnis</a:t>
            </a:r>
            <a:endParaRPr b="0" lang="de-DE" sz="3000" spc="-1" strike="noStrike">
              <a:latin typeface="Arial"/>
            </a:endParaRPr>
          </a:p>
        </p:txBody>
      </p:sp>
      <p:graphicFrame>
        <p:nvGraphicFramePr>
          <p:cNvPr id="171" name="Table 3"/>
          <p:cNvGraphicFramePr/>
          <p:nvPr/>
        </p:nvGraphicFramePr>
        <p:xfrm>
          <a:off x="495360" y="2203560"/>
          <a:ext cx="8424000" cy="4522320"/>
        </p:xfrm>
        <a:graphic>
          <a:graphicData uri="http://schemas.openxmlformats.org/drawingml/2006/table">
            <a:tbl>
              <a:tblPr/>
              <a:tblGrid>
                <a:gridCol w="6676200"/>
                <a:gridCol w="524160"/>
                <a:gridCol w="1224000"/>
              </a:tblGrid>
              <a:tr h="4522680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Motivation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Bilder und Features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Machine Learning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Autoencoder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Bag of Visual Words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Modell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Experiment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Fazit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Ausblick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Quellen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3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4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9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13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16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18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19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25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27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28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3DC5B97D-BF4F-4510-8F65-CA7F996E816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Testdaten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76" name="Table 5"/>
          <p:cNvGraphicFramePr/>
          <p:nvPr/>
        </p:nvGraphicFramePr>
        <p:xfrm>
          <a:off x="495720" y="2871000"/>
          <a:ext cx="8360280" cy="3615480"/>
        </p:xfrm>
        <a:graphic>
          <a:graphicData uri="http://schemas.openxmlformats.org/drawingml/2006/table">
            <a:tbl>
              <a:tblPr/>
              <a:tblGrid>
                <a:gridCol w="2089080"/>
                <a:gridCol w="2089080"/>
                <a:gridCol w="2089080"/>
                <a:gridCol w="2093040"/>
              </a:tblGrid>
              <a:tr h="903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Kategorien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Features im Training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Features im Test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903600">
                <a:tc>
                  <a:txBody>
                    <a:bodyPr lIns="90000" rIns="90000" anchor="ctr"/>
                    <a:p>
                      <a:pPr algn="ctr"/>
                      <a:r>
                        <a:rPr b="0" lang="de-DE" sz="1800" spc="-1" strike="noStrike">
                          <a:latin typeface="Arial"/>
                        </a:rPr>
                        <a:t>Experiment 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Bonsai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Leopard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10.000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27.000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903600">
                <a:tc>
                  <a:txBody>
                    <a:bodyPr lIns="90000" rIns="90000" anchor="ctr"/>
                    <a:p>
                      <a:pPr algn="ctr"/>
                      <a:r>
                        <a:rPr b="0" lang="de-DE" sz="1800" spc="-1" strike="noStrike">
                          <a:latin typeface="Arial"/>
                        </a:rPr>
                        <a:t>Experiment 2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Bonsai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Leopard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21.000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55.000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905040">
                <a:tc>
                  <a:txBody>
                    <a:bodyPr lIns="90000" rIns="90000" anchor="ctr"/>
                    <a:p>
                      <a:pPr algn="ctr"/>
                      <a:r>
                        <a:rPr b="0" lang="de-DE" sz="1800" spc="-1" strike="noStrike">
                          <a:latin typeface="Arial"/>
                        </a:rPr>
                        <a:t>Experiment 3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Flugzeug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Motorrad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Uhr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18.000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52.000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sp>
        <p:nvSpPr>
          <p:cNvPr id="277" name="CustomShape 6"/>
          <p:cNvSpPr/>
          <p:nvPr/>
        </p:nvSpPr>
        <p:spPr>
          <a:xfrm>
            <a:off x="535680" y="1769400"/>
            <a:ext cx="8607600" cy="9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„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Caltech 101“ als Testdaten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62D9ECA-BF0B-4F6E-8095-3A762EA9496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– Klassifizierung Experiment 1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504000" y="1728000"/>
            <a:ext cx="5470200" cy="2425320"/>
          </a:xfrm>
          <a:prstGeom prst="rect">
            <a:avLst/>
          </a:prstGeom>
          <a:ln>
            <a:noFill/>
          </a:ln>
        </p:spPr>
      </p:pic>
      <p:pic>
        <p:nvPicPr>
          <p:cNvPr id="283" name="" descr=""/>
          <p:cNvPicPr/>
          <p:nvPr/>
        </p:nvPicPr>
        <p:blipFill>
          <a:blip r:embed="rId2"/>
          <a:stretch/>
        </p:blipFill>
        <p:spPr>
          <a:xfrm>
            <a:off x="504000" y="4320000"/>
            <a:ext cx="5470200" cy="2426040"/>
          </a:xfrm>
          <a:prstGeom prst="rect">
            <a:avLst/>
          </a:prstGeom>
          <a:ln>
            <a:noFill/>
          </a:ln>
        </p:spPr>
      </p:pic>
      <p:sp>
        <p:nvSpPr>
          <p:cNvPr id="284" name="CustomShape 5"/>
          <p:cNvSpPr/>
          <p:nvPr/>
        </p:nvSpPr>
        <p:spPr>
          <a:xfrm>
            <a:off x="792000" y="1863360"/>
            <a:ext cx="79164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SIFT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600" spc="-1" strike="noStrike"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792000" y="4392000"/>
            <a:ext cx="194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endParaRPr b="0" lang="de-DE" sz="2600" spc="-1" strike="noStrike">
              <a:latin typeface="Arial"/>
            </a:endParaRPr>
          </a:p>
        </p:txBody>
      </p:sp>
      <p:graphicFrame>
        <p:nvGraphicFramePr>
          <p:cNvPr id="286" name="Table 7"/>
          <p:cNvGraphicFramePr/>
          <p:nvPr/>
        </p:nvGraphicFramePr>
        <p:xfrm>
          <a:off x="6413040" y="4354920"/>
          <a:ext cx="1752120" cy="1953360"/>
        </p:xfrm>
        <a:graphic>
          <a:graphicData uri="http://schemas.openxmlformats.org/drawingml/2006/table">
            <a:tbl>
              <a:tblPr/>
              <a:tblGrid>
                <a:gridCol w="775440"/>
                <a:gridCol w="977040"/>
              </a:tblGrid>
              <a:tr h="29160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29160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58.50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54.56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56.37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57.78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53.62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de-DE" sz="1400" spc="-1" strike="noStrike">
                          <a:latin typeface="Arial"/>
                        </a:rPr>
                        <a:t>60.49</a:t>
                      </a:r>
                      <a:endParaRPr b="1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59.56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" name="Table 8"/>
          <p:cNvGraphicFramePr/>
          <p:nvPr/>
        </p:nvGraphicFramePr>
        <p:xfrm>
          <a:off x="6401520" y="1775880"/>
          <a:ext cx="1752840" cy="2162520"/>
        </p:xfrm>
        <a:graphic>
          <a:graphicData uri="http://schemas.openxmlformats.org/drawingml/2006/table">
            <a:tbl>
              <a:tblPr/>
              <a:tblGrid>
                <a:gridCol w="775440"/>
                <a:gridCol w="977760"/>
              </a:tblGrid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  <a:ea typeface="CMR12"/>
                        </a:rPr>
                        <a:t>56.73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60.43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59.62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1" lang="de-DE" sz="1400" spc="-1" strike="noStrike">
                          <a:latin typeface="Arial"/>
                        </a:rPr>
                        <a:t>67.70</a:t>
                      </a:r>
                      <a:endParaRPr b="1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63.59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62.80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58.90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0AD0200-709E-4321-B7DC-1B4936631A46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– Klassifizierung Experiment 2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504720" y="4320720"/>
            <a:ext cx="5469480" cy="2425320"/>
          </a:xfrm>
          <a:prstGeom prst="rect">
            <a:avLst/>
          </a:prstGeom>
          <a:ln>
            <a:noFill/>
          </a:ln>
        </p:spPr>
      </p:pic>
      <p:pic>
        <p:nvPicPr>
          <p:cNvPr id="293" name="" descr=""/>
          <p:cNvPicPr/>
          <p:nvPr/>
        </p:nvPicPr>
        <p:blipFill>
          <a:blip r:embed="rId2"/>
          <a:stretch/>
        </p:blipFill>
        <p:spPr>
          <a:xfrm>
            <a:off x="504720" y="1728720"/>
            <a:ext cx="5469480" cy="2424600"/>
          </a:xfrm>
          <a:prstGeom prst="rect">
            <a:avLst/>
          </a:prstGeom>
          <a:ln>
            <a:noFill/>
          </a:ln>
        </p:spPr>
      </p:pic>
      <p:sp>
        <p:nvSpPr>
          <p:cNvPr id="294" name="CustomShape 5"/>
          <p:cNvSpPr/>
          <p:nvPr/>
        </p:nvSpPr>
        <p:spPr>
          <a:xfrm>
            <a:off x="792000" y="1863360"/>
            <a:ext cx="79164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SIFT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600" spc="-1" strike="noStrike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792000" y="4392000"/>
            <a:ext cx="194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endParaRPr b="0" lang="de-DE" sz="2600" spc="-1" strike="noStrike">
              <a:latin typeface="Arial"/>
            </a:endParaRPr>
          </a:p>
        </p:txBody>
      </p:sp>
      <p:graphicFrame>
        <p:nvGraphicFramePr>
          <p:cNvPr id="296" name="Table 7"/>
          <p:cNvGraphicFramePr/>
          <p:nvPr/>
        </p:nvGraphicFramePr>
        <p:xfrm>
          <a:off x="6401880" y="1776240"/>
          <a:ext cx="1753920" cy="2333520"/>
        </p:xfrm>
        <a:graphic>
          <a:graphicData uri="http://schemas.openxmlformats.org/drawingml/2006/table">
            <a:tbl>
              <a:tblPr/>
              <a:tblGrid>
                <a:gridCol w="775440"/>
                <a:gridCol w="978480"/>
              </a:tblGrid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50.49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58.56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64.91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1" lang="de-DE" sz="1400" spc="-1" strike="noStrike">
                          <a:latin typeface="Arial"/>
                        </a:rPr>
                        <a:t>68.31</a:t>
                      </a:r>
                      <a:endParaRPr b="1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67.47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66.04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23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63.39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7" name="Table 8"/>
          <p:cNvGraphicFramePr/>
          <p:nvPr/>
        </p:nvGraphicFramePr>
        <p:xfrm>
          <a:off x="6413400" y="4355280"/>
          <a:ext cx="1753200" cy="2457360"/>
        </p:xfrm>
        <a:graphic>
          <a:graphicData uri="http://schemas.openxmlformats.org/drawingml/2006/table">
            <a:tbl>
              <a:tblPr/>
              <a:tblGrid>
                <a:gridCol w="775440"/>
                <a:gridCol w="977760"/>
              </a:tblGrid>
              <a:tr h="30708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30708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57.68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62.99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708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60.34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61.52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708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63.19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de-DE" sz="1400" spc="-1" strike="noStrike">
                          <a:latin typeface="Arial"/>
                        </a:rPr>
                        <a:t>63.24</a:t>
                      </a:r>
                      <a:endParaRPr b="1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780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60.70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0E6EC162-1B46-4067-A2F7-69A622036735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– Klassifizierung Experiment 3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504360" y="1728360"/>
            <a:ext cx="5469840" cy="2424960"/>
          </a:xfrm>
          <a:prstGeom prst="rect">
            <a:avLst/>
          </a:prstGeom>
          <a:ln>
            <a:noFill/>
          </a:ln>
        </p:spPr>
      </p:pic>
      <p:pic>
        <p:nvPicPr>
          <p:cNvPr id="303" name="" descr=""/>
          <p:cNvPicPr/>
          <p:nvPr/>
        </p:nvPicPr>
        <p:blipFill>
          <a:blip r:embed="rId2"/>
          <a:stretch/>
        </p:blipFill>
        <p:spPr>
          <a:xfrm>
            <a:off x="504360" y="4320360"/>
            <a:ext cx="5469840" cy="2425680"/>
          </a:xfrm>
          <a:prstGeom prst="rect">
            <a:avLst/>
          </a:prstGeom>
          <a:ln>
            <a:noFill/>
          </a:ln>
        </p:spPr>
      </p:pic>
      <p:sp>
        <p:nvSpPr>
          <p:cNvPr id="304" name="CustomShape 5"/>
          <p:cNvSpPr/>
          <p:nvPr/>
        </p:nvSpPr>
        <p:spPr>
          <a:xfrm>
            <a:off x="792000" y="1863360"/>
            <a:ext cx="79164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SIFT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600" spc="-1" strike="noStrike">
              <a:latin typeface="Arial"/>
            </a:endParaRPr>
          </a:p>
        </p:txBody>
      </p:sp>
      <p:sp>
        <p:nvSpPr>
          <p:cNvPr id="305" name="CustomShape 6"/>
          <p:cNvSpPr/>
          <p:nvPr/>
        </p:nvSpPr>
        <p:spPr>
          <a:xfrm>
            <a:off x="792000" y="4392000"/>
            <a:ext cx="1943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endParaRPr b="0" lang="de-DE" sz="2600" spc="-1" strike="noStrike">
              <a:latin typeface="Arial"/>
            </a:endParaRPr>
          </a:p>
        </p:txBody>
      </p:sp>
      <p:graphicFrame>
        <p:nvGraphicFramePr>
          <p:cNvPr id="306" name="Table 7"/>
          <p:cNvGraphicFramePr/>
          <p:nvPr/>
        </p:nvGraphicFramePr>
        <p:xfrm>
          <a:off x="6401880" y="1776240"/>
          <a:ext cx="1753920" cy="2333520"/>
        </p:xfrm>
        <a:graphic>
          <a:graphicData uri="http://schemas.openxmlformats.org/drawingml/2006/table">
            <a:tbl>
              <a:tblPr/>
              <a:tblGrid>
                <a:gridCol w="775440"/>
                <a:gridCol w="978480"/>
              </a:tblGrid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1" lang="de-DE" sz="1400" spc="-1" strike="noStrike">
                          <a:latin typeface="Arial"/>
                        </a:rPr>
                        <a:t>69.65</a:t>
                      </a:r>
                      <a:endParaRPr b="1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67.81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62.29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63.18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61.77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60.02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23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58.84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" name="Table 8"/>
          <p:cNvGraphicFramePr/>
          <p:nvPr/>
        </p:nvGraphicFramePr>
        <p:xfrm>
          <a:off x="6413400" y="4355280"/>
          <a:ext cx="1753200" cy="2457360"/>
        </p:xfrm>
        <a:graphic>
          <a:graphicData uri="http://schemas.openxmlformats.org/drawingml/2006/table">
            <a:tbl>
              <a:tblPr/>
              <a:tblGrid>
                <a:gridCol w="775440"/>
                <a:gridCol w="977760"/>
              </a:tblGrid>
              <a:tr h="30708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30708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53.12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52.74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708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51.37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55.62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708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55.11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1" lang="de-DE" sz="1400" spc="-1" strike="noStrike">
                          <a:latin typeface="Arial"/>
                        </a:rPr>
                        <a:t>58.17</a:t>
                      </a:r>
                      <a:endParaRPr b="1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7800">
                <a:tc>
                  <a:txBody>
                    <a:bodyPr lIns="90000" rIns="90000" tIns="46800" bIns="468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de-DE" sz="1400" spc="-1" strike="noStrike">
                          <a:latin typeface="Arial"/>
                        </a:rPr>
                        <a:t>55.67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17B45A3-CDE5-4491-B6C8-7313B6A44337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- Laufzeiten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3528000" y="1829880"/>
            <a:ext cx="5081040" cy="2488680"/>
          </a:xfrm>
          <a:prstGeom prst="rect">
            <a:avLst/>
          </a:prstGeom>
          <a:ln>
            <a:noFill/>
          </a:ln>
        </p:spPr>
      </p:pic>
      <p:pic>
        <p:nvPicPr>
          <p:cNvPr id="313" name="" descr=""/>
          <p:cNvPicPr/>
          <p:nvPr/>
        </p:nvPicPr>
        <p:blipFill>
          <a:blip r:embed="rId2"/>
          <a:stretch/>
        </p:blipFill>
        <p:spPr>
          <a:xfrm>
            <a:off x="3528000" y="4590360"/>
            <a:ext cx="5095800" cy="224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8A18F62-7946-4541-AE69-FC82818D5468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Fazit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5"/>
          <p:cNvSpPr/>
          <p:nvPr/>
        </p:nvSpPr>
        <p:spPr>
          <a:xfrm>
            <a:off x="536040" y="1769400"/>
            <a:ext cx="86076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nicht gut (Autoencoder) bis mittelmäßig (SIFT)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SIFT: Knapp 70% korrekt (Schwellwert 0.8)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AE: Mit 58% – 63% immer hinter SIFT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Laufzeit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FFCA7794-C2E5-43C6-9532-CE2B435A7C29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Fazit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Untersuchungsmöglichkeiten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5"/>
          <p:cNvSpPr/>
          <p:nvPr/>
        </p:nvSpPr>
        <p:spPr>
          <a:xfrm>
            <a:off x="536040" y="1769400"/>
            <a:ext cx="86076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Andere Parameter für AE und BoVW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Größere Mengen an Testdaten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Andere Schwellwerte als 0.8 Änlichkeit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Nähere Betrachtung der Ergebnisse: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Welche Bildpaare haben eine hohe / niedrige Ähnlicheit? Gibt es Auffälligkeiten?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Visualisierung  der Cluster → Welche Featuregruppen gibt es?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4C62E10-631F-428B-B5B8-3E4FB026425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Ausblick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5"/>
          <p:cNvSpPr/>
          <p:nvPr/>
        </p:nvSpPr>
        <p:spPr>
          <a:xfrm>
            <a:off x="536040" y="1769400"/>
            <a:ext cx="86076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Implementierung momentan zweigeteilt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AE in TensorFlow, BoVW in CUDA C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Vereinheitlichung → bessere Benutzbarkeit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Shared memory bringt aktuell kaum eine Verbesserung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Implementierung?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Nachladen der Daten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9C69778-C26F-4474-AB80-9934ECCD86D7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Quellen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"/>
          <p:cNvSpPr/>
          <p:nvPr/>
        </p:nvSpPr>
        <p:spPr>
          <a:xfrm>
            <a:off x="535680" y="1769400"/>
            <a:ext cx="86076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I. Awad and M. Hassaballah,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Image Feature Detectors and Descriptors: Foundations and Applications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Springer Publishing Company, Incorporated, 1st ed., 2016.</a:t>
            </a:r>
            <a:endParaRPr b="0" lang="de-DE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D. G. Lowe, „Distinctive image features from scale-invariant keypoints,"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International Journal of Computer Vision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, vol. 60, S. 91-110, Nov. 2004.</a:t>
            </a:r>
            <a:endParaRPr b="0" lang="de-DE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C. Zhao,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An Autoencoder-Based Image Descriptor for Image Matching and Retrieval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PhD dissertation, Wright State University, 2016.</a:t>
            </a:r>
            <a:endParaRPr b="0" lang="de-DE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Zell,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Simulation neuronaler Netze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Oldenbourg, 1997.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9FC4E5F-ACC6-451D-89D3-E6F32026FEE8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Quellen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5"/>
          <p:cNvSpPr/>
          <p:nvPr/>
        </p:nvSpPr>
        <p:spPr>
          <a:xfrm>
            <a:off x="535680" y="1769400"/>
            <a:ext cx="86076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G. E. Hinton and R. Salakhutdinov, „Reducing the dimensionality of data with neural networks", S. 504-507, 2006.</a:t>
            </a:r>
            <a:endParaRPr b="0" lang="de-DE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Faheema and S. Rakshit, „Feature selection using bag-of-visual-words representation", Advance Computing Conference (IACC), IEEE 2nd International, 2010.</a:t>
            </a:r>
            <a:endParaRPr b="0" lang="de-DE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Rajaraman and J. D. Ullman,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Mining of Massive Datasets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New York, NY, USA: Cambridge University Press, 2011.</a:t>
            </a:r>
            <a:endParaRPr b="0" lang="de-DE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P. Vincent, H. Larochelle, I. Lajoie, Y. Bengio, and P.-A. Manzagol, „Stacked denoising autoencoders: Learning useful representations in a deep network with a local denoising criterion",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The Journal of Machine Learning Research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, vol. 11, S. 3371-3408, Dec. 2010.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B9C28890-5B7F-4D5C-AF23-95E7A8E9490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br/>
            <a:endParaRPr b="0" lang="de-DE" sz="3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"/>
          <p:cNvSpPr/>
          <p:nvPr/>
        </p:nvSpPr>
        <p:spPr>
          <a:xfrm>
            <a:off x="534600" y="1769400"/>
            <a:ext cx="86076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Große Bildmenge vorhanden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Keine Metainformationen, nur Bilddaten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Viele unterschiedliche Quellen / Bildarten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Automatisiertes Kategorisieren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Bestehender und neuer Bilder 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Parallele Verarbeitung der Daten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8771C4C-BA2F-495D-8F05-D18C4D1EF938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522360" y="211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Vielen Dank für Eure/Ihre Aufmerksamkeit!</a:t>
            </a:r>
            <a:endParaRPr b="0" lang="de-DE" sz="30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3DCD2C0-AAFB-48EF-8B23-C11A08187A3B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Bilder</a:t>
            </a:r>
            <a:br/>
            <a:endParaRPr b="0" lang="de-DE" sz="24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522360" y="2138400"/>
            <a:ext cx="8422200" cy="13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534960" y="1769400"/>
            <a:ext cx="86076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Monochromatisches Bild </a:t>
            </a:r>
            <a:r>
              <a:rPr b="0" i="1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(n </a:t>
            </a:r>
            <a:r>
              <a:rPr b="0" i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i="1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 m Pixel)</a:t>
            </a:r>
            <a:endParaRPr b="0" lang="de-DE" sz="26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Matrix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von Intensitätswerten (0-255)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Pixel an Position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(x, y)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besitzt Intensität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I(x, y)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28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420560" y="3816360"/>
            <a:ext cx="6713640" cy="244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557960AA-04F8-4E77-AAFC-0020D30994A6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br/>
            <a:endParaRPr b="0" lang="de-DE" sz="24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"/>
          <p:cNvSpPr/>
          <p:nvPr/>
        </p:nvSpPr>
        <p:spPr>
          <a:xfrm>
            <a:off x="534960" y="1769400"/>
            <a:ext cx="86076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Feature: Chrakateristisches Merkmal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z.B.: Ecken, Kanten aber auch Farbe und Textur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Auffinden von Feaures: Feature-Detektion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Kodieren von Features: Feature-Deskription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5877437-3258-463A-BBDD-D606D4E5303F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Feature-Detektoren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534960" y="1769400"/>
            <a:ext cx="86076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Globale vs. Lokale Features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Lokale Detektion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Auffinden von keypoints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Beschreiben des keypoints / seiner Umgebung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Robustheit 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Dasselbe Feature muss in einem Bild wiederholt erkannt werden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32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6477840" y="538920"/>
            <a:ext cx="3744720" cy="2339640"/>
          </a:xfrm>
          <a:prstGeom prst="rect">
            <a:avLst/>
          </a:prstGeom>
          <a:ln>
            <a:noFill/>
          </a:ln>
        </p:spPr>
      </p:pic>
      <p:sp>
        <p:nvSpPr>
          <p:cNvPr id="194" name="CustomShape 6"/>
          <p:cNvSpPr/>
          <p:nvPr/>
        </p:nvSpPr>
        <p:spPr>
          <a:xfrm>
            <a:off x="648000" y="6480000"/>
            <a:ext cx="863892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Links: https://www.pexels.com/photo/new-york-statue-of-liberty-usa-monument-64271</a:t>
            </a:r>
            <a:endParaRPr b="0" lang="de-DE" sz="1400" spc="-1" strike="noStrike">
              <a:latin typeface="Arial"/>
            </a:endParaRPr>
          </a:p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Rechts: http://www.publicdomainpictures.net/view-image.php?image=198474&amp; picture=statue-of-liberty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6408000" y="2877840"/>
            <a:ext cx="316692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Quelle: Siehe unten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50D8F640-3EA4-415B-926F-7C47D64A9A08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Feature-Deskriptoren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534600" y="1769400"/>
            <a:ext cx="86076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Kompakte Darstellung eines keypoints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Zusätzliche Informationen enthalten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Nachbarschaft, Stärke von Gradienten, ...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Informationen in Zahlen kodiert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Werden als Vektor aufgefasst, daher auch „Feature-Vektor“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67BFA6A-E898-4FDE-AD7D-5DBEB98DD990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Scale-Invariant Feature Transform (SIFT)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>
            <a:off x="534600" y="1769400"/>
            <a:ext cx="86076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Feature-Detektor und Deskriptor von Lowe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Beschreibt ein Feature als Vektor mit 128 Komponenten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947080" y="7165800"/>
            <a:ext cx="1221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405A49B8-9980-436A-88B6-49904E1D1190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22360" y="671400"/>
            <a:ext cx="9646200" cy="9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Sinn und Zweck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522360" y="2138400"/>
            <a:ext cx="84222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"/>
          <p:cNvSpPr/>
          <p:nvPr/>
        </p:nvSpPr>
        <p:spPr>
          <a:xfrm>
            <a:off x="535320" y="1769400"/>
            <a:ext cx="86076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Verarbeitung großer Datenmengen</a:t>
            </a:r>
            <a:endParaRPr b="0" lang="de-DE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Das System lernt</a:t>
            </a:r>
            <a:endParaRPr b="0" lang="de-DE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Regeln zu komplex für die Modellierung durch Menschen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Einbeziehung neuer Informationen über die Zeit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Besteht aus Trainings- und Testphase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eines Modells aus Trainingsdaten</a:t>
            </a:r>
            <a:endParaRPr b="0" lang="de-DE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Anwenden auf Test bzw. „echte“ Daten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Application>LibreOffice/5.4.3.2$Windows_X86_64 LibreOffice_project/92a7159f7e4af62137622921e809f8546db437e5</Application>
  <Words>414</Words>
  <Paragraphs>116</Paragraphs>
  <Company>in.form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2012-10-15T09:49:53Z</dcterms:created>
  <dc:creator>p.wania</dc:creator>
  <dc:description/>
  <dc:language>de-DE</dc:language>
  <cp:lastModifiedBy/>
  <dcterms:modified xsi:type="dcterms:W3CDTF">2017-12-03T20:22:16Z</dcterms:modified>
  <cp:revision>59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in.form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