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069340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7280" cy="439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7280" cy="439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7280" cy="439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78828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7042320" y="176940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704232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78828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34600" y="4060440"/>
            <a:ext cx="3098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22360" y="671400"/>
            <a:ext cx="9647280" cy="439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460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5880" y="406044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620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600" y="4060440"/>
            <a:ext cx="96235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512640" y="7165800"/>
            <a:ext cx="77122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OE/Name   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Präsentationstitel   Datum bitte auf dem obersten Folienmaster eintragen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Bild 2" descr=""/>
          <p:cNvPicPr/>
          <p:nvPr/>
        </p:nvPicPr>
        <p:blipFill>
          <a:blip r:embed="rId2"/>
          <a:stretch/>
        </p:blipFill>
        <p:spPr>
          <a:xfrm>
            <a:off x="556920" y="685080"/>
            <a:ext cx="1373040" cy="1870920"/>
          </a:xfrm>
          <a:prstGeom prst="rect">
            <a:avLst/>
          </a:prstGeom>
          <a:ln>
            <a:noFill/>
          </a:ln>
        </p:spPr>
      </p:pic>
      <p:pic>
        <p:nvPicPr>
          <p:cNvPr id="3" name="Bild 1" descr=""/>
          <p:cNvPicPr/>
          <p:nvPr/>
        </p:nvPicPr>
        <p:blipFill>
          <a:blip r:embed="rId3"/>
          <a:stretch/>
        </p:blipFill>
        <p:spPr>
          <a:xfrm>
            <a:off x="7707600" y="2088000"/>
            <a:ext cx="2449800" cy="48952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8560" cy="1438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512640" y="7165800"/>
            <a:ext cx="77122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8560" cy="14389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12640" y="7165800"/>
            <a:ext cx="77122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85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465880" y="1769400"/>
            <a:ext cx="4695840" cy="438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ld 1" descr=""/>
          <p:cNvPicPr/>
          <p:nvPr/>
        </p:nvPicPr>
        <p:blipFill>
          <a:blip r:embed="rId2"/>
          <a:stretch/>
        </p:blipFill>
        <p:spPr>
          <a:xfrm>
            <a:off x="9451440" y="5365800"/>
            <a:ext cx="718560" cy="143892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512640" y="7165800"/>
            <a:ext cx="771228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Hochschule Hannover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Fakultät IV</a:t>
            </a:r>
            <a:r>
              <a:rPr b="0" i="1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Unsupervised Image Clustering</a:t>
            </a: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27.11.2017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7" name="Line 2"/>
          <p:cNvSpPr/>
          <p:nvPr/>
        </p:nvSpPr>
        <p:spPr>
          <a:xfrm>
            <a:off x="522000" y="7021440"/>
            <a:ext cx="9649080" cy="360"/>
          </a:xfrm>
          <a:prstGeom prst="line">
            <a:avLst/>
          </a:prstGeom>
          <a:ln w="50760">
            <a:solidFill>
              <a:srgbClr val="dc3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522360" y="671400"/>
            <a:ext cx="9647280" cy="947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34600" y="1769400"/>
            <a:ext cx="96235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22360" y="4718160"/>
            <a:ext cx="69836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Image Clustering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3280" y="5472360"/>
            <a:ext cx="6983640" cy="100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Master Thesis im Studiengang „angewandte Informatik“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22360" y="6878520"/>
            <a:ext cx="6632640" cy="2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Alexander-Sebastian Clauß, 27.11.2017</a:t>
            </a:r>
            <a:endParaRPr b="0" lang="de-D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F5B4A173-707A-429D-87B0-1D06989D561B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5408640" y="2520000"/>
            <a:ext cx="4095000" cy="2519640"/>
          </a:xfrm>
          <a:prstGeom prst="rect">
            <a:avLst/>
          </a:prstGeom>
          <a:ln>
            <a:noFill/>
          </a:ln>
        </p:spPr>
      </p:pic>
      <p:sp>
        <p:nvSpPr>
          <p:cNvPr id="216" name="CustomShape 5"/>
          <p:cNvSpPr/>
          <p:nvPr/>
        </p:nvSpPr>
        <p:spPr>
          <a:xfrm>
            <a:off x="53532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Beispiel: Linearer Zusammenhang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f(x) = 2y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 reicht x zu kennen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Berechnung von y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Oft keine linearen Beziehungen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C4CCDFE-37C4-4288-A290-0E050378B15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5"/>
          <p:cNvSpPr/>
          <p:nvPr/>
        </p:nvSpPr>
        <p:spPr>
          <a:xfrm>
            <a:off x="535680" y="1769400"/>
            <a:ext cx="8608680" cy="14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Gruppierung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Daten sind Vektoren im Raum → Nah gelegene Vektoren soll eine Gruppe bilden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648000" y="3641400"/>
            <a:ext cx="8401680" cy="319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75416AB-D97B-4532-B563-B72C2DC919D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Neuronale Netze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536040" y="1769760"/>
            <a:ext cx="4935240" cy="26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576000" y="5184000"/>
            <a:ext cx="4935240" cy="168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048000" y="288000"/>
            <a:ext cx="4362840" cy="227052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53532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Netzwerk aus Neuronen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Schichten organisiert und verbunden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Leiten Signale weiter, abhängig von der Eingabe und Aktivierungsfunktion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Aktivierungsfunktion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Berechnet neuen Zustand und ob Signal weitergeleitet wird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Hier durch „sigmoid“ Funktion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1F0A894-0A0F-407A-A5A0-46D633216E95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"/>
          <p:cNvSpPr/>
          <p:nvPr/>
        </p:nvSpPr>
        <p:spPr>
          <a:xfrm>
            <a:off x="535320" y="1769400"/>
            <a:ext cx="8752320" cy="24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Enkoder: Komprimiert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Neuronen in Schichten werden sukzessiv weniger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Dekoder: Rekonstruiert die Eingabe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Umgekehrter Aufbau zum Enkoder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944000" y="4210200"/>
            <a:ext cx="5401080" cy="262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E916697-291A-49C5-8A74-61881A3B6FBB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Autoencoder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Gradientenbasierter Autoencoder nach Zhao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4"/>
          <p:cNvSpPr/>
          <p:nvPr/>
        </p:nvSpPr>
        <p:spPr>
          <a:xfrm>
            <a:off x="576000" y="1769400"/>
            <a:ext cx="5975640" cy="49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Stacked Denoising Autoencoder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Nimmt 3042-elementigen Vektor als Eingabe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Gradienten in x- / y-Richtung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41 x 41 große Teilfenster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 TensorFlow implementiert (mit Autoencoder-Bibliothek*) 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1209240" y="1936440"/>
            <a:ext cx="18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6624360" y="671400"/>
            <a:ext cx="3383640" cy="3906720"/>
          </a:xfrm>
          <a:prstGeom prst="rect">
            <a:avLst/>
          </a:prstGeom>
          <a:ln>
            <a:noFill/>
          </a:ln>
        </p:spPr>
      </p:pic>
      <p:sp>
        <p:nvSpPr>
          <p:cNvPr id="243" name="TextShape 6"/>
          <p:cNvSpPr txBox="1"/>
          <p:nvPr/>
        </p:nvSpPr>
        <p:spPr>
          <a:xfrm>
            <a:off x="522360" y="6693840"/>
            <a:ext cx="6984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*https://github.com/rajarsheem/libsdae-autoencoder-tensorflow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2302231-B581-4222-AD28-53E84F386F6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Modell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936000" y="5200920"/>
            <a:ext cx="7199280" cy="171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78AE795-388B-48A4-AC39-46A4E4D5A77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Bag of Visual Words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53568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Clustering: 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Lloyds Algorithmus (k-means Variante)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 Projekt adaptiert*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Histogramm Berechnung: 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CUDA C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Muster für GPUs „parallel reduction“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54" name="TextShape 6"/>
          <p:cNvSpPr txBox="1"/>
          <p:nvPr/>
        </p:nvSpPr>
        <p:spPr>
          <a:xfrm>
            <a:off x="522360" y="6637680"/>
            <a:ext cx="612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* https://github.com/serban/kmeans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22657F7-D766-4E55-A79E-B2DD49BFC65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Aufbau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5"/>
          <p:cNvSpPr/>
          <p:nvPr/>
        </p:nvSpPr>
        <p:spPr>
          <a:xfrm>
            <a:off x="53604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BoVW aus Trainingsdaten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des Modells auf gelabelte Testdaten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Sowohl für AE als auch SIFT Features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Messung der Ähnlichkeit zwischen den Visual Words zweier Bilder</a:t>
            </a:r>
            <a:endParaRPr b="0" lang="de-DE" sz="32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304000" y="4619880"/>
            <a:ext cx="5400000" cy="207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889F6E4C-9A5B-445A-9392-51701B21943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Testdaten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65" name="Table 5"/>
          <p:cNvGraphicFramePr/>
          <p:nvPr/>
        </p:nvGraphicFramePr>
        <p:xfrm>
          <a:off x="604440" y="2023920"/>
          <a:ext cx="7546680" cy="3615480"/>
        </p:xfrm>
        <a:graphic>
          <a:graphicData uri="http://schemas.openxmlformats.org/drawingml/2006/table">
            <a:tbl>
              <a:tblPr/>
              <a:tblGrid>
                <a:gridCol w="1886040"/>
                <a:gridCol w="1886040"/>
                <a:gridCol w="1886040"/>
                <a:gridCol w="1888920"/>
              </a:tblGrid>
              <a:tr h="903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Kategorien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Features im Training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Features im Test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6633"/>
                    </a:solidFill>
                  </a:tcPr>
                </a:tc>
              </a:tr>
              <a:tr h="903600"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Experiment 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10.000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27.000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  <a:tr h="903600"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Experiment 2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Bonsai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Leopard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21.000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55.000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905040"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Experiment 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Flugzeug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Motorrad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r>
                        <a:rPr b="0" lang="de-DE" sz="1800" spc="-1" strike="noStrike">
                          <a:latin typeface="Arial"/>
                        </a:rPr>
                        <a:t>Uhr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18.000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de-DE" sz="1800" spc="-1" strike="noStrike">
                          <a:latin typeface="Arial"/>
                        </a:rPr>
                        <a:t>52.000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547A26E-614B-459E-B28C-B74ABBBDB37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1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504000" y="1728000"/>
            <a:ext cx="5471280" cy="242640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504000" y="4320000"/>
            <a:ext cx="5471280" cy="2427120"/>
          </a:xfrm>
          <a:prstGeom prst="rect">
            <a:avLst/>
          </a:prstGeom>
          <a:ln>
            <a:noFill/>
          </a:ln>
        </p:spPr>
      </p:pic>
      <p:sp>
        <p:nvSpPr>
          <p:cNvPr id="272" name="CustomShape 5"/>
          <p:cNvSpPr/>
          <p:nvPr/>
        </p:nvSpPr>
        <p:spPr>
          <a:xfrm>
            <a:off x="6120000" y="1769760"/>
            <a:ext cx="338328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6120000" y="4392000"/>
            <a:ext cx="338328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C23F9B8-0470-4EBB-9332-D62FD6C26E84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Inhaltsverzeichnis</a:t>
            </a:r>
            <a:endParaRPr b="0" lang="de-DE" sz="3000" spc="-1" strike="noStrike">
              <a:latin typeface="Arial"/>
            </a:endParaRPr>
          </a:p>
        </p:txBody>
      </p:sp>
      <p:graphicFrame>
        <p:nvGraphicFramePr>
          <p:cNvPr id="171" name="Table 3"/>
          <p:cNvGraphicFramePr/>
          <p:nvPr/>
        </p:nvGraphicFramePr>
        <p:xfrm>
          <a:off x="495360" y="2203560"/>
          <a:ext cx="8424000" cy="4522320"/>
        </p:xfrm>
        <a:graphic>
          <a:graphicData uri="http://schemas.openxmlformats.org/drawingml/2006/table">
            <a:tbl>
              <a:tblPr/>
              <a:tblGrid>
                <a:gridCol w="6676200"/>
                <a:gridCol w="524160"/>
                <a:gridCol w="1224000"/>
              </a:tblGrid>
              <a:tr h="4522680"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Motivation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Bilder und Features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Machine Learning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Autoencoder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Bag of Visual Words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Fazit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Ausblick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Quellen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4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8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12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17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23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25</a:t>
                      </a:r>
                      <a:endParaRPr b="0" lang="de-DE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10000"/>
                        </a:lnSpc>
                        <a:spcAft>
                          <a:spcPts val="680"/>
                        </a:spcAft>
                      </a:pPr>
                      <a:r>
                        <a:rPr b="0" i="1" lang="de-DE" sz="17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Seite 26</a:t>
                      </a:r>
                      <a:endParaRPr b="0" lang="de-DE" sz="17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3F6E3BAA-1913-4E74-92AE-0C5E599EE73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2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5"/>
          <p:cNvSpPr/>
          <p:nvPr/>
        </p:nvSpPr>
        <p:spPr>
          <a:xfrm>
            <a:off x="6120000" y="1769760"/>
            <a:ext cx="338328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120000" y="4392000"/>
            <a:ext cx="338328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504720" y="4320720"/>
            <a:ext cx="5470560" cy="242640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504720" y="1728720"/>
            <a:ext cx="5470560" cy="24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69C014C4-597D-4BBA-82BD-9F7406E7DF4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– Klassifizierung Experiment 3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"/>
          <p:cNvSpPr/>
          <p:nvPr/>
        </p:nvSpPr>
        <p:spPr>
          <a:xfrm>
            <a:off x="6120000" y="1769760"/>
            <a:ext cx="338328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SIFT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6120000" y="4392000"/>
            <a:ext cx="3383280" cy="23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AE</a:t>
            </a:r>
            <a:endParaRPr b="0" lang="de-DE" sz="26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504360" y="1728360"/>
            <a:ext cx="5470920" cy="242604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504360" y="4320360"/>
            <a:ext cx="5470920" cy="24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484405F-97DF-4B31-9252-6A769A22EC43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- Laufzeiten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3528000" y="1829880"/>
            <a:ext cx="5082120" cy="248976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3528000" y="4590360"/>
            <a:ext cx="5096880" cy="224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EC6AA1E9-959F-42BF-9E5A-9881F512ACF7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53604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Ergebnisse nicht gut (Autoencoder) bis mittelmäßig (SIFT)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SIFT: Knapp 70% korrekt (Schwellwert 0.8)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AE: Mit 58% – 63% immer hinter SIFT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1EF93E64-0D72-4BC9-87FA-1B30B6C9D37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Fazit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Untersuchungsmöglichkeiten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5"/>
          <p:cNvSpPr/>
          <p:nvPr/>
        </p:nvSpPr>
        <p:spPr>
          <a:xfrm>
            <a:off x="53604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Parameter für AE und BoVW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Größere Mengen an Testdaten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Andere Schwellwerte als 0.8 Änlichkeit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Nähere Betrachtung der Ergebnisse: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Welche Bildpaare haben eine hohe / niedrige Ähnlicheit? Gibt es Auffälligkeiten?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Visualisierung  der Cluster → Welche Featuregruppen gibt es?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5922B49-28A8-4A56-B7A9-A1305348AE39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Ausblick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5"/>
          <p:cNvSpPr/>
          <p:nvPr/>
        </p:nvSpPr>
        <p:spPr>
          <a:xfrm>
            <a:off x="53604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Implementierung momentan zweigeteilt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AE in TensorFlow, BoVW in CUDA C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Vereinheitlichung → bessere Benutzbarkeit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Shared memory bringt aktuell kaum eine Verbesserung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Implementierung?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Nachladen der Daten (</a:t>
            </a:r>
            <a:r>
              <a:rPr b="0" lang="de-DE" sz="2800" spc="-1" strike="noStrike">
                <a:solidFill>
                  <a:srgbClr val="ce181e"/>
                </a:solidFill>
                <a:latin typeface="Arial"/>
                <a:ea typeface="DejaVu Sans"/>
              </a:rPr>
              <a:t>„lazy loading?“)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040ABFD-9CB7-4A6D-B3E2-A8A1EA630DF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5"/>
          <p:cNvSpPr/>
          <p:nvPr/>
        </p:nvSpPr>
        <p:spPr>
          <a:xfrm>
            <a:off x="53568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I. Awad and M. Hassaballah,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Image Feature Detectors and Descriptors: Foundations and Applications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Springer Publishing Company, Incorporated, 1st ed., 2016.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D. G. Lowe, „Distinctive image features from scale-invariant keypoints,"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International Journal of Computer Vision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60, S. 91-110, Nov. 2004.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C. Zhao,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An Autoencoder-Based Image Descriptor for Image Matching and Retrieval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PhD dissertation, Wright State University, 2016.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Zell,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Simulation neuronaler Netze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Oldenbourg, 1997.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2400" spc="-1" strike="noStrike">
              <a:latin typeface="CMR12"/>
              <a:ea typeface="CMR12"/>
            </a:endParaRPr>
          </a:p>
          <a:p>
            <a:endParaRPr b="0" lang="de-DE" sz="2400" spc="-1" strike="noStrike">
              <a:latin typeface="CMR12"/>
              <a:ea typeface="CMR12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75282687-17E0-4F32-A93F-ECAEB0ED691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Quellen</a:t>
            </a:r>
            <a:endParaRPr b="0" lang="de-DE" sz="3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53568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G. E. Hinton and R. Salakhutdinov, „Reducing the dimensionality of data with neural networks", S. 504-507, 2006.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Faheema and S. Rakshit, „Feature selection using bag-of-visual-words representation", Advance Computing Conference (IACC), IEEE 2nd International, 2010.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A. Rajaraman and J. D. Ullman,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Mining of Massive Datasets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. New York, NY, USA: Cambridge University Press, 2011.</a:t>
            </a:r>
            <a:endParaRPr b="0" lang="de-DE" sz="2400" spc="-1" strike="noStrike">
              <a:latin typeface="CMR12"/>
              <a:ea typeface="CMR12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P. Vincent, H. Larochelle, I. Lajoie, Y. Bengio, and P.-A. Manzagol, „Stacked denoising autoencoders: Learning useful representations in a deep network with a local denoising criterion",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TI12"/>
              </a:rPr>
              <a:t>The Journal of Machine Learning Research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MR12"/>
              </a:rPr>
              <a:t>, vol. 11, S. 3371-3408, Dec. 2010.</a:t>
            </a:r>
            <a:endParaRPr b="0" lang="de-DE" sz="2400" spc="-1" strike="noStrike">
              <a:latin typeface="CMR12"/>
              <a:ea typeface="CMR12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060528D-64CB-4A25-9CFB-054C76DB5C36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&lt;Foliennummer&gt;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522360" y="211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Vielen Dank für Eure/Ihre Aufmerksamkeit!</a:t>
            </a:r>
            <a:endParaRPr b="0" lang="de-DE" sz="3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C3ED228-9E35-48F0-B65D-437B20E0A31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br/>
            <a:endParaRPr b="0" lang="de-DE" sz="3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53460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Große Bildmenge vorhanden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Metainformationen, nur Bilddaten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Viele unterschiedliche Quellen / Bildarten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Automatisiertes Kategorisieren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Bestehender und neuer Bilder 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Parallele Verarbeitung der Daten</a:t>
            </a:r>
            <a:endParaRPr b="0" lang="de-D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D0C6FCE8-B1A1-401E-8ABB-1F0EFE0E93F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Bilder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22360" y="2138400"/>
            <a:ext cx="8423280" cy="13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53496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Monochromatisches Bild 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(n </a:t>
            </a:r>
            <a:r>
              <a:rPr b="0" i="1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i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 m Pixel)</a:t>
            </a:r>
            <a:endParaRPr b="0" lang="de-DE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Matrix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von Intensitätswerten (0-255)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Pixel an Position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(x, y)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besitzt Intensität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I(x, y)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de-DE" sz="28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420560" y="3816360"/>
            <a:ext cx="6714720" cy="244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7559C02-3EE7-4E59-A14F-431E1D18B9D1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endParaRPr b="0" lang="de-DE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Features</a:t>
            </a:r>
            <a:br/>
            <a:endParaRPr b="0" lang="de-DE" sz="24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53496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Feature: Chrakateristisches Merkmal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z.B.: Ecken, Kanten aber auch Farbe und Textur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Feaures: Feature-Detektion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Kodieren von Features: Feature-Deskription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25480843-5AD1-4EB2-8301-363D0B36B04A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Feature-Detektoren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53496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Globale vs. Lokale Features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Lokale Detektion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Auffinden von keypoints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Beschreiben des keypoints / seiner Umgebung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Robustheit 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Dasselbe Feature muss in einem Bild wiederholt erkannt werden</a:t>
            </a:r>
            <a:endParaRPr b="0" lang="de-DE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de-DE" sz="3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477840" y="538920"/>
            <a:ext cx="3745800" cy="2340720"/>
          </a:xfrm>
          <a:prstGeom prst="rect">
            <a:avLst/>
          </a:prstGeom>
          <a:ln>
            <a:noFill/>
          </a:ln>
        </p:spPr>
      </p:pic>
      <p:sp>
        <p:nvSpPr>
          <p:cNvPr id="194" name="TextShape 6"/>
          <p:cNvSpPr txBox="1"/>
          <p:nvPr/>
        </p:nvSpPr>
        <p:spPr>
          <a:xfrm>
            <a:off x="648000" y="6480000"/>
            <a:ext cx="864000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Links: https://www.pexels.com/photo/new-york-statue-of-liberty-usa-monument-64271</a:t>
            </a:r>
            <a:endParaRPr b="0" lang="de-DE" sz="1400" spc="-1" strike="noStrike">
              <a:latin typeface="Arial"/>
              <a:ea typeface="CMR10"/>
            </a:endParaRPr>
          </a:p>
          <a:p>
            <a:r>
              <a:rPr b="0" lang="de-DE" sz="1400" spc="-1" strike="noStrike">
                <a:latin typeface="Arial"/>
              </a:rPr>
              <a:t>Rechts: http://www.publicdomainpictures.net/view-image.php?image=198474&amp; picture=statue-of-liberty</a:t>
            </a:r>
            <a:endParaRPr b="0" lang="de-DE" sz="1400" spc="-1" strike="noStrike">
              <a:latin typeface="Arial"/>
              <a:ea typeface="CMR10"/>
            </a:endParaRPr>
          </a:p>
        </p:txBody>
      </p:sp>
      <p:sp>
        <p:nvSpPr>
          <p:cNvPr id="195" name="TextShape 7"/>
          <p:cNvSpPr txBox="1"/>
          <p:nvPr/>
        </p:nvSpPr>
        <p:spPr>
          <a:xfrm>
            <a:off x="6408000" y="2877840"/>
            <a:ext cx="316800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Quelle: Siehe unten</a:t>
            </a:r>
            <a:endParaRPr b="0" lang="de-DE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A5DE0884-CE52-4A30-BB8A-3C335C0231C0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Bilder und Features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Feature-Deskriptoren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53460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Kompakte Darstellung eines keypoints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Zusätzliche Informationen enthalten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Nachbarschaft, Stärke von Gradienten, ...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Informationen in Zahlen kodiert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Werden als Vektor aufgefasst, daher auch „Feature-Vektor“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ce181e"/>
                </a:solidFill>
                <a:latin typeface="Arial"/>
                <a:ea typeface="DejaVu Sans"/>
              </a:rPr>
              <a:t>SIFT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4CBCCBB2-02B8-4013-90EF-074A6ACC7EBD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Sinn und Zweck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53532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Verarbeitung großer Datenmengen</a:t>
            </a:r>
            <a:endParaRPr b="0" lang="de-DE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Das System lernt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Regeln zu komplex für die Modellierung durch Menschen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Einbeziehung neuer Informationen über die Zeit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Besteht aus Trainings- und Testphase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Erzeugung eines Modells aus Trainingsdaten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Anwenden auf Test bzw. „echte“ Daten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947080" y="7165800"/>
            <a:ext cx="12225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Seite </a:t>
            </a:r>
            <a:fld id="{90E1D357-3669-4302-AD54-E8305CA2E482}" type="slidenum"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22360" y="671400"/>
            <a:ext cx="9647280" cy="94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30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</a:t>
            </a:r>
            <a:br/>
            <a:r>
              <a:rPr b="0" i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"/>
          <p:cNvSpPr/>
          <p:nvPr/>
        </p:nvSpPr>
        <p:spPr>
          <a:xfrm>
            <a:off x="522360" y="2138400"/>
            <a:ext cx="8423280" cy="45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5"/>
          <p:cNvSpPr/>
          <p:nvPr/>
        </p:nvSpPr>
        <p:spPr>
          <a:xfrm>
            <a:off x="535320" y="1769400"/>
            <a:ext cx="8608680" cy="438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Unüberwachter Lernprozess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Keine 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gelabelten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Daten erforderlich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Exploratives Vorgehen: Beziehung in den Daten werden erforscht</a:t>
            </a:r>
            <a:endParaRPr b="0" lang="de-DE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Unterteilt in</a:t>
            </a:r>
            <a:endParaRPr b="0" lang="de-DE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Dimensionality Reduction (Kompression)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(Gruppierung)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LibreOffice/5.4.3.2$Windows_X86_64 LibreOffice_project/92a7159f7e4af62137622921e809f8546db437e5</Application>
  <Words>414</Words>
  <Paragraphs>116</Paragraphs>
  <Company>in.form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2012-10-15T09:49:53Z</dcterms:created>
  <dc:creator>p.wania</dc:creator>
  <dc:description/>
  <dc:language>de-DE</dc:language>
  <cp:lastModifiedBy/>
  <dcterms:modified xsi:type="dcterms:W3CDTF">2017-12-02T14:59:52Z</dcterms:modified>
  <cp:revision>47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in.form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