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069340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338C306-CE13-4761-8DF0-666432BE0B5E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Wiederholbarkeit → Ändernde Bedingungen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Genauigkit → Matching, Pixelposition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Allgemeinheit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Effizienz → Echtzeit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Quantität → (fast) alle Features finden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Keypoints: DoG Extrema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Berechnung der Orientierung → Invarianz Rotation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58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58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58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58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512640" y="7165800"/>
            <a:ext cx="771084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OE/Name  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Präsentationstitel   Datum bitte auf dem obersten Folienmaster eintragen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Bild 2" descr=""/>
          <p:cNvPicPr/>
          <p:nvPr/>
        </p:nvPicPr>
        <p:blipFill>
          <a:blip r:embed="rId2"/>
          <a:stretch/>
        </p:blipFill>
        <p:spPr>
          <a:xfrm>
            <a:off x="556920" y="685080"/>
            <a:ext cx="1371600" cy="1869480"/>
          </a:xfrm>
          <a:prstGeom prst="rect">
            <a:avLst/>
          </a:prstGeom>
          <a:ln>
            <a:noFill/>
          </a:ln>
        </p:spPr>
      </p:pic>
      <p:pic>
        <p:nvPicPr>
          <p:cNvPr id="3" name="Bild 1" descr=""/>
          <p:cNvPicPr/>
          <p:nvPr/>
        </p:nvPicPr>
        <p:blipFill>
          <a:blip r:embed="rId3"/>
          <a:stretch/>
        </p:blipFill>
        <p:spPr>
          <a:xfrm>
            <a:off x="7707600" y="2088000"/>
            <a:ext cx="2448360" cy="48938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7120" cy="143748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512640" y="7165800"/>
            <a:ext cx="771084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4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7120" cy="143748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512640" y="7165800"/>
            <a:ext cx="771084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5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584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584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7120" cy="143748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512640" y="7165800"/>
            <a:ext cx="771084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7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8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22360" y="4718160"/>
            <a:ext cx="6982200" cy="7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 Image Clustering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3280" y="5472360"/>
            <a:ext cx="69822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Masterarbeit im Studiengang Angewandte Informatik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576000" y="6768000"/>
            <a:ext cx="663120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Alexander-Sebastian Clauß, 27.11.2017</a:t>
            </a:r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4E456451-9220-4A4E-B987-0A4544E3AE07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 Learning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5"/>
          <p:cNvSpPr/>
          <p:nvPr/>
        </p:nvSpPr>
        <p:spPr>
          <a:xfrm>
            <a:off x="53532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Unüberwachter Lernprozess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Keine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gelabelten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Daten erforderlich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Exploratives Vorgehen: Beziehung in den Daten werden erforscht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Unterteilt in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Dimensionality Reduction (Kompression)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 (Gruppierung)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E7D7C9D-E921-4F3C-87CF-7040059F8855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Dimensionality Reduction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5408640" y="2520000"/>
            <a:ext cx="4093560" cy="2518200"/>
          </a:xfrm>
          <a:prstGeom prst="rect">
            <a:avLst/>
          </a:prstGeom>
          <a:ln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53532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Beispiel: Linearer Zusammenhang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f(x) = 2y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Es reicht x zu kennen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Berechnung von y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Oft keine linearen Beziehungen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C6F8B31-5723-4CCC-9BAF-1DAC3BCDACC6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535680" y="1769400"/>
            <a:ext cx="860724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Clustering: Gruppierung</a:t>
            </a:r>
            <a:endParaRPr b="0" lang="de-D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Daten sind Vektoren im Raum → Nah gelegene Vektoren soll eine Gruppe bilden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648000" y="3641400"/>
            <a:ext cx="8400240" cy="319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7EA13336-59A6-42E7-AE00-F6B23237F470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Neuronale Netze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536040" y="1769760"/>
            <a:ext cx="4933800" cy="26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"/>
          <p:cNvSpPr/>
          <p:nvPr/>
        </p:nvSpPr>
        <p:spPr>
          <a:xfrm>
            <a:off x="576000" y="5184000"/>
            <a:ext cx="4933800" cy="16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6120000" y="792000"/>
            <a:ext cx="4361400" cy="2269080"/>
          </a:xfrm>
          <a:prstGeom prst="rect">
            <a:avLst/>
          </a:prstGeom>
          <a:ln>
            <a:noFill/>
          </a:ln>
        </p:spPr>
      </p:pic>
      <p:sp>
        <p:nvSpPr>
          <p:cNvPr id="240" name="CustomShape 7"/>
          <p:cNvSpPr/>
          <p:nvPr/>
        </p:nvSpPr>
        <p:spPr>
          <a:xfrm>
            <a:off x="535320" y="1769400"/>
            <a:ext cx="70956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Netzwerk aus Neuronen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Schichten organisiert und durch gewichtete Kanten verbunden 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Leiten Signale weiter, abhängig von der Eingabe und Aktivierungsfunktion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Aktivierungsfunktion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Berechnet neuen Zustand und ob Signal weitergeleitet wird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910" spc="-1" strike="noStrike">
                <a:solidFill>
                  <a:srgbClr val="000000"/>
                </a:solidFill>
                <a:latin typeface="Arial"/>
                <a:ea typeface="DejaVu Sans"/>
              </a:rPr>
              <a:t>Training durch </a:t>
            </a:r>
            <a:r>
              <a:rPr b="0" i="1" lang="de-DE" sz="2910" spc="-1" strike="noStrike">
                <a:solidFill>
                  <a:srgbClr val="000000"/>
                </a:solidFill>
                <a:latin typeface="Arial"/>
                <a:ea typeface="DejaVu Sans"/>
              </a:rPr>
              <a:t>Backpropagation</a:t>
            </a:r>
            <a:endParaRPr b="0" lang="de-DE" sz="291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56DF3C4-1900-4892-BC86-2CBAE1BAC8A7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5"/>
          <p:cNvSpPr/>
          <p:nvPr/>
        </p:nvSpPr>
        <p:spPr>
          <a:xfrm>
            <a:off x="535320" y="1769400"/>
            <a:ext cx="8750880" cy="24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Enkoder: Komprimiert die Eingabe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Neuronen in Schichten werden sukzessiv weniger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Dekoder: Rekonstruiert die Eingabe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Umgekehrter Aufbau zum Enkoder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2520000" y="4248000"/>
            <a:ext cx="5038920" cy="24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0833CDE-3FE1-40A0-8B63-F2BDC0C6EAB8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Gradientenbasierter Autoencoder nach Zhao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576000" y="1769400"/>
            <a:ext cx="5974200" cy="49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Stacked Denoising Autoencoder</a:t>
            </a:r>
            <a:endParaRPr b="0" lang="de-D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3042-elementigen Vektor als Eingabe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Gradienten in x- / y-Richtung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41 x 41 große Teilfenster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 TensorFlow implementiert (mit Autoencoder-Bibliothek*) 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1209240" y="1936440"/>
            <a:ext cx="1789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6624360" y="671400"/>
            <a:ext cx="3382200" cy="3905280"/>
          </a:xfrm>
          <a:prstGeom prst="rect">
            <a:avLst/>
          </a:prstGeom>
          <a:ln>
            <a:noFill/>
          </a:ln>
        </p:spPr>
      </p:pic>
      <p:sp>
        <p:nvSpPr>
          <p:cNvPr id="253" name="CustomShape 6"/>
          <p:cNvSpPr/>
          <p:nvPr/>
        </p:nvSpPr>
        <p:spPr>
          <a:xfrm>
            <a:off x="522360" y="6693840"/>
            <a:ext cx="6982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*https://github.com/rajarsheem/libsdae-autoencoder-tensorflow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8ABEB9BE-7118-4EFB-A715-22100DAD5D8E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Bag of Visual Words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225080" y="4896000"/>
            <a:ext cx="7197840" cy="1708920"/>
          </a:xfrm>
          <a:prstGeom prst="rect">
            <a:avLst/>
          </a:prstGeom>
          <a:ln>
            <a:noFill/>
          </a:ln>
        </p:spPr>
      </p:pic>
      <p:sp>
        <p:nvSpPr>
          <p:cNvPr id="259" name="CustomShape 5"/>
          <p:cNvSpPr/>
          <p:nvPr/>
        </p:nvSpPr>
        <p:spPr>
          <a:xfrm>
            <a:off x="576000" y="1769400"/>
            <a:ext cx="9574920" cy="31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Aus dem Bereich Information Retrival adapiert</a:t>
            </a:r>
            <a:endParaRPr b="0" lang="de-D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Statt Wörtern in einem Dokument werden Features in Bildern betrachtet →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 Words</a:t>
            </a:r>
            <a:endParaRPr b="0" lang="de-D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Aufbauen eines Vokabulars im Training →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Codebook</a:t>
            </a:r>
            <a:endParaRPr b="0" lang="de-D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Test: Berechnung der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 Words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 pro Bild 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49CB188-88FC-4BE6-8A40-F98E2D7BC5F7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Bag of Visual Words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Implementierung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5"/>
          <p:cNvSpPr/>
          <p:nvPr/>
        </p:nvSpPr>
        <p:spPr>
          <a:xfrm>
            <a:off x="53568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Clustering: 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Lloyds Algorithmus (k-means Variante)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CUDA C Projekt adaptiert*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Histogramm Berechnung: 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CUDA C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Muster für GPUs „parallel reduction“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522360" y="6637680"/>
            <a:ext cx="6118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https://github.com/serban/kmeans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382197D-BE8F-41C5-A994-61C312D9ECA0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br/>
            <a:endParaRPr b="0" lang="de-DE" sz="3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1724040" y="1728000"/>
            <a:ext cx="6483960" cy="394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32A4E14-9C5B-4CEA-9B8D-E344AB44F279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Aufbau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/>
          <p:cNvSpPr/>
          <p:nvPr/>
        </p:nvSpPr>
        <p:spPr>
          <a:xfrm>
            <a:off x="53604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eines BoVW aus Trainingsdaten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Anwenden des Modells auf gelabelte Testdaten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Sowohl für AE als auch SIFT Features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Messung der Ähnlichkeit zwischen den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 Words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 zweier Bilder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2304000" y="4619880"/>
            <a:ext cx="5398560" cy="207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83A33889-00FC-4B18-9F2C-CC61E16C7A1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Inhaltsverzeichnis</a:t>
            </a:r>
            <a:endParaRPr b="0" lang="de-DE" sz="3000" spc="-1" strike="noStrike">
              <a:latin typeface="Arial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495360" y="2203560"/>
          <a:ext cx="8424000" cy="4522320"/>
        </p:xfrm>
        <a:graphic>
          <a:graphicData uri="http://schemas.openxmlformats.org/drawingml/2006/table">
            <a:tbl>
              <a:tblPr/>
              <a:tblGrid>
                <a:gridCol w="6676200"/>
                <a:gridCol w="524160"/>
                <a:gridCol w="1224000"/>
              </a:tblGrid>
              <a:tr h="452268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Motivation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Bilder und Features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Machine Learning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Autoencoder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Bag of Visual Words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Modell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Experiment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Fazit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Ausblick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Quellen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3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4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9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13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16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18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19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25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27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28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3AE634AE-95F0-4F41-A126-89475467A28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Testdaten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80" name="Table 5"/>
          <p:cNvGraphicFramePr/>
          <p:nvPr/>
        </p:nvGraphicFramePr>
        <p:xfrm>
          <a:off x="495720" y="2871000"/>
          <a:ext cx="8359920" cy="3615480"/>
        </p:xfrm>
        <a:graphic>
          <a:graphicData uri="http://schemas.openxmlformats.org/drawingml/2006/table">
            <a:tbl>
              <a:tblPr/>
              <a:tblGrid>
                <a:gridCol w="2089080"/>
                <a:gridCol w="2089080"/>
                <a:gridCol w="2089080"/>
                <a:gridCol w="2093040"/>
              </a:tblGrid>
              <a:tr h="903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Kategorien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Features im Training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Features im Test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9036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Experiment 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Bonsai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Leopard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10.000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27.000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9036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Experiment 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Bonsai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Leopard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21.000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55.000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90504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Experiment 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Flugzeug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Motorrad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Uhr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18.000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52.000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sp>
        <p:nvSpPr>
          <p:cNvPr id="281" name="CustomShape 6"/>
          <p:cNvSpPr/>
          <p:nvPr/>
        </p:nvSpPr>
        <p:spPr>
          <a:xfrm>
            <a:off x="535680" y="1769400"/>
            <a:ext cx="8607240" cy="96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„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Caltech 101“ als Testdaten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CE5795C-D2E9-47B7-96E9-5EFE4E23E09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– Klassifizierung Experiment 1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504000" y="1728000"/>
            <a:ext cx="5469840" cy="242496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504000" y="4320000"/>
            <a:ext cx="5469840" cy="2425680"/>
          </a:xfrm>
          <a:prstGeom prst="rect">
            <a:avLst/>
          </a:prstGeom>
          <a:ln>
            <a:noFill/>
          </a:ln>
        </p:spPr>
      </p:pic>
      <p:sp>
        <p:nvSpPr>
          <p:cNvPr id="288" name="CustomShape 5"/>
          <p:cNvSpPr/>
          <p:nvPr/>
        </p:nvSpPr>
        <p:spPr>
          <a:xfrm>
            <a:off x="792000" y="1863360"/>
            <a:ext cx="79128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SIFT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600" spc="-1" strike="noStrike">
              <a:latin typeface="Arial"/>
            </a:endParaRPr>
          </a:p>
        </p:txBody>
      </p:sp>
      <p:sp>
        <p:nvSpPr>
          <p:cNvPr id="289" name="CustomShape 6"/>
          <p:cNvSpPr/>
          <p:nvPr/>
        </p:nvSpPr>
        <p:spPr>
          <a:xfrm>
            <a:off x="792000" y="4392000"/>
            <a:ext cx="1943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endParaRPr b="0" lang="de-DE" sz="2600" spc="-1" strike="noStrike">
              <a:latin typeface="Arial"/>
            </a:endParaRPr>
          </a:p>
        </p:txBody>
      </p:sp>
      <p:graphicFrame>
        <p:nvGraphicFramePr>
          <p:cNvPr id="290" name="Table 7"/>
          <p:cNvGraphicFramePr/>
          <p:nvPr/>
        </p:nvGraphicFramePr>
        <p:xfrm>
          <a:off x="6413040" y="4354920"/>
          <a:ext cx="1752120" cy="2332440"/>
        </p:xfrm>
        <a:graphic>
          <a:graphicData uri="http://schemas.openxmlformats.org/drawingml/2006/table">
            <a:tbl>
              <a:tblPr/>
              <a:tblGrid>
                <a:gridCol w="775440"/>
                <a:gridCol w="97704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58.50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54.56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56.37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57.78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53.62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latin typeface="Arial"/>
                        </a:rPr>
                        <a:t>60.49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01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59.56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1" name="Table 8"/>
          <p:cNvGraphicFramePr/>
          <p:nvPr/>
        </p:nvGraphicFramePr>
        <p:xfrm>
          <a:off x="6401520" y="1775880"/>
          <a:ext cx="1752840" cy="2332440"/>
        </p:xfrm>
        <a:graphic>
          <a:graphicData uri="http://schemas.openxmlformats.org/drawingml/2006/table">
            <a:tbl>
              <a:tblPr/>
              <a:tblGrid>
                <a:gridCol w="775440"/>
                <a:gridCol w="97776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  <a:ea typeface="CMR12"/>
                        </a:rPr>
                        <a:t>56.73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60.43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59.62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latin typeface="Arial"/>
                        </a:rPr>
                        <a:t>67.70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63.59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62.80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58.90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EFE2D33-31DF-4290-B61C-3A670054697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– Klassifizierung Experiment 2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504720" y="4320720"/>
            <a:ext cx="5469120" cy="242496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504720" y="1728720"/>
            <a:ext cx="5469120" cy="2424240"/>
          </a:xfrm>
          <a:prstGeom prst="rect">
            <a:avLst/>
          </a:prstGeom>
          <a:ln>
            <a:noFill/>
          </a:ln>
        </p:spPr>
      </p:pic>
      <p:sp>
        <p:nvSpPr>
          <p:cNvPr id="298" name="CustomShape 5"/>
          <p:cNvSpPr/>
          <p:nvPr/>
        </p:nvSpPr>
        <p:spPr>
          <a:xfrm>
            <a:off x="792000" y="1863360"/>
            <a:ext cx="79128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SIFT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600" spc="-1" strike="noStrike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792000" y="4392000"/>
            <a:ext cx="1943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endParaRPr b="0" lang="de-DE" sz="2600" spc="-1" strike="noStrike">
              <a:latin typeface="Arial"/>
            </a:endParaRPr>
          </a:p>
        </p:txBody>
      </p:sp>
      <p:graphicFrame>
        <p:nvGraphicFramePr>
          <p:cNvPr id="300" name="Table 7"/>
          <p:cNvGraphicFramePr/>
          <p:nvPr/>
        </p:nvGraphicFramePr>
        <p:xfrm>
          <a:off x="6401880" y="1776240"/>
          <a:ext cx="1753560" cy="2333160"/>
        </p:xfrm>
        <a:graphic>
          <a:graphicData uri="http://schemas.openxmlformats.org/drawingml/2006/table">
            <a:tbl>
              <a:tblPr/>
              <a:tblGrid>
                <a:gridCol w="775440"/>
                <a:gridCol w="97848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50.49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58.56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64.91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latin typeface="Arial"/>
                        </a:rPr>
                        <a:t>68.31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67.47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66.04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9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63.39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Table 8"/>
          <p:cNvGraphicFramePr/>
          <p:nvPr/>
        </p:nvGraphicFramePr>
        <p:xfrm>
          <a:off x="6413400" y="4355280"/>
          <a:ext cx="1752840" cy="2457000"/>
        </p:xfrm>
        <a:graphic>
          <a:graphicData uri="http://schemas.openxmlformats.org/drawingml/2006/table">
            <a:tbl>
              <a:tblPr/>
              <a:tblGrid>
                <a:gridCol w="775440"/>
                <a:gridCol w="977760"/>
              </a:tblGrid>
              <a:tr h="3070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57.68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62.99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60.34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61.52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63.19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latin typeface="Arial"/>
                        </a:rPr>
                        <a:t>63.24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44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60.70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8AFE58D1-A98A-4564-B61B-EB2CF1AD993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– Klassifizierung Experiment 3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504360" y="1728360"/>
            <a:ext cx="5469480" cy="242460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504360" y="4320360"/>
            <a:ext cx="5469480" cy="2425320"/>
          </a:xfrm>
          <a:prstGeom prst="rect">
            <a:avLst/>
          </a:prstGeom>
          <a:ln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792000" y="1863360"/>
            <a:ext cx="79128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SIFT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600" spc="-1" strike="noStrike"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792000" y="4392000"/>
            <a:ext cx="1943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endParaRPr b="0" lang="de-DE" sz="2600" spc="-1" strike="noStrike">
              <a:latin typeface="Arial"/>
            </a:endParaRPr>
          </a:p>
        </p:txBody>
      </p:sp>
      <p:graphicFrame>
        <p:nvGraphicFramePr>
          <p:cNvPr id="310" name="Table 7"/>
          <p:cNvGraphicFramePr/>
          <p:nvPr/>
        </p:nvGraphicFramePr>
        <p:xfrm>
          <a:off x="6401880" y="1776240"/>
          <a:ext cx="1753560" cy="2333160"/>
        </p:xfrm>
        <a:graphic>
          <a:graphicData uri="http://schemas.openxmlformats.org/drawingml/2006/table">
            <a:tbl>
              <a:tblPr/>
              <a:tblGrid>
                <a:gridCol w="775440"/>
                <a:gridCol w="97848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latin typeface="Arial"/>
                        </a:rPr>
                        <a:t>69.65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67.81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62.29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63.18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61.77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60.02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9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58.84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Table 8"/>
          <p:cNvGraphicFramePr/>
          <p:nvPr/>
        </p:nvGraphicFramePr>
        <p:xfrm>
          <a:off x="6413400" y="4355280"/>
          <a:ext cx="1752840" cy="2457000"/>
        </p:xfrm>
        <a:graphic>
          <a:graphicData uri="http://schemas.openxmlformats.org/drawingml/2006/table">
            <a:tbl>
              <a:tblPr/>
              <a:tblGrid>
                <a:gridCol w="775440"/>
                <a:gridCol w="977760"/>
              </a:tblGrid>
              <a:tr h="3070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53.12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52.74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51.37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55.62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55.11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latin typeface="Arial"/>
                        </a:rPr>
                        <a:t>58.17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44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55.67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8ADF8E8-6E7A-46CB-9867-7A84D6554B0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- Laufzeiten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3528000" y="1829880"/>
            <a:ext cx="5080680" cy="2488320"/>
          </a:xfrm>
          <a:prstGeom prst="rect">
            <a:avLst/>
          </a:prstGeom>
          <a:ln>
            <a:noFill/>
          </a:ln>
        </p:spPr>
      </p:pic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3528000" y="4590360"/>
            <a:ext cx="5095440" cy="224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08FE4104-2C84-40F4-B7B4-5FE155E985E9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5"/>
          <p:cNvSpPr/>
          <p:nvPr/>
        </p:nvSpPr>
        <p:spPr>
          <a:xfrm>
            <a:off x="53604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nicht gut (Autoencoder) bis mittelmäßig (SIFT)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SIFT: Knapp 70% korrekt (Schwellwert 0.8)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AE: Mit 58% – 63% immer hinter SIFT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Laufzeit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827E394A-1385-4E70-94E5-F40349BDC935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Untersuchungsmöglichkeiten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5"/>
          <p:cNvSpPr/>
          <p:nvPr/>
        </p:nvSpPr>
        <p:spPr>
          <a:xfrm>
            <a:off x="53604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Andere Parameter für AE und BoVW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Größere Mengen an Testdaten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Andere Schwellwerte als 0.8 Änlichkeit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Nähere Betrachtung der Ergebnisse: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Welche Bildpaare haben eine hohe / niedrige Ähnlicheit? Gibt es Auffälligkeiten?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Visualisierung  der Cluster → Welche Featuregruppen gibt es?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4398D31-48B5-478A-A149-949C77EA286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Ausblick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5"/>
          <p:cNvSpPr/>
          <p:nvPr/>
        </p:nvSpPr>
        <p:spPr>
          <a:xfrm>
            <a:off x="53604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Implementierung momentan zweigeteilt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AE in TensorFlow, BoVW in CUDA C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Vereinheitlichung → bessere Benutzbarkeit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Shared memory bringt aktuell kaum eine Verbesserung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Messung der Laufzeit verschiedener Programmteile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Vorteile erst bei größerer Datenmenge?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Nachladen der Daten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BB424979-39B8-45D9-AA37-3A71AB359F2F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Quellen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5"/>
          <p:cNvSpPr/>
          <p:nvPr/>
        </p:nvSpPr>
        <p:spPr>
          <a:xfrm>
            <a:off x="53568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I. Awad and M. Hassaballah,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Image Feature Detectors and Descriptors: Foundations and Applications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Springer Publishing Company, Incorporated, 1st ed., 2016.</a:t>
            </a:r>
            <a:endParaRPr b="0" lang="de-DE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D. G. Lowe, „Distinctive image features from scale-invariant keypoints,"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International Journal of Computer Vision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, vol. 60, S. 91-110, Nov. 2004.</a:t>
            </a:r>
            <a:endParaRPr b="0" lang="de-DE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C. Zhao,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An Autoencoder-Based Image Descriptor for Image Matching and Retrieval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PhD dissertation, Wright State University, 2016.</a:t>
            </a:r>
            <a:endParaRPr b="0" lang="de-DE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Zell,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Simulation neuronaler Netze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Oldenbourg, 1997.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D6F2B57-E332-43CE-8885-6360D74BDCE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Quellen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5"/>
          <p:cNvSpPr/>
          <p:nvPr/>
        </p:nvSpPr>
        <p:spPr>
          <a:xfrm>
            <a:off x="53568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G. E. Hinton and R. Salakhutdinov, „Reducing the dimensionality of data with neural networks", S. 504-507, 2006.</a:t>
            </a:r>
            <a:endParaRPr b="0" lang="de-DE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Faheema and S. Rakshit, „Feature selection using bag-of-visual-words representation", Advance Computing Conference (IACC), IEEE 2nd International, 2010.</a:t>
            </a:r>
            <a:endParaRPr b="0" lang="de-DE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Rajaraman and J. D. Ullman,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Mining of Massive Datasets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New York, NY, USA: Cambridge University Press, 2011.</a:t>
            </a:r>
            <a:endParaRPr b="0" lang="de-DE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P. Vincent, H. Larochelle, I. Lajoie, Y. Bengio, and P.-A. Manzagol, „Stacked denoising autoencoders: Learning useful representations in a deep network with a local denoising criterion",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The Journal of Machine Learning Research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, vol. 11, S. 3371-3408, Dec. 2010.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8545ECC1-3A46-48E6-A592-F3C90C627809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br/>
            <a:endParaRPr b="0" lang="de-DE" sz="3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53460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Große Bildmenge vorhanden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Keine Metainformationen, nur Bilddaten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Viele unterschiedliche Quellen / Bildarten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Automatisiertes Kategorisieren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Bestehender und neuer Bilder 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Parallele Verarbeitung der Daten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Nvidia CUDA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B811435-656A-4D2B-B077-BB74B9AEC379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522360" y="211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Vielen Dank für Eure/Ihre Aufmerksamkeit!</a:t>
            </a:r>
            <a:endParaRPr b="0" lang="de-DE" sz="30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2476198-400D-4567-B947-286B6D9D4EB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Bilder</a:t>
            </a:r>
            <a:br/>
            <a:endParaRPr b="0" lang="de-DE" sz="24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"/>
          <p:cNvSpPr/>
          <p:nvPr/>
        </p:nvSpPr>
        <p:spPr>
          <a:xfrm>
            <a:off x="522360" y="2138400"/>
            <a:ext cx="8421840" cy="13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"/>
          <p:cNvSpPr/>
          <p:nvPr/>
        </p:nvSpPr>
        <p:spPr>
          <a:xfrm>
            <a:off x="53496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Monochromatisches Bild </a:t>
            </a:r>
            <a:r>
              <a:rPr b="0" i="1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(n </a:t>
            </a:r>
            <a:r>
              <a:rPr b="0" i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i="1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 m Pixel)</a:t>
            </a:r>
            <a:endParaRPr b="0" lang="de-DE" sz="26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Matrix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von Intensitätswerten (0-255)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Pixel an Position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(x, y)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besitzt Intensität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I(x, y)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420560" y="3816360"/>
            <a:ext cx="6713280" cy="244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39AAB63-0C6B-4B29-9877-5673389A593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br/>
            <a:endParaRPr b="0" lang="de-DE" sz="24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53496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Feature: Charakteristisches Merkmal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Ecken, Kanten aber auch Farbe und Textur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Auffinden von Feaures: Feature-Detektion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Kodieren von Features: Feature-Deskription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Lokale vs. Global Features</a:t>
            </a:r>
            <a:endParaRPr b="0" lang="de-D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Fokus hier: Objekterkennung  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Lokale Features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2ADEE19-7841-42C1-8F8B-12EE7E7F81AE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Feature-Detektoren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53496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Lokale Detektion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Auffinden von Regionen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Auswahl eines keypoints</a:t>
            </a:r>
            <a:endParaRPr b="0" lang="de-D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Berücksichtigung von: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Helligkeit, Perspektive, Rauschen</a:t>
            </a:r>
            <a:endParaRPr b="0" lang="de-D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Dasselbe Feature muss in einem Bild wiederholt erkannt werden (Robustheit)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32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6477840" y="538920"/>
            <a:ext cx="3744360" cy="2339280"/>
          </a:xfrm>
          <a:prstGeom prst="rect">
            <a:avLst/>
          </a:prstGeom>
          <a:ln>
            <a:noFill/>
          </a:ln>
        </p:spPr>
      </p:pic>
      <p:sp>
        <p:nvSpPr>
          <p:cNvPr id="199" name="CustomShape 6"/>
          <p:cNvSpPr/>
          <p:nvPr/>
        </p:nvSpPr>
        <p:spPr>
          <a:xfrm>
            <a:off x="648000" y="6480000"/>
            <a:ext cx="86385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Links: https://www.pexels.com/photo/new-york-statue-of-liberty-usa-monument-64271</a:t>
            </a:r>
            <a:endParaRPr b="0" lang="de-DE" sz="1400" spc="-1" strike="noStrike">
              <a:latin typeface="Arial"/>
            </a:endParaRPr>
          </a:p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Rechts: http://www.publicdomainpictures.net/view-image.php?image=198474&amp; picture=statue-of-liberty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6408000" y="2877840"/>
            <a:ext cx="31665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Quelle: Siehe unten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1523000-38A7-4B52-9D5B-CDDCA8F6F7F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Feature-Deskriptoren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53460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Kompakte Darstellung eines keypoints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Zusätzliche Informationen enthalten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Nachbarschaft, Stärke von Gradienten, ...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Informationen in Zahlen kodiert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Werden als Vektor aufgefasst, daher auch „Feature-Vektor“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18136C4-548A-4AB5-9E7B-102B6C331435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Scale-Invariant Feature Transform (SIFT)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"/>
          <p:cNvSpPr/>
          <p:nvPr/>
        </p:nvSpPr>
        <p:spPr>
          <a:xfrm>
            <a:off x="53460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Feature-Detektor und -Deskriptor von Lowe</a:t>
            </a:r>
            <a:endParaRPr b="0" lang="de-D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Berücksichtigt Orientung und Maßstab</a:t>
            </a:r>
            <a:endParaRPr b="0" lang="de-D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Vektor mit 128 Komponenten</a:t>
            </a:r>
            <a:endParaRPr b="0" lang="de-D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 der Praxis auch gute Ergebnisse mit verschiedenen Perspektiven</a:t>
            </a:r>
            <a:endParaRPr b="0" lang="de-D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Hier: Basis für die Ermittlung von keypoints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947080" y="7165800"/>
            <a:ext cx="1221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0CF80E07-F5C9-4FAF-8411-D521E6ABFD3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22360" y="671400"/>
            <a:ext cx="9645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Sinn und Zweck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522360" y="2138400"/>
            <a:ext cx="842184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5"/>
          <p:cNvSpPr/>
          <p:nvPr/>
        </p:nvSpPr>
        <p:spPr>
          <a:xfrm>
            <a:off x="535320" y="1769400"/>
            <a:ext cx="8607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Verarbeitung großer Datenmengen</a:t>
            </a:r>
            <a:endParaRPr b="0" lang="de-D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Das System lernt</a:t>
            </a:r>
            <a:endParaRPr b="0" lang="de-DE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Regeln zu komplex für die Modellierung durch Menschen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Einbeziehung neuer Informationen über die Zeit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130" spc="-1" strike="noStrike">
                <a:solidFill>
                  <a:srgbClr val="000000"/>
                </a:solidFill>
                <a:latin typeface="Arial"/>
                <a:ea typeface="DejaVu Sans"/>
              </a:rPr>
              <a:t>Besteht aus Trainings- und Testphase</a:t>
            </a:r>
            <a:endParaRPr b="0" lang="de-DE" sz="313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eines Modells aus Trainingsdaten</a:t>
            </a:r>
            <a:endParaRPr b="0" lang="de-DE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Anwenden auf Test bzw. „echte“ Daten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Application>LibreOffice/5.4.3.2$Windows_X86_64 LibreOffice_project/92a7159f7e4af62137622921e809f8546db437e5</Application>
  <Words>414</Words>
  <Paragraphs>116</Paragraphs>
  <Company>in.form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2012-10-15T09:49:53Z</dcterms:created>
  <dc:creator>p.wania</dc:creator>
  <dc:description/>
  <dc:language>de-DE</dc:language>
  <cp:lastModifiedBy/>
  <dcterms:modified xsi:type="dcterms:W3CDTF">2017-12-04T18:18:08Z</dcterms:modified>
  <cp:revision>69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in.form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