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notesSlides/notesSlide6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_rels/notesSlide6.xml.rels" ContentType="application/vnd.openxmlformats-package.relationships+xml"/>
  <Override PartName="/ppt/notesSlides/_rels/notesSlide8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media/image9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slideLayouts/slideLayout3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_rels/presentation.xml.rels" ContentType="application/vnd.openxmlformats-package.relationships+xml"/>
  <Override PartName="/ppt/slides/slide26.xml" ContentType="application/vnd.openxmlformats-officedocument.presentationml.slide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23.xml" ContentType="application/vnd.openxmlformats-officedocument.presentationml.slide+xml"/>
  <Override PartName="/ppt/slides/slide6.xml" ContentType="application/vnd.openxmlformats-officedocument.presentationml.slide+xml"/>
  <Override PartName="/ppt/slides/slide24.xml" ContentType="application/vnd.openxmlformats-officedocument.presentationml.slide+xml"/>
  <Override PartName="/ppt/slides/slide7.xml" ContentType="application/vnd.openxmlformats-officedocument.presentationml.slide+xml"/>
  <Override PartName="/ppt/slides/slide2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25.xml.rels" ContentType="application/vnd.openxmlformats-package.relationships+xml"/>
  <Override PartName="/ppt/slides/_rels/slide26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</p:sldIdLst>
  <p:sldSz cx="10693400" cy="75628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de-DE" sz="2000" spc="-1" strike="noStrike">
                <a:latin typeface="Arial"/>
              </a:rPr>
              <a:t>Format der Notizen mittels Klicken bearbeiten</a:t>
            </a:r>
            <a:endParaRPr b="0" lang="de-DE" sz="2000" spc="-1" strike="noStrike"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de-DE" sz="1400" spc="-1" strike="noStrike">
                <a:latin typeface="Times New Roman"/>
              </a:rPr>
              <a:t> </a:t>
            </a:r>
            <a:endParaRPr b="0" lang="de-DE" sz="1400" spc="-1" strike="noStrike">
              <a:latin typeface="Times New Roman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de-DE" sz="1400" spc="-1" strike="noStrike">
                <a:latin typeface="Times New Roman"/>
              </a:rPr>
              <a:t> </a:t>
            </a:r>
            <a:endParaRPr b="0" lang="de-DE" sz="1400" spc="-1" strike="noStrike">
              <a:latin typeface="Times New Roman"/>
            </a:endParaRPr>
          </a:p>
        </p:txBody>
      </p:sp>
      <p:sp>
        <p:nvSpPr>
          <p:cNvPr id="169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de-DE" sz="1400" spc="-1" strike="noStrike">
                <a:latin typeface="Times New Roman"/>
              </a:rPr>
              <a:t> </a:t>
            </a:r>
            <a:endParaRPr b="0" lang="de-DE" sz="1400" spc="-1" strike="noStrike">
              <a:latin typeface="Times New Roman"/>
            </a:endParaRPr>
          </a:p>
        </p:txBody>
      </p:sp>
      <p:sp>
        <p:nvSpPr>
          <p:cNvPr id="170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07ED9323-FB12-4B7B-A9E2-1E5B6CFA868A}" type="slidenum">
              <a:rPr b="0" lang="de-DE" sz="1400" spc="-1" strike="noStrike">
                <a:latin typeface="Times New Roman"/>
              </a:rPr>
              <a:t>1</a:t>
            </a:fld>
            <a:endParaRPr b="0" lang="de-DE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320"/>
          </a:xfrm>
          <a:prstGeom prst="rect">
            <a:avLst/>
          </a:prstGeom>
        </p:spPr>
        <p:txBody>
          <a:bodyPr lIns="0" rIns="0" tIns="0" bIns="0"/>
          <a:p>
            <a:r>
              <a:rPr b="0" lang="de-DE" sz="2000" spc="-1" strike="noStrike">
                <a:latin typeface="Arial"/>
              </a:rPr>
              <a:t>Wiederholbarkeit → Ändernde Bedingungen</a:t>
            </a:r>
            <a:endParaRPr b="0" lang="de-DE" sz="2000" spc="-1" strike="noStrike">
              <a:latin typeface="Arial"/>
            </a:endParaRPr>
          </a:p>
          <a:p>
            <a:r>
              <a:rPr b="0" lang="de-DE" sz="2000" spc="-1" strike="noStrike">
                <a:latin typeface="Arial"/>
              </a:rPr>
              <a:t>Genauigkit → Matching, Pixelposition</a:t>
            </a:r>
            <a:endParaRPr b="0" lang="de-DE" sz="2000" spc="-1" strike="noStrike">
              <a:latin typeface="Arial"/>
            </a:endParaRPr>
          </a:p>
          <a:p>
            <a:r>
              <a:rPr b="0" lang="de-DE" sz="2000" spc="-1" strike="noStrike">
                <a:latin typeface="Arial"/>
              </a:rPr>
              <a:t>Allgemeinheit</a:t>
            </a:r>
            <a:endParaRPr b="0" lang="de-DE" sz="2000" spc="-1" strike="noStrike">
              <a:latin typeface="Arial"/>
            </a:endParaRPr>
          </a:p>
          <a:p>
            <a:r>
              <a:rPr b="0" lang="de-DE" sz="2000" spc="-1" strike="noStrike">
                <a:latin typeface="Arial"/>
              </a:rPr>
              <a:t>Effizienz → Echtzeit</a:t>
            </a:r>
            <a:endParaRPr b="0" lang="de-DE" sz="2000" spc="-1" strike="noStrike">
              <a:latin typeface="Arial"/>
            </a:endParaRPr>
          </a:p>
          <a:p>
            <a:r>
              <a:rPr b="0" lang="de-DE" sz="2000" spc="-1" strike="noStrike">
                <a:latin typeface="Arial"/>
              </a:rPr>
              <a:t>Quantität → (fast) alle Features finden</a:t>
            </a:r>
            <a:endParaRPr b="0" lang="de-DE" sz="20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320"/>
          </a:xfrm>
          <a:prstGeom prst="rect">
            <a:avLst/>
          </a:prstGeom>
        </p:spPr>
        <p:txBody>
          <a:bodyPr lIns="0" rIns="0" tIns="0" bIns="0"/>
          <a:p>
            <a:r>
              <a:rPr b="0" lang="de-DE" sz="2000" spc="-1" strike="noStrike">
                <a:latin typeface="Arial"/>
              </a:rPr>
              <a:t>Keypoints: DoG Extrema</a:t>
            </a:r>
            <a:endParaRPr b="0" lang="de-DE" sz="2000" spc="-1" strike="noStrike">
              <a:latin typeface="Arial"/>
            </a:endParaRPr>
          </a:p>
          <a:p>
            <a:r>
              <a:rPr b="0" lang="de-DE" sz="2000" spc="-1" strike="noStrike">
                <a:latin typeface="Arial"/>
              </a:rPr>
              <a:t>Berechnung der Orientierung → Invarianz Rotation</a:t>
            </a:r>
            <a:endParaRPr b="0" lang="de-DE" sz="2000" spc="-1" strike="noStrike">
              <a:latin typeface="Arial"/>
            </a:endParaRPr>
          </a:p>
          <a:p>
            <a:endParaRPr b="0" lang="de-DE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22360" y="671400"/>
            <a:ext cx="9645120" cy="945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34600" y="1769400"/>
            <a:ext cx="96235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34600" y="4060440"/>
            <a:ext cx="96235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22360" y="671400"/>
            <a:ext cx="9645120" cy="945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34600" y="176940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465880" y="176940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465880" y="406044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34600" y="406044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22360" y="671400"/>
            <a:ext cx="9645120" cy="945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34600" y="1769400"/>
            <a:ext cx="30985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788280" y="1769400"/>
            <a:ext cx="30985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7042320" y="1769400"/>
            <a:ext cx="30985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7042320" y="4060440"/>
            <a:ext cx="30985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788280" y="4060440"/>
            <a:ext cx="30985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534600" y="4060440"/>
            <a:ext cx="30985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22360" y="671400"/>
            <a:ext cx="9645120" cy="945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534600" y="1769400"/>
            <a:ext cx="9623520" cy="4385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22360" y="671400"/>
            <a:ext cx="9645120" cy="945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34600" y="1769400"/>
            <a:ext cx="962352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22360" y="671400"/>
            <a:ext cx="9645120" cy="945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34600" y="1769400"/>
            <a:ext cx="469620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465880" y="1769400"/>
            <a:ext cx="469620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22360" y="671400"/>
            <a:ext cx="9645120" cy="945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522360" y="671400"/>
            <a:ext cx="9645120" cy="438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22360" y="671400"/>
            <a:ext cx="9645120" cy="945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534600" y="176940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534600" y="406044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5465880" y="1769400"/>
            <a:ext cx="469620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22360" y="671400"/>
            <a:ext cx="9645120" cy="945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34600" y="1769400"/>
            <a:ext cx="9623520" cy="4385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22360" y="671400"/>
            <a:ext cx="9645120" cy="945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34600" y="1769400"/>
            <a:ext cx="469620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465880" y="176940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5465880" y="406044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22360" y="671400"/>
            <a:ext cx="9645120" cy="945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34600" y="176940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465880" y="176940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34600" y="4060440"/>
            <a:ext cx="96235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22360" y="671400"/>
            <a:ext cx="9645120" cy="945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534600" y="1769400"/>
            <a:ext cx="96235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34600" y="4060440"/>
            <a:ext cx="96235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22360" y="671400"/>
            <a:ext cx="9645120" cy="945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34600" y="176940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5465880" y="176940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5465880" y="406044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534600" y="406044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22360" y="671400"/>
            <a:ext cx="9645120" cy="945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34600" y="1769400"/>
            <a:ext cx="30985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3788280" y="1769400"/>
            <a:ext cx="30985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7042320" y="1769400"/>
            <a:ext cx="30985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7042320" y="4060440"/>
            <a:ext cx="30985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body"/>
          </p:nvPr>
        </p:nvSpPr>
        <p:spPr>
          <a:xfrm>
            <a:off x="3788280" y="4060440"/>
            <a:ext cx="30985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 type="body"/>
          </p:nvPr>
        </p:nvSpPr>
        <p:spPr>
          <a:xfrm>
            <a:off x="534600" y="4060440"/>
            <a:ext cx="30985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22360" y="671400"/>
            <a:ext cx="9645120" cy="945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subTitle"/>
          </p:nvPr>
        </p:nvSpPr>
        <p:spPr>
          <a:xfrm>
            <a:off x="534600" y="1769400"/>
            <a:ext cx="9623520" cy="4385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22360" y="671400"/>
            <a:ext cx="9645120" cy="945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34600" y="1769400"/>
            <a:ext cx="962352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522360" y="671400"/>
            <a:ext cx="9645120" cy="945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534600" y="1769400"/>
            <a:ext cx="469620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5465880" y="1769400"/>
            <a:ext cx="469620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22360" y="671400"/>
            <a:ext cx="9645120" cy="945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22360" y="671400"/>
            <a:ext cx="9645120" cy="945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34600" y="1769400"/>
            <a:ext cx="962352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subTitle"/>
          </p:nvPr>
        </p:nvSpPr>
        <p:spPr>
          <a:xfrm>
            <a:off x="522360" y="671400"/>
            <a:ext cx="9645120" cy="438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22360" y="671400"/>
            <a:ext cx="9645120" cy="945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534600" y="176940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534600" y="406044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5465880" y="1769400"/>
            <a:ext cx="469620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22360" y="671400"/>
            <a:ext cx="9645120" cy="945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34600" y="1769400"/>
            <a:ext cx="469620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465880" y="176940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465880" y="406044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522360" y="671400"/>
            <a:ext cx="9645120" cy="945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534600" y="176940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5465880" y="176940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534600" y="4060440"/>
            <a:ext cx="96235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522360" y="671400"/>
            <a:ext cx="9645120" cy="945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534600" y="1769400"/>
            <a:ext cx="96235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534600" y="4060440"/>
            <a:ext cx="96235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522360" y="671400"/>
            <a:ext cx="9645120" cy="945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534600" y="176940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5465880" y="176940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5465880" y="406044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534600" y="406044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522360" y="671400"/>
            <a:ext cx="9645120" cy="945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534600" y="1769400"/>
            <a:ext cx="30985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3788280" y="1769400"/>
            <a:ext cx="30985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7042320" y="1769400"/>
            <a:ext cx="30985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 type="body"/>
          </p:nvPr>
        </p:nvSpPr>
        <p:spPr>
          <a:xfrm>
            <a:off x="7042320" y="4060440"/>
            <a:ext cx="30985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23" name="PlaceHolder 6"/>
          <p:cNvSpPr>
            <a:spLocks noGrp="1"/>
          </p:cNvSpPr>
          <p:nvPr>
            <p:ph type="body"/>
          </p:nvPr>
        </p:nvSpPr>
        <p:spPr>
          <a:xfrm>
            <a:off x="3788280" y="4060440"/>
            <a:ext cx="30985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24" name="PlaceHolder 7"/>
          <p:cNvSpPr>
            <a:spLocks noGrp="1"/>
          </p:cNvSpPr>
          <p:nvPr>
            <p:ph type="body"/>
          </p:nvPr>
        </p:nvSpPr>
        <p:spPr>
          <a:xfrm>
            <a:off x="534600" y="4060440"/>
            <a:ext cx="30985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522360" y="671400"/>
            <a:ext cx="9645120" cy="945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subTitle"/>
          </p:nvPr>
        </p:nvSpPr>
        <p:spPr>
          <a:xfrm>
            <a:off x="534600" y="1769400"/>
            <a:ext cx="9623520" cy="4385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522360" y="671400"/>
            <a:ext cx="9645120" cy="945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534600" y="1769400"/>
            <a:ext cx="962352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22360" y="671400"/>
            <a:ext cx="9645120" cy="945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34600" y="1769400"/>
            <a:ext cx="469620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465880" y="1769400"/>
            <a:ext cx="469620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522360" y="671400"/>
            <a:ext cx="9645120" cy="945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534600" y="1769400"/>
            <a:ext cx="469620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5465880" y="1769400"/>
            <a:ext cx="469620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22360" y="671400"/>
            <a:ext cx="9645120" cy="945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subTitle"/>
          </p:nvPr>
        </p:nvSpPr>
        <p:spPr>
          <a:xfrm>
            <a:off x="522360" y="671400"/>
            <a:ext cx="9645120" cy="438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522360" y="671400"/>
            <a:ext cx="9645120" cy="945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534600" y="176940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534600" y="406044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5465880" y="1769400"/>
            <a:ext cx="469620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522360" y="671400"/>
            <a:ext cx="9645120" cy="945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534600" y="1769400"/>
            <a:ext cx="469620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5465880" y="176940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 type="body"/>
          </p:nvPr>
        </p:nvSpPr>
        <p:spPr>
          <a:xfrm>
            <a:off x="5465880" y="406044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522360" y="671400"/>
            <a:ext cx="9645120" cy="945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534600" y="176940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5465880" y="176940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534600" y="4060440"/>
            <a:ext cx="96235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522360" y="671400"/>
            <a:ext cx="9645120" cy="945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534600" y="1769400"/>
            <a:ext cx="96235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534600" y="4060440"/>
            <a:ext cx="96235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522360" y="671400"/>
            <a:ext cx="9645120" cy="945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534600" y="176940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5465880" y="176940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57" name="PlaceHolder 4"/>
          <p:cNvSpPr>
            <a:spLocks noGrp="1"/>
          </p:cNvSpPr>
          <p:nvPr>
            <p:ph type="body"/>
          </p:nvPr>
        </p:nvSpPr>
        <p:spPr>
          <a:xfrm>
            <a:off x="5465880" y="406044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58" name="PlaceHolder 5"/>
          <p:cNvSpPr>
            <a:spLocks noGrp="1"/>
          </p:cNvSpPr>
          <p:nvPr>
            <p:ph type="body"/>
          </p:nvPr>
        </p:nvSpPr>
        <p:spPr>
          <a:xfrm>
            <a:off x="534600" y="406044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522360" y="671400"/>
            <a:ext cx="9645120" cy="945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534600" y="1769400"/>
            <a:ext cx="30985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3788280" y="1769400"/>
            <a:ext cx="30985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 type="body"/>
          </p:nvPr>
        </p:nvSpPr>
        <p:spPr>
          <a:xfrm>
            <a:off x="7042320" y="1769400"/>
            <a:ext cx="30985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63" name="PlaceHolder 5"/>
          <p:cNvSpPr>
            <a:spLocks noGrp="1"/>
          </p:cNvSpPr>
          <p:nvPr>
            <p:ph type="body"/>
          </p:nvPr>
        </p:nvSpPr>
        <p:spPr>
          <a:xfrm>
            <a:off x="7042320" y="4060440"/>
            <a:ext cx="30985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64" name="PlaceHolder 6"/>
          <p:cNvSpPr>
            <a:spLocks noGrp="1"/>
          </p:cNvSpPr>
          <p:nvPr>
            <p:ph type="body"/>
          </p:nvPr>
        </p:nvSpPr>
        <p:spPr>
          <a:xfrm>
            <a:off x="3788280" y="4060440"/>
            <a:ext cx="30985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65" name="PlaceHolder 7"/>
          <p:cNvSpPr>
            <a:spLocks noGrp="1"/>
          </p:cNvSpPr>
          <p:nvPr>
            <p:ph type="body"/>
          </p:nvPr>
        </p:nvSpPr>
        <p:spPr>
          <a:xfrm>
            <a:off x="534600" y="4060440"/>
            <a:ext cx="30985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22360" y="671400"/>
            <a:ext cx="9645120" cy="945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22360" y="671400"/>
            <a:ext cx="9645120" cy="438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22360" y="671400"/>
            <a:ext cx="9645120" cy="945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34600" y="176940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34600" y="406044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465880" y="1769400"/>
            <a:ext cx="469620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22360" y="671400"/>
            <a:ext cx="9645120" cy="945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34600" y="1769400"/>
            <a:ext cx="469620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465880" y="176940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465880" y="406044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22360" y="671400"/>
            <a:ext cx="9645120" cy="945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34600" y="176940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465880" y="176940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34600" y="4060440"/>
            <a:ext cx="96235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512640" y="7165800"/>
            <a:ext cx="7710120" cy="21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Hochschule Hannover</a:t>
            </a: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i="1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OE/Name   </a:t>
            </a: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Präsentationstitel   Datum bitte auf dem obersten Folienmaster eintragen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1" name="Line 2"/>
          <p:cNvSpPr/>
          <p:nvPr/>
        </p:nvSpPr>
        <p:spPr>
          <a:xfrm>
            <a:off x="522000" y="7021440"/>
            <a:ext cx="9649080" cy="360"/>
          </a:xfrm>
          <a:prstGeom prst="line">
            <a:avLst/>
          </a:prstGeom>
          <a:ln w="50760">
            <a:solidFill>
              <a:srgbClr val="dc3c05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2" name="Bild 2" descr=""/>
          <p:cNvPicPr/>
          <p:nvPr/>
        </p:nvPicPr>
        <p:blipFill>
          <a:blip r:embed="rId2"/>
          <a:stretch/>
        </p:blipFill>
        <p:spPr>
          <a:xfrm>
            <a:off x="556920" y="685080"/>
            <a:ext cx="1370880" cy="1868760"/>
          </a:xfrm>
          <a:prstGeom prst="rect">
            <a:avLst/>
          </a:prstGeom>
          <a:ln>
            <a:noFill/>
          </a:ln>
        </p:spPr>
      </p:pic>
      <p:pic>
        <p:nvPicPr>
          <p:cNvPr id="3" name="Bild 1" descr=""/>
          <p:cNvPicPr/>
          <p:nvPr/>
        </p:nvPicPr>
        <p:blipFill>
          <a:blip r:embed="rId3"/>
          <a:stretch/>
        </p:blipFill>
        <p:spPr>
          <a:xfrm>
            <a:off x="7707600" y="2088000"/>
            <a:ext cx="2447640" cy="4893120"/>
          </a:xfrm>
          <a:prstGeom prst="rect">
            <a:avLst/>
          </a:prstGeom>
          <a:ln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de-DE" sz="4400" spc="-1" strike="noStrike">
                <a:latin typeface="Arial"/>
              </a:rPr>
              <a:t>Format des Titeltextes durch Klicken bearbeiten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body"/>
          </p:nvPr>
        </p:nvSpPr>
        <p:spPr>
          <a:xfrm>
            <a:off x="534600" y="1769400"/>
            <a:ext cx="962352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Format des Gliederungstextes durch Klicken bearbeiten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Zweite Gliederungsebene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Dritte Gliederungsebene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Vierte Gliederungsebene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Fünfte Gliederungsebene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Sechste Gliederungsebene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Siebte Gliederungsebene</a:t>
            </a:r>
            <a:endParaRPr b="0" lang="de-D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Bild 1" descr=""/>
          <p:cNvPicPr/>
          <p:nvPr/>
        </p:nvPicPr>
        <p:blipFill>
          <a:blip r:embed="rId2"/>
          <a:stretch/>
        </p:blipFill>
        <p:spPr>
          <a:xfrm>
            <a:off x="9451440" y="5365800"/>
            <a:ext cx="716400" cy="1436760"/>
          </a:xfrm>
          <a:prstGeom prst="rect">
            <a:avLst/>
          </a:prstGeom>
          <a:ln>
            <a:noFill/>
          </a:ln>
        </p:spPr>
      </p:pic>
      <p:sp>
        <p:nvSpPr>
          <p:cNvPr id="43" name="CustomShape 1"/>
          <p:cNvSpPr/>
          <p:nvPr/>
        </p:nvSpPr>
        <p:spPr>
          <a:xfrm>
            <a:off x="512640" y="7165800"/>
            <a:ext cx="7710120" cy="21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Hochschule Hannover</a:t>
            </a: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Fakultät IV</a:t>
            </a:r>
            <a:r>
              <a:rPr b="0" i="1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Unsupervised Image Clustering</a:t>
            </a: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27.11.2017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44" name="Line 2"/>
          <p:cNvSpPr/>
          <p:nvPr/>
        </p:nvSpPr>
        <p:spPr>
          <a:xfrm>
            <a:off x="522000" y="7021440"/>
            <a:ext cx="9649080" cy="360"/>
          </a:xfrm>
          <a:prstGeom prst="line">
            <a:avLst/>
          </a:prstGeom>
          <a:ln w="50760">
            <a:solidFill>
              <a:srgbClr val="dc3c0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PlaceHolder 3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de-DE" sz="4400" spc="-1" strike="noStrike">
                <a:latin typeface="Arial"/>
              </a:rPr>
              <a:t>Format des Titeltextes durch Klicken bearbeiten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body"/>
          </p:nvPr>
        </p:nvSpPr>
        <p:spPr>
          <a:xfrm>
            <a:off x="534600" y="1769400"/>
            <a:ext cx="962352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Format des Gliederungstextes durch Klicken bearbeiten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Zweite Gliederungsebene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Dritte Gliederungsebene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Vierte Gliederungsebene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Fünfte Gliederungsebene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Sechste Gliederungsebene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Siebte Gliederungsebene</a:t>
            </a:r>
            <a:endParaRPr b="0" lang="de-D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Bild 1" descr=""/>
          <p:cNvPicPr/>
          <p:nvPr/>
        </p:nvPicPr>
        <p:blipFill>
          <a:blip r:embed="rId2"/>
          <a:stretch/>
        </p:blipFill>
        <p:spPr>
          <a:xfrm>
            <a:off x="9451440" y="5365800"/>
            <a:ext cx="716400" cy="1436760"/>
          </a:xfrm>
          <a:prstGeom prst="rect">
            <a:avLst/>
          </a:prstGeom>
          <a:ln>
            <a:noFill/>
          </a:ln>
        </p:spPr>
      </p:pic>
      <p:sp>
        <p:nvSpPr>
          <p:cNvPr id="84" name="CustomShape 1"/>
          <p:cNvSpPr/>
          <p:nvPr/>
        </p:nvSpPr>
        <p:spPr>
          <a:xfrm>
            <a:off x="512640" y="7165800"/>
            <a:ext cx="7710120" cy="21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Hochschule Hannover</a:t>
            </a: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Fakultät IV</a:t>
            </a:r>
            <a:r>
              <a:rPr b="0" i="1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Unsupervised Image Clustering</a:t>
            </a: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27.11.2017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85" name="Line 2"/>
          <p:cNvSpPr/>
          <p:nvPr/>
        </p:nvSpPr>
        <p:spPr>
          <a:xfrm>
            <a:off x="522000" y="7021440"/>
            <a:ext cx="9649080" cy="360"/>
          </a:xfrm>
          <a:prstGeom prst="line">
            <a:avLst/>
          </a:prstGeom>
          <a:ln w="50760">
            <a:solidFill>
              <a:srgbClr val="dc3c0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PlaceHolder 3"/>
          <p:cNvSpPr>
            <a:spLocks noGrp="1"/>
          </p:cNvSpPr>
          <p:nvPr>
            <p:ph type="title"/>
          </p:nvPr>
        </p:nvSpPr>
        <p:spPr>
          <a:xfrm>
            <a:off x="522360" y="671400"/>
            <a:ext cx="9645120" cy="94572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de-DE" sz="1800" spc="-1" strike="noStrike">
                <a:latin typeface="Arial"/>
              </a:rPr>
              <a:t>Format des Titeltextes durch Klicken bearbeiten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534600" y="1769400"/>
            <a:ext cx="4695840" cy="438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Format des Gliederungstextes durch Klicken bearbeiten</a:t>
            </a:r>
            <a:endParaRPr b="0" lang="de-DE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latin typeface="Arial"/>
              </a:rPr>
              <a:t>Zweite Gliederungsebene</a:t>
            </a:r>
            <a:endParaRPr b="0" lang="de-DE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Dritte Gliederungsebene</a:t>
            </a:r>
            <a:endParaRPr b="0" lang="de-DE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latin typeface="Arial"/>
              </a:rPr>
              <a:t>Vierte Gliederungsebene</a:t>
            </a:r>
            <a:endParaRPr b="0" lang="de-DE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Fünfte Gliederungsebene</a:t>
            </a:r>
            <a:endParaRPr b="0" lang="de-DE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Sechste Gliederungsebene</a:t>
            </a:r>
            <a:endParaRPr b="0" lang="de-DE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Siebte Gliederungsebene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body"/>
          </p:nvPr>
        </p:nvSpPr>
        <p:spPr>
          <a:xfrm>
            <a:off x="5465880" y="1769400"/>
            <a:ext cx="4695840" cy="438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Format des Gliederungstextes durch Klicken bearbeiten</a:t>
            </a:r>
            <a:endParaRPr b="0" lang="de-DE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latin typeface="Arial"/>
              </a:rPr>
              <a:t>Zweite Gliederungsebene</a:t>
            </a:r>
            <a:endParaRPr b="0" lang="de-DE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Dritte Gliederungsebene</a:t>
            </a:r>
            <a:endParaRPr b="0" lang="de-DE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latin typeface="Arial"/>
              </a:rPr>
              <a:t>Vierte Gliederungsebene</a:t>
            </a:r>
            <a:endParaRPr b="0" lang="de-DE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Fünfte Gliederungsebene</a:t>
            </a:r>
            <a:endParaRPr b="0" lang="de-DE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Sechste Gliederungsebene</a:t>
            </a:r>
            <a:endParaRPr b="0" lang="de-DE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Siebte Gliederungsebene</a:t>
            </a:r>
            <a:endParaRPr b="0" lang="de-DE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Bild 1" descr=""/>
          <p:cNvPicPr/>
          <p:nvPr/>
        </p:nvPicPr>
        <p:blipFill>
          <a:blip r:embed="rId2"/>
          <a:stretch/>
        </p:blipFill>
        <p:spPr>
          <a:xfrm>
            <a:off x="9451440" y="5365800"/>
            <a:ext cx="716400" cy="1436760"/>
          </a:xfrm>
          <a:prstGeom prst="rect">
            <a:avLst/>
          </a:prstGeom>
          <a:ln>
            <a:noFill/>
          </a:ln>
        </p:spPr>
      </p:pic>
      <p:sp>
        <p:nvSpPr>
          <p:cNvPr id="126" name="CustomShape 1"/>
          <p:cNvSpPr/>
          <p:nvPr/>
        </p:nvSpPr>
        <p:spPr>
          <a:xfrm>
            <a:off x="512640" y="7165800"/>
            <a:ext cx="7710120" cy="21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Hochschule Hannover</a:t>
            </a: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Fakultät IV</a:t>
            </a:r>
            <a:r>
              <a:rPr b="0" i="1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Unsupervised Image Clustering</a:t>
            </a: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27.11.2017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127" name="Line 2"/>
          <p:cNvSpPr/>
          <p:nvPr/>
        </p:nvSpPr>
        <p:spPr>
          <a:xfrm>
            <a:off x="522000" y="7021440"/>
            <a:ext cx="9649080" cy="360"/>
          </a:xfrm>
          <a:prstGeom prst="line">
            <a:avLst/>
          </a:prstGeom>
          <a:ln w="50760">
            <a:solidFill>
              <a:srgbClr val="dc3c0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PlaceHolder 3"/>
          <p:cNvSpPr>
            <a:spLocks noGrp="1"/>
          </p:cNvSpPr>
          <p:nvPr>
            <p:ph type="title"/>
          </p:nvPr>
        </p:nvSpPr>
        <p:spPr>
          <a:xfrm>
            <a:off x="522360" y="671400"/>
            <a:ext cx="9645120" cy="94572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de-DE" sz="1800" spc="-1" strike="noStrike">
                <a:latin typeface="Arial"/>
              </a:rPr>
              <a:t>Format des Titeltextes durch Klicken bearbeiten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body"/>
          </p:nvPr>
        </p:nvSpPr>
        <p:spPr>
          <a:xfrm>
            <a:off x="534600" y="1769400"/>
            <a:ext cx="962352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Format des Gliederungstextes durch Klicken bearbeiten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Zweite Gliederungsebene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Dritte Gliederungsebene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Vierte Gliederungsebene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Fünfte Gliederungsebene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Sechste Gliederungsebene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Siebte Gliederungsebene</a:t>
            </a:r>
            <a:endParaRPr b="0" lang="de-D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8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8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8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8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28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28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28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28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28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28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28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8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8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522360" y="4718160"/>
            <a:ext cx="6981480" cy="7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3600" spc="-1" strike="noStrike">
                <a:solidFill>
                  <a:srgbClr val="000000"/>
                </a:solidFill>
                <a:latin typeface="Arial"/>
                <a:ea typeface="DejaVu Sans"/>
              </a:rPr>
              <a:t>Unsupervised Image Clustering</a:t>
            </a:r>
            <a:endParaRPr b="0" lang="de-DE" sz="3600" spc="-1" strike="noStrike"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503280" y="5472360"/>
            <a:ext cx="6981480" cy="100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0" lang="de-DE" sz="3200" spc="-1" strike="noStrike">
                <a:solidFill>
                  <a:srgbClr val="000000"/>
                </a:solidFill>
                <a:latin typeface="Arial"/>
                <a:ea typeface="DejaVu Sans"/>
              </a:rPr>
              <a:t>Masterarbeit im Studiengang Angewandte Informatik</a:t>
            </a:r>
            <a:endParaRPr b="0" lang="de-DE" sz="3200" spc="-1" strike="noStrike">
              <a:latin typeface="Arial"/>
            </a:endParaRPr>
          </a:p>
        </p:txBody>
      </p:sp>
      <p:sp>
        <p:nvSpPr>
          <p:cNvPr id="173" name="CustomShape 3"/>
          <p:cNvSpPr/>
          <p:nvPr/>
        </p:nvSpPr>
        <p:spPr>
          <a:xfrm>
            <a:off x="576000" y="6768000"/>
            <a:ext cx="6630480" cy="21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Alexander-Sebastian Clauß, 27.11.2017</a:t>
            </a:r>
            <a:endParaRPr b="0" lang="de-DE" sz="10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ustomShape 1"/>
          <p:cNvSpPr/>
          <p:nvPr/>
        </p:nvSpPr>
        <p:spPr>
          <a:xfrm>
            <a:off x="8947080" y="7165800"/>
            <a:ext cx="1220400" cy="2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Seite </a:t>
            </a:r>
            <a:fld id="{38E1D933-8527-4F5E-9811-2BF2FA3AAB4A}" type="slidenum"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fld>
            <a:endParaRPr b="0" lang="de-DE" sz="1000" spc="-1" strike="noStrike">
              <a:latin typeface="Arial"/>
            </a:endParaRPr>
          </a:p>
        </p:txBody>
      </p:sp>
      <p:sp>
        <p:nvSpPr>
          <p:cNvPr id="217" name="CustomShape 2"/>
          <p:cNvSpPr/>
          <p:nvPr/>
        </p:nvSpPr>
        <p:spPr>
          <a:xfrm>
            <a:off x="522360" y="671400"/>
            <a:ext cx="964512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3000" spc="-1" strike="noStrike">
                <a:solidFill>
                  <a:srgbClr val="000000"/>
                </a:solidFill>
                <a:latin typeface="Arial"/>
                <a:ea typeface="DejaVu Sans"/>
              </a:rPr>
              <a:t>Machine Learning</a:t>
            </a:r>
            <a:br/>
            <a:r>
              <a:rPr b="0" i="1" lang="de-DE" sz="2400" spc="-1" strike="noStrike">
                <a:solidFill>
                  <a:srgbClr val="000000"/>
                </a:solidFill>
                <a:latin typeface="Arial"/>
                <a:ea typeface="DejaVu Sans"/>
              </a:rPr>
              <a:t>Unsupervised Learning</a:t>
            </a:r>
            <a:endParaRPr b="0" lang="de-DE" sz="2400" spc="-1" strike="noStrike">
              <a:latin typeface="Arial"/>
            </a:endParaRPr>
          </a:p>
        </p:txBody>
      </p:sp>
      <p:sp>
        <p:nvSpPr>
          <p:cNvPr id="218" name="CustomShape 3"/>
          <p:cNvSpPr/>
          <p:nvPr/>
        </p:nvSpPr>
        <p:spPr>
          <a:xfrm>
            <a:off x="522360" y="2138400"/>
            <a:ext cx="8421120" cy="451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9" name="CustomShape 4"/>
          <p:cNvSpPr/>
          <p:nvPr/>
        </p:nvSpPr>
        <p:spPr>
          <a:xfrm>
            <a:off x="522360" y="2138400"/>
            <a:ext cx="8421120" cy="451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0" name="CustomShape 5"/>
          <p:cNvSpPr/>
          <p:nvPr/>
        </p:nvSpPr>
        <p:spPr>
          <a:xfrm>
            <a:off x="535320" y="1769400"/>
            <a:ext cx="8606520" cy="438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11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  <a:ea typeface="DejaVu Sans"/>
              </a:rPr>
              <a:t>Unüberwachter Lernprozess</a:t>
            </a:r>
            <a:endParaRPr b="0" lang="de-DE" sz="3200" spc="-1" strike="noStrike">
              <a:latin typeface="Arial"/>
            </a:endParaRPr>
          </a:p>
          <a:p>
            <a:pPr lvl="1" marL="864000" indent="-3211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Keine </a:t>
            </a:r>
            <a:r>
              <a:rPr b="0" i="1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gelabelten </a:t>
            </a:r>
            <a:r>
              <a:rPr b="0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Daten erforderlich</a:t>
            </a:r>
            <a:endParaRPr b="0" lang="de-DE" sz="2800" spc="-1" strike="noStrike">
              <a:latin typeface="Arial"/>
            </a:endParaRPr>
          </a:p>
          <a:p>
            <a:pPr lvl="1" marL="864000" indent="-3211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Exploratives Vorgehen: Beziehung in den Daten werden erforscht</a:t>
            </a:r>
            <a:endParaRPr b="0" lang="de-DE" sz="2800" spc="-1" strike="noStrike">
              <a:latin typeface="Arial"/>
            </a:endParaRPr>
          </a:p>
          <a:p>
            <a:pPr marL="432000" indent="-3211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  <a:ea typeface="DejaVu Sans"/>
              </a:rPr>
              <a:t>Unterteilt in</a:t>
            </a:r>
            <a:endParaRPr b="0" lang="de-DE" sz="3200" spc="-1" strike="noStrike">
              <a:latin typeface="Arial"/>
            </a:endParaRPr>
          </a:p>
          <a:p>
            <a:pPr lvl="1" marL="864000" indent="-3211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Dimensionality Reduction (Kompression)</a:t>
            </a:r>
            <a:endParaRPr b="0" lang="de-DE" sz="2800" spc="-1" strike="noStrike">
              <a:latin typeface="Arial"/>
            </a:endParaRPr>
          </a:p>
          <a:p>
            <a:pPr lvl="1" marL="864000" indent="-3211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Clustering (Gruppierung)</a:t>
            </a:r>
            <a:endParaRPr b="0" lang="de-DE" sz="28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CustomShape 1"/>
          <p:cNvSpPr/>
          <p:nvPr/>
        </p:nvSpPr>
        <p:spPr>
          <a:xfrm>
            <a:off x="8947080" y="7165800"/>
            <a:ext cx="1220400" cy="2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Seite </a:t>
            </a:r>
            <a:fld id="{274B4816-75E9-4864-B289-7F9CEF15F6B7}" type="slidenum"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fld>
            <a:endParaRPr b="0" lang="de-DE" sz="1000" spc="-1" strike="noStrike">
              <a:latin typeface="Arial"/>
            </a:endParaRPr>
          </a:p>
        </p:txBody>
      </p:sp>
      <p:sp>
        <p:nvSpPr>
          <p:cNvPr id="222" name="CustomShape 2"/>
          <p:cNvSpPr/>
          <p:nvPr/>
        </p:nvSpPr>
        <p:spPr>
          <a:xfrm>
            <a:off x="522360" y="671400"/>
            <a:ext cx="964512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3000" spc="-1" strike="noStrike">
                <a:solidFill>
                  <a:srgbClr val="000000"/>
                </a:solidFill>
                <a:latin typeface="Arial"/>
                <a:ea typeface="DejaVu Sans"/>
              </a:rPr>
              <a:t>Machine Learning</a:t>
            </a:r>
            <a:br/>
            <a:r>
              <a:rPr b="0" i="1" lang="de-DE" sz="2400" spc="-1" strike="noStrike">
                <a:solidFill>
                  <a:srgbClr val="000000"/>
                </a:solidFill>
                <a:latin typeface="Arial"/>
                <a:ea typeface="DejaVu Sans"/>
              </a:rPr>
              <a:t>Dimensionality Reduction</a:t>
            </a:r>
            <a:endParaRPr b="0" lang="de-DE" sz="2400" spc="-1" strike="noStrike">
              <a:latin typeface="Arial"/>
            </a:endParaRPr>
          </a:p>
        </p:txBody>
      </p:sp>
      <p:sp>
        <p:nvSpPr>
          <p:cNvPr id="223" name="CustomShape 3"/>
          <p:cNvSpPr/>
          <p:nvPr/>
        </p:nvSpPr>
        <p:spPr>
          <a:xfrm>
            <a:off x="522360" y="2138400"/>
            <a:ext cx="8421120" cy="451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4" name="CustomShape 4"/>
          <p:cNvSpPr/>
          <p:nvPr/>
        </p:nvSpPr>
        <p:spPr>
          <a:xfrm>
            <a:off x="522360" y="2138400"/>
            <a:ext cx="8421120" cy="451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25" name="" descr=""/>
          <p:cNvPicPr/>
          <p:nvPr/>
        </p:nvPicPr>
        <p:blipFill>
          <a:blip r:embed="rId1"/>
          <a:stretch/>
        </p:blipFill>
        <p:spPr>
          <a:xfrm>
            <a:off x="5408640" y="2520000"/>
            <a:ext cx="4092840" cy="2517480"/>
          </a:xfrm>
          <a:prstGeom prst="rect">
            <a:avLst/>
          </a:prstGeom>
          <a:ln>
            <a:noFill/>
          </a:ln>
        </p:spPr>
      </p:pic>
      <p:sp>
        <p:nvSpPr>
          <p:cNvPr id="226" name="CustomShape 5"/>
          <p:cNvSpPr/>
          <p:nvPr/>
        </p:nvSpPr>
        <p:spPr>
          <a:xfrm>
            <a:off x="535320" y="1769400"/>
            <a:ext cx="8606520" cy="438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11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  <a:ea typeface="DejaVu Sans"/>
              </a:rPr>
              <a:t>Beispiel: Linearer Zusammenhang</a:t>
            </a:r>
            <a:endParaRPr b="0" lang="de-DE" sz="3200" spc="-1" strike="noStrike">
              <a:latin typeface="Arial"/>
            </a:endParaRPr>
          </a:p>
          <a:p>
            <a:pPr lvl="1" marL="864000" indent="-3211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f(x) = 2y</a:t>
            </a:r>
            <a:endParaRPr b="0" lang="de-DE" sz="2800" spc="-1" strike="noStrike">
              <a:latin typeface="Arial"/>
            </a:endParaRPr>
          </a:p>
          <a:p>
            <a:pPr lvl="1" marL="864000" indent="-3211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Es reicht x zu kennen</a:t>
            </a:r>
            <a:endParaRPr b="0" lang="de-DE" sz="2800" spc="-1" strike="noStrike">
              <a:latin typeface="Arial"/>
            </a:endParaRPr>
          </a:p>
          <a:p>
            <a:pPr lvl="1" marL="864000" indent="-3211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Berechnung von y</a:t>
            </a:r>
            <a:endParaRPr b="0" lang="de-DE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b="0" lang="de-DE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b="0" lang="de-DE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b="0" lang="de-DE" sz="2800" spc="-1" strike="noStrike">
              <a:latin typeface="Arial"/>
            </a:endParaRPr>
          </a:p>
          <a:p>
            <a:pPr marL="432000" indent="-3211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  <a:ea typeface="DejaVu Sans"/>
              </a:rPr>
              <a:t>Oft keine linearen Beziehungen</a:t>
            </a:r>
            <a:endParaRPr b="0" lang="de-DE" sz="32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CustomShape 1"/>
          <p:cNvSpPr/>
          <p:nvPr/>
        </p:nvSpPr>
        <p:spPr>
          <a:xfrm>
            <a:off x="8947080" y="7165800"/>
            <a:ext cx="1220400" cy="2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Seite </a:t>
            </a:r>
            <a:fld id="{AF9EE403-E603-4472-946A-22D3CF87189E}" type="slidenum"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fld>
            <a:endParaRPr b="0" lang="de-DE" sz="1000" spc="-1" strike="noStrike">
              <a:latin typeface="Arial"/>
            </a:endParaRPr>
          </a:p>
        </p:txBody>
      </p:sp>
      <p:sp>
        <p:nvSpPr>
          <p:cNvPr id="228" name="CustomShape 2"/>
          <p:cNvSpPr/>
          <p:nvPr/>
        </p:nvSpPr>
        <p:spPr>
          <a:xfrm>
            <a:off x="522360" y="671400"/>
            <a:ext cx="964512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3000" spc="-1" strike="noStrike">
                <a:solidFill>
                  <a:srgbClr val="000000"/>
                </a:solidFill>
                <a:latin typeface="Arial"/>
                <a:ea typeface="DejaVu Sans"/>
              </a:rPr>
              <a:t>Machine Learning</a:t>
            </a:r>
            <a:br/>
            <a:r>
              <a:rPr b="0" i="1" lang="de-DE" sz="2400" spc="-1" strike="noStrike">
                <a:solidFill>
                  <a:srgbClr val="000000"/>
                </a:solidFill>
                <a:latin typeface="Arial"/>
                <a:ea typeface="DejaVu Sans"/>
              </a:rPr>
              <a:t>Clustering</a:t>
            </a:r>
            <a:endParaRPr b="0" lang="de-DE" sz="2400" spc="-1" strike="noStrike">
              <a:latin typeface="Arial"/>
            </a:endParaRPr>
          </a:p>
        </p:txBody>
      </p:sp>
      <p:sp>
        <p:nvSpPr>
          <p:cNvPr id="229" name="CustomShape 3"/>
          <p:cNvSpPr/>
          <p:nvPr/>
        </p:nvSpPr>
        <p:spPr>
          <a:xfrm>
            <a:off x="522360" y="2138400"/>
            <a:ext cx="8421120" cy="451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0" name="CustomShape 4"/>
          <p:cNvSpPr/>
          <p:nvPr/>
        </p:nvSpPr>
        <p:spPr>
          <a:xfrm>
            <a:off x="522360" y="2138400"/>
            <a:ext cx="8421120" cy="451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1" name="CustomShape 5"/>
          <p:cNvSpPr/>
          <p:nvPr/>
        </p:nvSpPr>
        <p:spPr>
          <a:xfrm>
            <a:off x="535680" y="1769400"/>
            <a:ext cx="8606520" cy="146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11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  <a:ea typeface="DejaVu Sans"/>
              </a:rPr>
              <a:t>Clustering: Gruppierung</a:t>
            </a:r>
            <a:endParaRPr b="0" lang="de-DE" sz="3200" spc="-1" strike="noStrike">
              <a:latin typeface="Arial"/>
            </a:endParaRPr>
          </a:p>
          <a:p>
            <a:pPr marL="432000" indent="-3211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  <a:ea typeface="DejaVu Sans"/>
              </a:rPr>
              <a:t>Daten sind Vektoren im Raum → Nah gelegene Vektoren soll eine Gruppe bilden</a:t>
            </a:r>
            <a:endParaRPr b="0" lang="de-DE" sz="3200" spc="-1" strike="noStrike">
              <a:latin typeface="Arial"/>
            </a:endParaRPr>
          </a:p>
        </p:txBody>
      </p:sp>
      <p:pic>
        <p:nvPicPr>
          <p:cNvPr id="232" name="" descr=""/>
          <p:cNvPicPr/>
          <p:nvPr/>
        </p:nvPicPr>
        <p:blipFill>
          <a:blip r:embed="rId1"/>
          <a:stretch/>
        </p:blipFill>
        <p:spPr>
          <a:xfrm>
            <a:off x="648000" y="3641400"/>
            <a:ext cx="8399520" cy="3196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1"/>
          <p:cNvSpPr/>
          <p:nvPr/>
        </p:nvSpPr>
        <p:spPr>
          <a:xfrm>
            <a:off x="8947080" y="7165800"/>
            <a:ext cx="1220400" cy="2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Seite </a:t>
            </a:r>
            <a:fld id="{0765045C-4D80-46EA-8723-7F81DFD3AE3F}" type="slidenum"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fld>
            <a:endParaRPr b="0" lang="de-DE" sz="1000" spc="-1" strike="noStrike">
              <a:latin typeface="Arial"/>
            </a:endParaRPr>
          </a:p>
        </p:txBody>
      </p:sp>
      <p:sp>
        <p:nvSpPr>
          <p:cNvPr id="234" name="CustomShape 2"/>
          <p:cNvSpPr/>
          <p:nvPr/>
        </p:nvSpPr>
        <p:spPr>
          <a:xfrm>
            <a:off x="522360" y="671400"/>
            <a:ext cx="964512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3000" spc="-1" strike="noStrike">
                <a:solidFill>
                  <a:srgbClr val="000000"/>
                </a:solidFill>
                <a:latin typeface="Arial"/>
                <a:ea typeface="DejaVu Sans"/>
              </a:rPr>
              <a:t>Autoencoder</a:t>
            </a:r>
            <a:br/>
            <a:r>
              <a:rPr b="0" i="1" lang="de-DE" sz="2400" spc="-1" strike="noStrike">
                <a:solidFill>
                  <a:srgbClr val="000000"/>
                </a:solidFill>
                <a:latin typeface="Arial"/>
                <a:ea typeface="DejaVu Sans"/>
              </a:rPr>
              <a:t>Neuronale Netze</a:t>
            </a:r>
            <a:endParaRPr b="0" lang="de-DE" sz="2400" spc="-1" strike="noStrike">
              <a:latin typeface="Arial"/>
            </a:endParaRPr>
          </a:p>
        </p:txBody>
      </p:sp>
      <p:sp>
        <p:nvSpPr>
          <p:cNvPr id="235" name="CustomShape 3"/>
          <p:cNvSpPr/>
          <p:nvPr/>
        </p:nvSpPr>
        <p:spPr>
          <a:xfrm>
            <a:off x="522360" y="2138400"/>
            <a:ext cx="8421120" cy="451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6" name="CustomShape 4"/>
          <p:cNvSpPr/>
          <p:nvPr/>
        </p:nvSpPr>
        <p:spPr>
          <a:xfrm>
            <a:off x="522360" y="2138400"/>
            <a:ext cx="8421120" cy="451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7" name="CustomShape 5"/>
          <p:cNvSpPr/>
          <p:nvPr/>
        </p:nvSpPr>
        <p:spPr>
          <a:xfrm>
            <a:off x="536040" y="1769760"/>
            <a:ext cx="4933080" cy="269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8" name="CustomShape 6"/>
          <p:cNvSpPr/>
          <p:nvPr/>
        </p:nvSpPr>
        <p:spPr>
          <a:xfrm>
            <a:off x="576000" y="5184000"/>
            <a:ext cx="4933080" cy="16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39" name="" descr=""/>
          <p:cNvPicPr/>
          <p:nvPr/>
        </p:nvPicPr>
        <p:blipFill>
          <a:blip r:embed="rId1"/>
          <a:stretch/>
        </p:blipFill>
        <p:spPr>
          <a:xfrm>
            <a:off x="6120000" y="792000"/>
            <a:ext cx="4360680" cy="2268360"/>
          </a:xfrm>
          <a:prstGeom prst="rect">
            <a:avLst/>
          </a:prstGeom>
          <a:ln>
            <a:noFill/>
          </a:ln>
        </p:spPr>
      </p:pic>
      <p:sp>
        <p:nvSpPr>
          <p:cNvPr id="240" name="CustomShape 7"/>
          <p:cNvSpPr/>
          <p:nvPr/>
        </p:nvSpPr>
        <p:spPr>
          <a:xfrm>
            <a:off x="535320" y="1769400"/>
            <a:ext cx="7094880" cy="438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11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  <a:ea typeface="DejaVu Sans"/>
              </a:rPr>
              <a:t>Netzwerk aus Neuronen</a:t>
            </a:r>
            <a:endParaRPr b="0" lang="de-DE" sz="3200" spc="-1" strike="noStrike">
              <a:latin typeface="Arial"/>
            </a:endParaRPr>
          </a:p>
          <a:p>
            <a:pPr lvl="1" marL="864000" indent="-3211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In Schichten organisiert und durch gewichtete Kanten verbunden </a:t>
            </a:r>
            <a:endParaRPr b="0" lang="de-DE" sz="2800" spc="-1" strike="noStrike">
              <a:latin typeface="Arial"/>
            </a:endParaRPr>
          </a:p>
          <a:p>
            <a:pPr lvl="1" marL="864000" indent="-3211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Leiten Signale weiter, abhängig von der Eingabe und Aktivierungsfunktion</a:t>
            </a:r>
            <a:endParaRPr b="0" lang="de-DE" sz="2800" spc="-1" strike="noStrike">
              <a:latin typeface="Arial"/>
            </a:endParaRPr>
          </a:p>
          <a:p>
            <a:pPr marL="432000" indent="-3211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  <a:ea typeface="DejaVu Sans"/>
              </a:rPr>
              <a:t>Aktivierungsfunktion</a:t>
            </a:r>
            <a:endParaRPr b="0" lang="de-DE" sz="3200" spc="-1" strike="noStrike">
              <a:latin typeface="Arial"/>
            </a:endParaRPr>
          </a:p>
          <a:p>
            <a:pPr lvl="1" marL="864000" indent="-3211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Berechnet neuen Zustand und ob Signal weitergeleitet wird</a:t>
            </a:r>
            <a:endParaRPr b="0" lang="de-DE" sz="2800" spc="-1" strike="noStrike">
              <a:latin typeface="Arial"/>
            </a:endParaRPr>
          </a:p>
          <a:p>
            <a:pPr marL="432000" indent="-3211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910" spc="-1" strike="noStrike">
                <a:solidFill>
                  <a:srgbClr val="000000"/>
                </a:solidFill>
                <a:latin typeface="Arial"/>
                <a:ea typeface="DejaVu Sans"/>
              </a:rPr>
              <a:t>Training durch </a:t>
            </a:r>
            <a:r>
              <a:rPr b="0" i="1" lang="de-DE" sz="2910" spc="-1" strike="noStrike">
                <a:solidFill>
                  <a:srgbClr val="000000"/>
                </a:solidFill>
                <a:latin typeface="Arial"/>
                <a:ea typeface="DejaVu Sans"/>
              </a:rPr>
              <a:t>Backpropagation</a:t>
            </a:r>
            <a:endParaRPr b="0" lang="de-DE" sz="291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CustomShape 1"/>
          <p:cNvSpPr/>
          <p:nvPr/>
        </p:nvSpPr>
        <p:spPr>
          <a:xfrm>
            <a:off x="8947080" y="7165800"/>
            <a:ext cx="1220400" cy="2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Seite </a:t>
            </a:r>
            <a:fld id="{79CC3F79-53C0-4F80-9884-46ED791A0BB2}" type="slidenum"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fld>
            <a:endParaRPr b="0" lang="de-DE" sz="1000" spc="-1" strike="noStrike">
              <a:latin typeface="Arial"/>
            </a:endParaRPr>
          </a:p>
        </p:txBody>
      </p:sp>
      <p:sp>
        <p:nvSpPr>
          <p:cNvPr id="242" name="CustomShape 2"/>
          <p:cNvSpPr/>
          <p:nvPr/>
        </p:nvSpPr>
        <p:spPr>
          <a:xfrm>
            <a:off x="522360" y="671400"/>
            <a:ext cx="964512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3000" spc="-1" strike="noStrike">
                <a:solidFill>
                  <a:srgbClr val="000000"/>
                </a:solidFill>
                <a:latin typeface="Arial"/>
                <a:ea typeface="DejaVu Sans"/>
              </a:rPr>
              <a:t>Autoencoder</a:t>
            </a:r>
            <a:br/>
            <a:r>
              <a:rPr b="0" i="1" lang="de-DE" sz="2400" spc="-1" strike="noStrike">
                <a:solidFill>
                  <a:srgbClr val="000000"/>
                </a:solidFill>
                <a:latin typeface="Arial"/>
                <a:ea typeface="DejaVu Sans"/>
              </a:rPr>
              <a:t>Modell</a:t>
            </a:r>
            <a:endParaRPr b="0" lang="de-DE" sz="2400" spc="-1" strike="noStrike">
              <a:latin typeface="Arial"/>
            </a:endParaRPr>
          </a:p>
        </p:txBody>
      </p:sp>
      <p:sp>
        <p:nvSpPr>
          <p:cNvPr id="243" name="CustomShape 3"/>
          <p:cNvSpPr/>
          <p:nvPr/>
        </p:nvSpPr>
        <p:spPr>
          <a:xfrm>
            <a:off x="522360" y="2138400"/>
            <a:ext cx="8421120" cy="451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4" name="CustomShape 4"/>
          <p:cNvSpPr/>
          <p:nvPr/>
        </p:nvSpPr>
        <p:spPr>
          <a:xfrm>
            <a:off x="522360" y="2138400"/>
            <a:ext cx="8421120" cy="451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5" name="CustomShape 5"/>
          <p:cNvSpPr/>
          <p:nvPr/>
        </p:nvSpPr>
        <p:spPr>
          <a:xfrm>
            <a:off x="535320" y="1769400"/>
            <a:ext cx="8750160" cy="24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11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  <a:ea typeface="DejaVu Sans"/>
              </a:rPr>
              <a:t>Enkoder: Komprimiert die Eingabe</a:t>
            </a:r>
            <a:endParaRPr b="0" lang="de-DE" sz="3200" spc="-1" strike="noStrike">
              <a:latin typeface="Arial"/>
            </a:endParaRPr>
          </a:p>
          <a:p>
            <a:pPr lvl="1" marL="864000" indent="-3211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Neuronen in Schichten werden sukzessiv weniger</a:t>
            </a:r>
            <a:endParaRPr b="0" lang="de-DE" sz="2800" spc="-1" strike="noStrike">
              <a:latin typeface="Arial"/>
            </a:endParaRPr>
          </a:p>
          <a:p>
            <a:pPr marL="432000" indent="-3211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  <a:ea typeface="DejaVu Sans"/>
              </a:rPr>
              <a:t>Dekoder: Rekonstruiert die Eingabe</a:t>
            </a:r>
            <a:endParaRPr b="0" lang="de-DE" sz="3200" spc="-1" strike="noStrike">
              <a:latin typeface="Arial"/>
            </a:endParaRPr>
          </a:p>
          <a:p>
            <a:pPr lvl="1" marL="864000" indent="-3211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Umgekehrter Aufbau zum Enkoder</a:t>
            </a:r>
            <a:endParaRPr b="0" lang="de-DE" sz="2800" spc="-1" strike="noStrike">
              <a:latin typeface="Arial"/>
            </a:endParaRPr>
          </a:p>
        </p:txBody>
      </p:sp>
      <p:pic>
        <p:nvPicPr>
          <p:cNvPr id="246" name="" descr=""/>
          <p:cNvPicPr/>
          <p:nvPr/>
        </p:nvPicPr>
        <p:blipFill>
          <a:blip r:embed="rId1"/>
          <a:stretch/>
        </p:blipFill>
        <p:spPr>
          <a:xfrm>
            <a:off x="2520000" y="4248000"/>
            <a:ext cx="5038200" cy="2451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CustomShape 1"/>
          <p:cNvSpPr/>
          <p:nvPr/>
        </p:nvSpPr>
        <p:spPr>
          <a:xfrm>
            <a:off x="8947080" y="7165800"/>
            <a:ext cx="1220400" cy="2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Seite </a:t>
            </a:r>
            <a:fld id="{39426C6F-C540-4EBD-813B-2CAB32322863}" type="slidenum"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fld>
            <a:endParaRPr b="0" lang="de-DE" sz="1000" spc="-1" strike="noStrike">
              <a:latin typeface="Arial"/>
            </a:endParaRPr>
          </a:p>
        </p:txBody>
      </p:sp>
      <p:sp>
        <p:nvSpPr>
          <p:cNvPr id="248" name="CustomShape 2"/>
          <p:cNvSpPr/>
          <p:nvPr/>
        </p:nvSpPr>
        <p:spPr>
          <a:xfrm>
            <a:off x="522360" y="671400"/>
            <a:ext cx="964512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3000" spc="-1" strike="noStrike">
                <a:solidFill>
                  <a:srgbClr val="000000"/>
                </a:solidFill>
                <a:latin typeface="Arial"/>
                <a:ea typeface="DejaVu Sans"/>
              </a:rPr>
              <a:t>Bag of Visual Words</a:t>
            </a:r>
            <a:br/>
            <a:r>
              <a:rPr b="0" i="1" lang="de-DE" sz="2400" spc="-1" strike="noStrike">
                <a:solidFill>
                  <a:srgbClr val="000000"/>
                </a:solidFill>
                <a:latin typeface="Arial"/>
                <a:ea typeface="DejaVu Sans"/>
              </a:rPr>
              <a:t>Modell</a:t>
            </a:r>
            <a:endParaRPr b="0" lang="de-DE" sz="2400" spc="-1" strike="noStrike">
              <a:latin typeface="Arial"/>
            </a:endParaRPr>
          </a:p>
        </p:txBody>
      </p:sp>
      <p:sp>
        <p:nvSpPr>
          <p:cNvPr id="249" name="CustomShape 3"/>
          <p:cNvSpPr/>
          <p:nvPr/>
        </p:nvSpPr>
        <p:spPr>
          <a:xfrm>
            <a:off x="522360" y="2138400"/>
            <a:ext cx="8421120" cy="451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0" name="CustomShape 4"/>
          <p:cNvSpPr/>
          <p:nvPr/>
        </p:nvSpPr>
        <p:spPr>
          <a:xfrm>
            <a:off x="522360" y="2138400"/>
            <a:ext cx="8421120" cy="451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51" name="" descr=""/>
          <p:cNvPicPr/>
          <p:nvPr/>
        </p:nvPicPr>
        <p:blipFill>
          <a:blip r:embed="rId1"/>
          <a:stretch/>
        </p:blipFill>
        <p:spPr>
          <a:xfrm>
            <a:off x="1225080" y="4896000"/>
            <a:ext cx="7197120" cy="1708200"/>
          </a:xfrm>
          <a:prstGeom prst="rect">
            <a:avLst/>
          </a:prstGeom>
          <a:ln>
            <a:noFill/>
          </a:ln>
        </p:spPr>
      </p:pic>
      <p:sp>
        <p:nvSpPr>
          <p:cNvPr id="252" name="CustomShape 5"/>
          <p:cNvSpPr/>
          <p:nvPr/>
        </p:nvSpPr>
        <p:spPr>
          <a:xfrm>
            <a:off x="576000" y="1769400"/>
            <a:ext cx="9574200" cy="31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11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  <a:ea typeface="DejaVu Sans"/>
              </a:rPr>
              <a:t>Aus dem Bereich Information Retrival adapiert</a:t>
            </a:r>
            <a:endParaRPr b="0" lang="de-DE" sz="3200" spc="-1" strike="noStrike">
              <a:latin typeface="Arial"/>
            </a:endParaRPr>
          </a:p>
          <a:p>
            <a:pPr marL="432000" indent="-3211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  <a:ea typeface="DejaVu Sans"/>
              </a:rPr>
              <a:t>Statt Wörtern in einem Dokument: Features in Bildern → </a:t>
            </a:r>
            <a:r>
              <a:rPr b="0" i="1" lang="de-DE" sz="3200" spc="-1" strike="noStrike">
                <a:solidFill>
                  <a:srgbClr val="000000"/>
                </a:solidFill>
                <a:latin typeface="Arial"/>
                <a:ea typeface="DejaVu Sans"/>
              </a:rPr>
              <a:t>Visual Words</a:t>
            </a:r>
            <a:endParaRPr b="0" lang="de-DE" sz="3200" spc="-1" strike="noStrike">
              <a:latin typeface="Arial"/>
            </a:endParaRPr>
          </a:p>
          <a:p>
            <a:pPr marL="432000" indent="-3211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  <a:ea typeface="DejaVu Sans"/>
              </a:rPr>
              <a:t>Aufbauen eines Vokabulars im Training → </a:t>
            </a:r>
            <a:r>
              <a:rPr b="0" i="1" lang="de-DE" sz="3200" spc="-1" strike="noStrike">
                <a:solidFill>
                  <a:srgbClr val="000000"/>
                </a:solidFill>
                <a:latin typeface="Arial"/>
                <a:ea typeface="DejaVu Sans"/>
              </a:rPr>
              <a:t>Codebook</a:t>
            </a:r>
            <a:endParaRPr b="0" lang="de-DE" sz="3200" spc="-1" strike="noStrike">
              <a:latin typeface="Arial"/>
            </a:endParaRPr>
          </a:p>
          <a:p>
            <a:pPr marL="432000" indent="-3211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  <a:ea typeface="DejaVu Sans"/>
              </a:rPr>
              <a:t>Test: Berechnung der </a:t>
            </a:r>
            <a:r>
              <a:rPr b="0" i="1" lang="de-DE" sz="3200" spc="-1" strike="noStrike">
                <a:solidFill>
                  <a:srgbClr val="000000"/>
                </a:solidFill>
                <a:latin typeface="Arial"/>
                <a:ea typeface="DejaVu Sans"/>
              </a:rPr>
              <a:t>Visual Words</a:t>
            </a:r>
            <a:r>
              <a:rPr b="0" lang="de-DE" sz="3200" spc="-1" strike="noStrike">
                <a:solidFill>
                  <a:srgbClr val="000000"/>
                </a:solidFill>
                <a:latin typeface="Arial"/>
                <a:ea typeface="DejaVu Sans"/>
              </a:rPr>
              <a:t> pro Bild </a:t>
            </a:r>
            <a:endParaRPr b="0" lang="de-DE" sz="3200" spc="-1" strike="noStrike"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CustomShape 1"/>
          <p:cNvSpPr/>
          <p:nvPr/>
        </p:nvSpPr>
        <p:spPr>
          <a:xfrm>
            <a:off x="8947080" y="7165800"/>
            <a:ext cx="1220400" cy="2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Seite </a:t>
            </a:r>
            <a:fld id="{DEA4F55F-20A7-48D7-8448-DBD87C3E8A86}" type="slidenum"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fld>
            <a:endParaRPr b="0" lang="de-DE" sz="1000" spc="-1" strike="noStrike">
              <a:latin typeface="Arial"/>
            </a:endParaRPr>
          </a:p>
        </p:txBody>
      </p:sp>
      <p:sp>
        <p:nvSpPr>
          <p:cNvPr id="254" name="CustomShape 2"/>
          <p:cNvSpPr/>
          <p:nvPr/>
        </p:nvSpPr>
        <p:spPr>
          <a:xfrm>
            <a:off x="522360" y="671400"/>
            <a:ext cx="964512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3000" spc="-1" strike="noStrike">
                <a:solidFill>
                  <a:srgbClr val="000000"/>
                </a:solidFill>
                <a:latin typeface="Arial"/>
                <a:ea typeface="DejaVu Sans"/>
              </a:rPr>
              <a:t>Modell</a:t>
            </a:r>
            <a:br/>
            <a:r>
              <a:rPr b="0" i="1" lang="de-DE" sz="2400" spc="-1" strike="noStrike">
                <a:solidFill>
                  <a:srgbClr val="000000"/>
                </a:solidFill>
                <a:latin typeface="Arial"/>
                <a:ea typeface="DejaVu Sans"/>
              </a:rPr>
              <a:t>Übersicht</a:t>
            </a:r>
            <a:endParaRPr b="0" lang="de-DE" sz="2400" spc="-1" strike="noStrike">
              <a:latin typeface="Arial"/>
            </a:endParaRPr>
          </a:p>
        </p:txBody>
      </p:sp>
      <p:sp>
        <p:nvSpPr>
          <p:cNvPr id="255" name="CustomShape 3"/>
          <p:cNvSpPr/>
          <p:nvPr/>
        </p:nvSpPr>
        <p:spPr>
          <a:xfrm>
            <a:off x="522360" y="2138400"/>
            <a:ext cx="8421120" cy="451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56" name="" descr=""/>
          <p:cNvPicPr/>
          <p:nvPr/>
        </p:nvPicPr>
        <p:blipFill>
          <a:blip r:embed="rId1"/>
          <a:stretch/>
        </p:blipFill>
        <p:spPr>
          <a:xfrm>
            <a:off x="1872000" y="2138400"/>
            <a:ext cx="6483240" cy="3944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ustomShape 1"/>
          <p:cNvSpPr/>
          <p:nvPr/>
        </p:nvSpPr>
        <p:spPr>
          <a:xfrm>
            <a:off x="8947080" y="7165800"/>
            <a:ext cx="1220400" cy="2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Seite </a:t>
            </a:r>
            <a:fld id="{10A0B9EA-86AD-41FD-902A-E2BCF6E4484A}" type="slidenum"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fld>
            <a:endParaRPr b="0" lang="de-DE" sz="1000" spc="-1" strike="noStrike">
              <a:latin typeface="Arial"/>
            </a:endParaRPr>
          </a:p>
        </p:txBody>
      </p:sp>
      <p:sp>
        <p:nvSpPr>
          <p:cNvPr id="258" name="CustomShape 2"/>
          <p:cNvSpPr/>
          <p:nvPr/>
        </p:nvSpPr>
        <p:spPr>
          <a:xfrm>
            <a:off x="522360" y="671400"/>
            <a:ext cx="964512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3000" spc="-1" strike="noStrike">
                <a:solidFill>
                  <a:srgbClr val="000000"/>
                </a:solidFill>
                <a:latin typeface="Arial"/>
                <a:ea typeface="DejaVu Sans"/>
              </a:rPr>
              <a:t>Modell</a:t>
            </a:r>
            <a:br/>
            <a:r>
              <a:rPr b="0" i="1" lang="de-DE" sz="2400" spc="-1" strike="noStrike">
                <a:solidFill>
                  <a:srgbClr val="000000"/>
                </a:solidFill>
                <a:latin typeface="Arial"/>
                <a:ea typeface="DejaVu Sans"/>
              </a:rPr>
              <a:t>Gradientenbasierter Autoencoder nach Zhao</a:t>
            </a:r>
            <a:endParaRPr b="0" lang="de-DE" sz="2400" spc="-1" strike="noStrike">
              <a:latin typeface="Arial"/>
            </a:endParaRPr>
          </a:p>
        </p:txBody>
      </p:sp>
      <p:sp>
        <p:nvSpPr>
          <p:cNvPr id="259" name="CustomShape 3"/>
          <p:cNvSpPr/>
          <p:nvPr/>
        </p:nvSpPr>
        <p:spPr>
          <a:xfrm>
            <a:off x="522360" y="2138400"/>
            <a:ext cx="8421120" cy="451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0" name="CustomShape 4"/>
          <p:cNvSpPr/>
          <p:nvPr/>
        </p:nvSpPr>
        <p:spPr>
          <a:xfrm>
            <a:off x="576000" y="1769400"/>
            <a:ext cx="5973480" cy="499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11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  <a:ea typeface="DejaVu Sans"/>
              </a:rPr>
              <a:t>Stacked Denoising Autoencoder</a:t>
            </a:r>
            <a:endParaRPr b="0" lang="de-DE" sz="3200" spc="-1" strike="noStrike">
              <a:latin typeface="Arial"/>
            </a:endParaRPr>
          </a:p>
          <a:p>
            <a:pPr marL="432000" indent="-3211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  <a:ea typeface="DejaVu Sans"/>
              </a:rPr>
              <a:t>3042-elementigen Vektor als Eingabe</a:t>
            </a:r>
            <a:endParaRPr b="0" lang="de-DE" sz="3200" spc="-1" strike="noStrike">
              <a:latin typeface="Arial"/>
            </a:endParaRPr>
          </a:p>
          <a:p>
            <a:pPr lvl="1" marL="864000" indent="-3211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Gradienten in x- / y-Richtung</a:t>
            </a:r>
            <a:endParaRPr b="0" lang="de-DE" sz="2800" spc="-1" strike="noStrike">
              <a:latin typeface="Arial"/>
            </a:endParaRPr>
          </a:p>
          <a:p>
            <a:pPr lvl="1" marL="864000" indent="-3211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41 x 41 große Teilfenster</a:t>
            </a:r>
            <a:endParaRPr b="0" lang="de-DE" sz="2800" spc="-1" strike="noStrike">
              <a:latin typeface="Arial"/>
            </a:endParaRPr>
          </a:p>
          <a:p>
            <a:pPr marL="432000" indent="-3211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  <a:ea typeface="DejaVu Sans"/>
              </a:rPr>
              <a:t>In TensorFlow implementiert (mit Autoencoder-Bibliothek*) </a:t>
            </a:r>
            <a:endParaRPr b="0" lang="de-DE" sz="3200" spc="-1" strike="noStrike">
              <a:latin typeface="Arial"/>
            </a:endParaRPr>
          </a:p>
        </p:txBody>
      </p:sp>
      <p:sp>
        <p:nvSpPr>
          <p:cNvPr id="261" name="CustomShape 5"/>
          <p:cNvSpPr/>
          <p:nvPr/>
        </p:nvSpPr>
        <p:spPr>
          <a:xfrm>
            <a:off x="1209240" y="1936440"/>
            <a:ext cx="178200" cy="34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62" name="" descr=""/>
          <p:cNvPicPr/>
          <p:nvPr/>
        </p:nvPicPr>
        <p:blipFill>
          <a:blip r:embed="rId1"/>
          <a:stretch/>
        </p:blipFill>
        <p:spPr>
          <a:xfrm>
            <a:off x="6624360" y="671400"/>
            <a:ext cx="3381480" cy="3904560"/>
          </a:xfrm>
          <a:prstGeom prst="rect">
            <a:avLst/>
          </a:prstGeom>
          <a:ln>
            <a:noFill/>
          </a:ln>
        </p:spPr>
      </p:pic>
      <p:sp>
        <p:nvSpPr>
          <p:cNvPr id="263" name="CustomShape 6"/>
          <p:cNvSpPr/>
          <p:nvPr/>
        </p:nvSpPr>
        <p:spPr>
          <a:xfrm>
            <a:off x="522360" y="6693840"/>
            <a:ext cx="6981840" cy="28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de-DE" sz="1400" spc="-1" strike="noStrike">
                <a:solidFill>
                  <a:srgbClr val="000000"/>
                </a:solidFill>
                <a:latin typeface="Arial"/>
                <a:ea typeface="DejaVu Sans"/>
              </a:rPr>
              <a:t>*https://github.com/rajarsheem/libsdae-autoencoder-tensorflow</a:t>
            </a:r>
            <a:endParaRPr b="0" lang="de-DE" sz="1400" spc="-1" strike="noStrike"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CustomShape 1"/>
          <p:cNvSpPr/>
          <p:nvPr/>
        </p:nvSpPr>
        <p:spPr>
          <a:xfrm>
            <a:off x="8947080" y="7165800"/>
            <a:ext cx="1220400" cy="2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Seite </a:t>
            </a:r>
            <a:fld id="{C3F89BC4-D396-4DC2-870E-7FE4A9A7893E}" type="slidenum"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fld>
            <a:endParaRPr b="0" lang="de-DE" sz="1000" spc="-1" strike="noStrike">
              <a:latin typeface="Arial"/>
            </a:endParaRPr>
          </a:p>
        </p:txBody>
      </p:sp>
      <p:sp>
        <p:nvSpPr>
          <p:cNvPr id="265" name="CustomShape 2"/>
          <p:cNvSpPr/>
          <p:nvPr/>
        </p:nvSpPr>
        <p:spPr>
          <a:xfrm>
            <a:off x="522360" y="671400"/>
            <a:ext cx="964512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3000" spc="-1" strike="noStrike">
                <a:solidFill>
                  <a:srgbClr val="000000"/>
                </a:solidFill>
                <a:latin typeface="Arial"/>
                <a:ea typeface="DejaVu Sans"/>
              </a:rPr>
              <a:t>Modell</a:t>
            </a:r>
            <a:br/>
            <a:r>
              <a:rPr b="0" i="1" lang="de-DE" sz="2400" spc="-1" strike="noStrike">
                <a:solidFill>
                  <a:srgbClr val="000000"/>
                </a:solidFill>
                <a:latin typeface="Arial"/>
                <a:ea typeface="DejaVu Sans"/>
              </a:rPr>
              <a:t>Bag of Visual Words Implementierung</a:t>
            </a:r>
            <a:endParaRPr b="0" lang="de-DE" sz="2400" spc="-1" strike="noStrike">
              <a:latin typeface="Arial"/>
            </a:endParaRPr>
          </a:p>
        </p:txBody>
      </p:sp>
      <p:sp>
        <p:nvSpPr>
          <p:cNvPr id="266" name="CustomShape 3"/>
          <p:cNvSpPr/>
          <p:nvPr/>
        </p:nvSpPr>
        <p:spPr>
          <a:xfrm>
            <a:off x="522360" y="2138400"/>
            <a:ext cx="8421120" cy="451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7" name="CustomShape 4"/>
          <p:cNvSpPr/>
          <p:nvPr/>
        </p:nvSpPr>
        <p:spPr>
          <a:xfrm>
            <a:off x="522360" y="2138400"/>
            <a:ext cx="8421120" cy="451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8" name="CustomShape 5"/>
          <p:cNvSpPr/>
          <p:nvPr/>
        </p:nvSpPr>
        <p:spPr>
          <a:xfrm>
            <a:off x="535680" y="1769400"/>
            <a:ext cx="8606520" cy="438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11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  <a:ea typeface="DejaVu Sans"/>
              </a:rPr>
              <a:t>Clustering: </a:t>
            </a:r>
            <a:endParaRPr b="0" lang="de-DE" sz="3200" spc="-1" strike="noStrike">
              <a:latin typeface="Arial"/>
            </a:endParaRPr>
          </a:p>
          <a:p>
            <a:pPr lvl="1" marL="864000" indent="-3211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Lloyds Algorithmus (k-means Variante)</a:t>
            </a:r>
            <a:endParaRPr b="0" lang="de-DE" sz="2800" spc="-1" strike="noStrike">
              <a:latin typeface="Arial"/>
            </a:endParaRPr>
          </a:p>
          <a:p>
            <a:pPr lvl="1" marL="864000" indent="-3211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CUDA C Projekt adaptiert*</a:t>
            </a:r>
            <a:endParaRPr b="0" lang="de-DE" sz="2800" spc="-1" strike="noStrike">
              <a:latin typeface="Arial"/>
            </a:endParaRPr>
          </a:p>
          <a:p>
            <a:pPr marL="432000" indent="-3211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  <a:ea typeface="DejaVu Sans"/>
              </a:rPr>
              <a:t>Histogramm Berechnung: </a:t>
            </a:r>
            <a:endParaRPr b="0" lang="de-DE" sz="3200" spc="-1" strike="noStrike">
              <a:latin typeface="Arial"/>
            </a:endParaRPr>
          </a:p>
          <a:p>
            <a:pPr lvl="1" marL="864000" indent="-3211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CUDA C</a:t>
            </a:r>
            <a:endParaRPr b="0" lang="de-DE" sz="2800" spc="-1" strike="noStrike">
              <a:latin typeface="Arial"/>
            </a:endParaRPr>
          </a:p>
          <a:p>
            <a:pPr lvl="1" marL="864000" indent="-3211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Muster für GPUs</a:t>
            </a:r>
            <a:endParaRPr b="0" lang="de-DE" sz="2800" spc="-1" strike="noStrike">
              <a:latin typeface="Arial"/>
            </a:endParaRPr>
          </a:p>
        </p:txBody>
      </p:sp>
      <p:sp>
        <p:nvSpPr>
          <p:cNvPr id="269" name="CustomShape 6"/>
          <p:cNvSpPr/>
          <p:nvPr/>
        </p:nvSpPr>
        <p:spPr>
          <a:xfrm>
            <a:off x="522360" y="6637680"/>
            <a:ext cx="6117840" cy="34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* https://github.com/serban/kmeans</a:t>
            </a:r>
            <a:endParaRPr b="0" lang="de-DE" sz="1800" spc="-1" strike="noStrike"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CustomShape 1"/>
          <p:cNvSpPr/>
          <p:nvPr/>
        </p:nvSpPr>
        <p:spPr>
          <a:xfrm>
            <a:off x="8947080" y="7165800"/>
            <a:ext cx="1220400" cy="2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Seite </a:t>
            </a:r>
            <a:fld id="{912A8F4C-099C-4B87-ADEE-C3E2C2A4C1BC}" type="slidenum"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fld>
            <a:endParaRPr b="0" lang="de-DE" sz="1000" spc="-1" strike="noStrike">
              <a:latin typeface="Arial"/>
            </a:endParaRPr>
          </a:p>
        </p:txBody>
      </p:sp>
      <p:sp>
        <p:nvSpPr>
          <p:cNvPr id="271" name="CustomShape 2"/>
          <p:cNvSpPr/>
          <p:nvPr/>
        </p:nvSpPr>
        <p:spPr>
          <a:xfrm>
            <a:off x="522360" y="671400"/>
            <a:ext cx="964512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3000" spc="-1" strike="noStrike">
                <a:solidFill>
                  <a:srgbClr val="000000"/>
                </a:solidFill>
                <a:latin typeface="Arial"/>
                <a:ea typeface="DejaVu Sans"/>
              </a:rPr>
              <a:t>Experiment</a:t>
            </a:r>
            <a:br/>
            <a:r>
              <a:rPr b="0" i="1" lang="de-DE" sz="2400" spc="-1" strike="noStrike">
                <a:solidFill>
                  <a:srgbClr val="000000"/>
                </a:solidFill>
                <a:latin typeface="Arial"/>
                <a:ea typeface="DejaVu Sans"/>
              </a:rPr>
              <a:t>Aufbau</a:t>
            </a:r>
            <a:endParaRPr b="0" lang="de-DE" sz="2400" spc="-1" strike="noStrike">
              <a:latin typeface="Arial"/>
            </a:endParaRPr>
          </a:p>
        </p:txBody>
      </p:sp>
      <p:sp>
        <p:nvSpPr>
          <p:cNvPr id="272" name="CustomShape 3"/>
          <p:cNvSpPr/>
          <p:nvPr/>
        </p:nvSpPr>
        <p:spPr>
          <a:xfrm>
            <a:off x="522360" y="2138400"/>
            <a:ext cx="8421120" cy="451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3" name="CustomShape 4"/>
          <p:cNvSpPr/>
          <p:nvPr/>
        </p:nvSpPr>
        <p:spPr>
          <a:xfrm>
            <a:off x="522360" y="2138400"/>
            <a:ext cx="8421120" cy="451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4" name="CustomShape 5"/>
          <p:cNvSpPr/>
          <p:nvPr/>
        </p:nvSpPr>
        <p:spPr>
          <a:xfrm>
            <a:off x="536040" y="1769400"/>
            <a:ext cx="8606520" cy="438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11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  <a:ea typeface="DejaVu Sans"/>
              </a:rPr>
              <a:t>Erzeugung eines BoVW aus Trainingsdaten</a:t>
            </a:r>
            <a:endParaRPr b="0" lang="de-DE" sz="3200" spc="-1" strike="noStrike">
              <a:latin typeface="Arial"/>
            </a:endParaRPr>
          </a:p>
          <a:p>
            <a:pPr lvl="1" marL="864000" indent="-3211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Anwenden des Modells auf gelabelte Testdaten</a:t>
            </a:r>
            <a:endParaRPr b="0" lang="de-DE" sz="2800" spc="-1" strike="noStrike">
              <a:latin typeface="Arial"/>
            </a:endParaRPr>
          </a:p>
          <a:p>
            <a:pPr lvl="1" marL="864000" indent="-3211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Sowohl für AE als auch SIFT Features</a:t>
            </a:r>
            <a:endParaRPr b="0" lang="de-DE" sz="2800" spc="-1" strike="noStrike">
              <a:latin typeface="Arial"/>
            </a:endParaRPr>
          </a:p>
          <a:p>
            <a:pPr marL="432000" indent="-3211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  <a:ea typeface="DejaVu Sans"/>
              </a:rPr>
              <a:t>Messung der Ähnlichkeit zwischen den </a:t>
            </a:r>
            <a:r>
              <a:rPr b="0" i="1" lang="de-DE" sz="3200" spc="-1" strike="noStrike">
                <a:solidFill>
                  <a:srgbClr val="000000"/>
                </a:solidFill>
                <a:latin typeface="Arial"/>
                <a:ea typeface="DejaVu Sans"/>
              </a:rPr>
              <a:t>Visual Words</a:t>
            </a:r>
            <a:r>
              <a:rPr b="0" lang="de-DE" sz="3200" spc="-1" strike="noStrike">
                <a:solidFill>
                  <a:srgbClr val="000000"/>
                </a:solidFill>
                <a:latin typeface="Arial"/>
                <a:ea typeface="DejaVu Sans"/>
              </a:rPr>
              <a:t> zweier Bilder</a:t>
            </a:r>
            <a:endParaRPr b="0" lang="de-DE" sz="3200" spc="-1" strike="noStrike">
              <a:latin typeface="Arial"/>
            </a:endParaRPr>
          </a:p>
        </p:txBody>
      </p:sp>
      <p:pic>
        <p:nvPicPr>
          <p:cNvPr id="275" name="" descr=""/>
          <p:cNvPicPr/>
          <p:nvPr/>
        </p:nvPicPr>
        <p:blipFill>
          <a:blip r:embed="rId1"/>
          <a:stretch/>
        </p:blipFill>
        <p:spPr>
          <a:xfrm>
            <a:off x="2304000" y="4619880"/>
            <a:ext cx="5397840" cy="2073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8947080" y="7165800"/>
            <a:ext cx="1220400" cy="2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Seite </a:t>
            </a:r>
            <a:fld id="{8EFE69D5-B9D4-446A-95E8-EF10D45BF15A}" type="slidenum"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fld>
            <a:endParaRPr b="0" lang="de-DE" sz="1000" spc="-1" strike="noStrike">
              <a:latin typeface="Arial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522360" y="671400"/>
            <a:ext cx="964512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3000" spc="-1" strike="noStrike">
                <a:solidFill>
                  <a:srgbClr val="000000"/>
                </a:solidFill>
                <a:latin typeface="Arial"/>
                <a:ea typeface="DejaVu Sans"/>
              </a:rPr>
              <a:t>Inhaltsverzeichnis</a:t>
            </a:r>
            <a:endParaRPr b="0" lang="de-DE" sz="3000" spc="-1" strike="noStrike">
              <a:latin typeface="Arial"/>
            </a:endParaRPr>
          </a:p>
        </p:txBody>
      </p:sp>
      <p:graphicFrame>
        <p:nvGraphicFramePr>
          <p:cNvPr id="176" name="Table 3"/>
          <p:cNvGraphicFramePr/>
          <p:nvPr/>
        </p:nvGraphicFramePr>
        <p:xfrm>
          <a:off x="495360" y="2203560"/>
          <a:ext cx="8424000" cy="4522320"/>
        </p:xfrm>
        <a:graphic>
          <a:graphicData uri="http://schemas.openxmlformats.org/drawingml/2006/table">
            <a:tbl>
              <a:tblPr/>
              <a:tblGrid>
                <a:gridCol w="6676200"/>
                <a:gridCol w="524160"/>
                <a:gridCol w="1224000"/>
              </a:tblGrid>
              <a:tr h="4522680">
                <a:tc>
                  <a:txBody>
                    <a:bodyPr/>
                    <a:p>
                      <a:pPr>
                        <a:lnSpc>
                          <a:spcPct val="110000"/>
                        </a:lnSpc>
                        <a:spcAft>
                          <a:spcPts val="680"/>
                        </a:spcAft>
                      </a:pPr>
                      <a:r>
                        <a:rPr b="1" lang="de-DE" sz="17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Motivation</a:t>
                      </a:r>
                      <a:endParaRPr b="0" lang="de-D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10000"/>
                        </a:lnSpc>
                        <a:spcAft>
                          <a:spcPts val="680"/>
                        </a:spcAft>
                      </a:pPr>
                      <a:r>
                        <a:rPr b="1" lang="de-DE" sz="17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Bilder und Features</a:t>
                      </a:r>
                      <a:endParaRPr b="0" lang="de-D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10000"/>
                        </a:lnSpc>
                        <a:spcAft>
                          <a:spcPts val="680"/>
                        </a:spcAft>
                      </a:pPr>
                      <a:r>
                        <a:rPr b="1" lang="de-DE" sz="17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Machine Learning</a:t>
                      </a:r>
                      <a:endParaRPr b="0" lang="de-D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10000"/>
                        </a:lnSpc>
                        <a:spcAft>
                          <a:spcPts val="680"/>
                        </a:spcAft>
                      </a:pPr>
                      <a:r>
                        <a:rPr b="1" lang="de-DE" sz="17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Autoencoder</a:t>
                      </a:r>
                      <a:endParaRPr b="0" lang="de-D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10000"/>
                        </a:lnSpc>
                        <a:spcAft>
                          <a:spcPts val="680"/>
                        </a:spcAft>
                      </a:pPr>
                      <a:r>
                        <a:rPr b="1" lang="de-DE" sz="17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Bag of Visual Words</a:t>
                      </a:r>
                      <a:endParaRPr b="0" lang="de-D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10000"/>
                        </a:lnSpc>
                        <a:spcAft>
                          <a:spcPts val="680"/>
                        </a:spcAft>
                      </a:pPr>
                      <a:r>
                        <a:rPr b="1" lang="de-DE" sz="17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Modell</a:t>
                      </a:r>
                      <a:endParaRPr b="0" lang="de-D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10000"/>
                        </a:lnSpc>
                        <a:spcAft>
                          <a:spcPts val="680"/>
                        </a:spcAft>
                      </a:pPr>
                      <a:r>
                        <a:rPr b="1" lang="de-DE" sz="17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Experiment</a:t>
                      </a:r>
                      <a:endParaRPr b="0" lang="de-D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10000"/>
                        </a:lnSpc>
                        <a:spcAft>
                          <a:spcPts val="680"/>
                        </a:spcAft>
                      </a:pPr>
                      <a:r>
                        <a:rPr b="1" lang="de-DE" sz="17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Fazit</a:t>
                      </a:r>
                      <a:endParaRPr b="0" lang="de-D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10000"/>
                        </a:lnSpc>
                        <a:spcAft>
                          <a:spcPts val="680"/>
                        </a:spcAft>
                      </a:pPr>
                      <a:r>
                        <a:rPr b="1" lang="de-DE" sz="17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Quellen</a:t>
                      </a:r>
                      <a:endParaRPr b="0" lang="de-DE" sz="17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10000"/>
                        </a:lnSpc>
                        <a:spcAft>
                          <a:spcPts val="680"/>
                        </a:spcAft>
                      </a:pPr>
                      <a:endParaRPr b="0" lang="de-D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10000"/>
                        </a:lnSpc>
                        <a:spcAft>
                          <a:spcPts val="680"/>
                        </a:spcAft>
                      </a:pPr>
                      <a:endParaRPr b="0" lang="de-D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10000"/>
                        </a:lnSpc>
                        <a:spcAft>
                          <a:spcPts val="680"/>
                        </a:spcAft>
                      </a:pPr>
                      <a:endParaRPr b="0" lang="de-DE" sz="18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10000"/>
                        </a:lnSpc>
                        <a:spcAft>
                          <a:spcPts val="680"/>
                        </a:spcAft>
                      </a:pPr>
                      <a:r>
                        <a:rPr b="0" i="1" lang="de-DE" sz="17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Seite 3</a:t>
                      </a:r>
                      <a:endParaRPr b="0" lang="de-D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10000"/>
                        </a:lnSpc>
                        <a:spcAft>
                          <a:spcPts val="680"/>
                        </a:spcAft>
                      </a:pPr>
                      <a:r>
                        <a:rPr b="0" i="1" lang="de-DE" sz="17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Seite 4</a:t>
                      </a:r>
                      <a:endParaRPr b="0" lang="de-D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10000"/>
                        </a:lnSpc>
                        <a:spcAft>
                          <a:spcPts val="680"/>
                        </a:spcAft>
                      </a:pPr>
                      <a:r>
                        <a:rPr b="0" i="1" lang="de-DE" sz="17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Seite 9</a:t>
                      </a:r>
                      <a:endParaRPr b="0" lang="de-D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10000"/>
                        </a:lnSpc>
                        <a:spcAft>
                          <a:spcPts val="680"/>
                        </a:spcAft>
                      </a:pPr>
                      <a:r>
                        <a:rPr b="0" i="1" lang="de-DE" sz="17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Seite 13</a:t>
                      </a:r>
                      <a:endParaRPr b="0" lang="de-D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10000"/>
                        </a:lnSpc>
                        <a:spcAft>
                          <a:spcPts val="680"/>
                        </a:spcAft>
                      </a:pPr>
                      <a:r>
                        <a:rPr b="0" i="1" lang="de-DE" sz="17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Seite 15</a:t>
                      </a:r>
                      <a:endParaRPr b="0" lang="de-D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10000"/>
                        </a:lnSpc>
                        <a:spcAft>
                          <a:spcPts val="680"/>
                        </a:spcAft>
                      </a:pPr>
                      <a:r>
                        <a:rPr b="0" i="1" lang="de-DE" sz="17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Seite 16</a:t>
                      </a:r>
                      <a:endParaRPr b="0" lang="de-D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10000"/>
                        </a:lnSpc>
                        <a:spcAft>
                          <a:spcPts val="680"/>
                        </a:spcAft>
                      </a:pPr>
                      <a:r>
                        <a:rPr b="0" i="1" lang="de-DE" sz="17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Seite 19</a:t>
                      </a:r>
                      <a:endParaRPr b="0" lang="de-D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10000"/>
                        </a:lnSpc>
                        <a:spcAft>
                          <a:spcPts val="680"/>
                        </a:spcAft>
                      </a:pPr>
                      <a:r>
                        <a:rPr b="0" i="1" lang="de-DE" sz="17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Seite 25</a:t>
                      </a:r>
                      <a:endParaRPr b="0" lang="de-D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10000"/>
                        </a:lnSpc>
                        <a:spcAft>
                          <a:spcPts val="680"/>
                        </a:spcAft>
                      </a:pPr>
                      <a:r>
                        <a:rPr b="0" i="1" lang="de-DE" sz="17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Seite 28</a:t>
                      </a:r>
                      <a:endParaRPr b="0" lang="de-DE" sz="17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</a:tr>
            </a:tbl>
          </a:graphicData>
        </a:graphic>
      </p:graphicFrame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CustomShape 1"/>
          <p:cNvSpPr/>
          <p:nvPr/>
        </p:nvSpPr>
        <p:spPr>
          <a:xfrm>
            <a:off x="8947080" y="7165800"/>
            <a:ext cx="1220400" cy="2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Seite </a:t>
            </a:r>
            <a:fld id="{FC818C49-23A9-48F5-ABC6-26C41D09717F}" type="slidenum"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fld>
            <a:endParaRPr b="0" lang="de-DE" sz="1000" spc="-1" strike="noStrike">
              <a:latin typeface="Arial"/>
            </a:endParaRPr>
          </a:p>
        </p:txBody>
      </p:sp>
      <p:sp>
        <p:nvSpPr>
          <p:cNvPr id="277" name="CustomShape 2"/>
          <p:cNvSpPr/>
          <p:nvPr/>
        </p:nvSpPr>
        <p:spPr>
          <a:xfrm>
            <a:off x="522360" y="671400"/>
            <a:ext cx="964512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3000" spc="-1" strike="noStrike">
                <a:solidFill>
                  <a:srgbClr val="000000"/>
                </a:solidFill>
                <a:latin typeface="Arial"/>
                <a:ea typeface="DejaVu Sans"/>
              </a:rPr>
              <a:t>Experiment</a:t>
            </a:r>
            <a:br/>
            <a:r>
              <a:rPr b="0" i="1" lang="de-DE" sz="2400" spc="-1" strike="noStrike">
                <a:solidFill>
                  <a:srgbClr val="000000"/>
                </a:solidFill>
                <a:latin typeface="Arial"/>
                <a:ea typeface="DejaVu Sans"/>
              </a:rPr>
              <a:t>Testdaten</a:t>
            </a:r>
            <a:endParaRPr b="0" lang="de-DE" sz="2400" spc="-1" strike="noStrike">
              <a:latin typeface="Arial"/>
            </a:endParaRPr>
          </a:p>
        </p:txBody>
      </p:sp>
      <p:sp>
        <p:nvSpPr>
          <p:cNvPr id="278" name="CustomShape 3"/>
          <p:cNvSpPr/>
          <p:nvPr/>
        </p:nvSpPr>
        <p:spPr>
          <a:xfrm>
            <a:off x="522360" y="2138400"/>
            <a:ext cx="8421120" cy="451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9" name="CustomShape 4"/>
          <p:cNvSpPr/>
          <p:nvPr/>
        </p:nvSpPr>
        <p:spPr>
          <a:xfrm>
            <a:off x="522360" y="2138400"/>
            <a:ext cx="8421120" cy="451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280" name="Table 5"/>
          <p:cNvGraphicFramePr/>
          <p:nvPr/>
        </p:nvGraphicFramePr>
        <p:xfrm>
          <a:off x="495720" y="2871000"/>
          <a:ext cx="8359920" cy="3615480"/>
        </p:xfrm>
        <a:graphic>
          <a:graphicData uri="http://schemas.openxmlformats.org/drawingml/2006/table">
            <a:tbl>
              <a:tblPr/>
              <a:tblGrid>
                <a:gridCol w="2089080"/>
                <a:gridCol w="2089080"/>
                <a:gridCol w="2089080"/>
                <a:gridCol w="2093040"/>
              </a:tblGrid>
              <a:tr h="9036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6633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latin typeface="Arial"/>
                        </a:rPr>
                        <a:t>Kategorien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6633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latin typeface="Arial"/>
                        </a:rPr>
                        <a:t>Features im Training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6633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latin typeface="Arial"/>
                        </a:rPr>
                        <a:t>Features im Test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6633"/>
                    </a:solidFill>
                  </a:tcPr>
                </a:tc>
              </a:tr>
              <a:tr h="90360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latin typeface="Arial"/>
                        </a:rPr>
                        <a:t>Experiment 1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996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latin typeface="Arial"/>
                        </a:rPr>
                        <a:t>Bonsai</a:t>
                      </a:r>
                      <a:endParaRPr b="0" lang="de-DE" sz="1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latin typeface="Arial"/>
                        </a:rPr>
                        <a:t>Leopard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996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latin typeface="Arial"/>
                        </a:rPr>
                        <a:t>10.000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996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latin typeface="Arial"/>
                        </a:rPr>
                        <a:t>27.000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9966"/>
                    </a:solidFill>
                  </a:tcPr>
                </a:tc>
              </a:tr>
              <a:tr h="90360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latin typeface="Arial"/>
                        </a:rPr>
                        <a:t>Experiment 2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latin typeface="Arial"/>
                        </a:rPr>
                        <a:t>Bonsai</a:t>
                      </a:r>
                      <a:endParaRPr b="0" lang="de-DE" sz="1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latin typeface="Arial"/>
                        </a:rPr>
                        <a:t>Leopard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latin typeface="Arial"/>
                        </a:rPr>
                        <a:t>21.000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latin typeface="Arial"/>
                        </a:rPr>
                        <a:t>55.000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</a:tr>
              <a:tr h="90504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latin typeface="Arial"/>
                        </a:rPr>
                        <a:t>Experiment 3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996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latin typeface="Arial"/>
                        </a:rPr>
                        <a:t>Flugzeug</a:t>
                      </a:r>
                      <a:endParaRPr b="0" lang="de-DE" sz="1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latin typeface="Arial"/>
                        </a:rPr>
                        <a:t>Motorrad</a:t>
                      </a:r>
                      <a:endParaRPr b="0" lang="de-DE" sz="1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latin typeface="Arial"/>
                        </a:rPr>
                        <a:t>Uhr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996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latin typeface="Arial"/>
                        </a:rPr>
                        <a:t>18.000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996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latin typeface="Arial"/>
                        </a:rPr>
                        <a:t>52.000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9966"/>
                    </a:solidFill>
                  </a:tcPr>
                </a:tc>
              </a:tr>
            </a:tbl>
          </a:graphicData>
        </a:graphic>
      </p:graphicFrame>
      <p:sp>
        <p:nvSpPr>
          <p:cNvPr id="281" name="CustomShape 6"/>
          <p:cNvSpPr/>
          <p:nvPr/>
        </p:nvSpPr>
        <p:spPr>
          <a:xfrm>
            <a:off x="535680" y="1769400"/>
            <a:ext cx="8606520" cy="96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11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  <a:ea typeface="DejaVu Sans"/>
              </a:rPr>
              <a:t>„</a:t>
            </a:r>
            <a:r>
              <a:rPr b="0" lang="de-DE" sz="3200" spc="-1" strike="noStrike">
                <a:solidFill>
                  <a:srgbClr val="000000"/>
                </a:solidFill>
                <a:latin typeface="Arial"/>
                <a:ea typeface="DejaVu Sans"/>
              </a:rPr>
              <a:t>Caltech 101“ als Testdaten</a:t>
            </a:r>
            <a:endParaRPr b="0" lang="de-DE" sz="3200" spc="-1" strike="noStrike"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CustomShape 1"/>
          <p:cNvSpPr/>
          <p:nvPr/>
        </p:nvSpPr>
        <p:spPr>
          <a:xfrm>
            <a:off x="8947080" y="7165800"/>
            <a:ext cx="1220400" cy="2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Seite </a:t>
            </a:r>
            <a:fld id="{B8EEFEE5-90D9-480C-86C5-4E97B7B3B5E8}" type="slidenum"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fld>
            <a:endParaRPr b="0" lang="de-DE" sz="1000" spc="-1" strike="noStrike">
              <a:latin typeface="Arial"/>
            </a:endParaRPr>
          </a:p>
        </p:txBody>
      </p:sp>
      <p:sp>
        <p:nvSpPr>
          <p:cNvPr id="283" name="CustomShape 2"/>
          <p:cNvSpPr/>
          <p:nvPr/>
        </p:nvSpPr>
        <p:spPr>
          <a:xfrm>
            <a:off x="522360" y="671400"/>
            <a:ext cx="964512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3000" spc="-1" strike="noStrike">
                <a:solidFill>
                  <a:srgbClr val="000000"/>
                </a:solidFill>
                <a:latin typeface="Arial"/>
                <a:ea typeface="DejaVu Sans"/>
              </a:rPr>
              <a:t>Experiment</a:t>
            </a:r>
            <a:br/>
            <a:r>
              <a:rPr b="0" i="1" lang="de-DE" sz="2400" spc="-1" strike="noStrike">
                <a:solidFill>
                  <a:srgbClr val="000000"/>
                </a:solidFill>
                <a:latin typeface="Arial"/>
                <a:ea typeface="DejaVu Sans"/>
              </a:rPr>
              <a:t>Ergebnisse – Klassifizierung Experiment 1</a:t>
            </a:r>
            <a:endParaRPr b="0" lang="de-DE" sz="2400" spc="-1" strike="noStrike">
              <a:latin typeface="Arial"/>
            </a:endParaRPr>
          </a:p>
        </p:txBody>
      </p:sp>
      <p:sp>
        <p:nvSpPr>
          <p:cNvPr id="284" name="CustomShape 3"/>
          <p:cNvSpPr/>
          <p:nvPr/>
        </p:nvSpPr>
        <p:spPr>
          <a:xfrm>
            <a:off x="522360" y="2138400"/>
            <a:ext cx="8421120" cy="451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5" name="CustomShape 4"/>
          <p:cNvSpPr/>
          <p:nvPr/>
        </p:nvSpPr>
        <p:spPr>
          <a:xfrm>
            <a:off x="522360" y="2138400"/>
            <a:ext cx="8421120" cy="451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86" name="" descr=""/>
          <p:cNvPicPr/>
          <p:nvPr/>
        </p:nvPicPr>
        <p:blipFill>
          <a:blip r:embed="rId1"/>
          <a:stretch/>
        </p:blipFill>
        <p:spPr>
          <a:xfrm>
            <a:off x="504000" y="1728000"/>
            <a:ext cx="5469120" cy="2424240"/>
          </a:xfrm>
          <a:prstGeom prst="rect">
            <a:avLst/>
          </a:prstGeom>
          <a:ln>
            <a:noFill/>
          </a:ln>
        </p:spPr>
      </p:pic>
      <p:pic>
        <p:nvPicPr>
          <p:cNvPr id="287" name="" descr=""/>
          <p:cNvPicPr/>
          <p:nvPr/>
        </p:nvPicPr>
        <p:blipFill>
          <a:blip r:embed="rId2"/>
          <a:stretch/>
        </p:blipFill>
        <p:spPr>
          <a:xfrm>
            <a:off x="504000" y="4320000"/>
            <a:ext cx="5469120" cy="2424960"/>
          </a:xfrm>
          <a:prstGeom prst="rect">
            <a:avLst/>
          </a:prstGeom>
          <a:ln>
            <a:noFill/>
          </a:ln>
        </p:spPr>
      </p:pic>
      <p:sp>
        <p:nvSpPr>
          <p:cNvPr id="288" name="CustomShape 5"/>
          <p:cNvSpPr/>
          <p:nvPr/>
        </p:nvSpPr>
        <p:spPr>
          <a:xfrm>
            <a:off x="792000" y="1863360"/>
            <a:ext cx="790560" cy="36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de-DE" sz="2600" spc="-1" strike="noStrike">
                <a:solidFill>
                  <a:srgbClr val="000000"/>
                </a:solidFill>
                <a:latin typeface="Arial"/>
                <a:ea typeface="DejaVu Sans"/>
              </a:rPr>
              <a:t>SIFT</a:t>
            </a:r>
            <a:endParaRPr b="0" lang="de-DE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3"/>
              </a:spcBef>
            </a:pPr>
            <a:endParaRPr b="0" lang="de-DE" sz="2600" spc="-1" strike="noStrike">
              <a:latin typeface="Arial"/>
            </a:endParaRPr>
          </a:p>
        </p:txBody>
      </p:sp>
      <p:sp>
        <p:nvSpPr>
          <p:cNvPr id="289" name="CustomShape 6"/>
          <p:cNvSpPr/>
          <p:nvPr/>
        </p:nvSpPr>
        <p:spPr>
          <a:xfrm>
            <a:off x="792000" y="4392000"/>
            <a:ext cx="1942560" cy="43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de-DE" sz="2600" spc="-1" strike="noStrike">
                <a:solidFill>
                  <a:srgbClr val="000000"/>
                </a:solidFill>
                <a:latin typeface="Arial"/>
                <a:ea typeface="DejaVu Sans"/>
              </a:rPr>
              <a:t>Autoencoder</a:t>
            </a:r>
            <a:endParaRPr b="0" lang="de-DE" sz="2600" spc="-1" strike="noStrike">
              <a:latin typeface="Arial"/>
            </a:endParaRPr>
          </a:p>
        </p:txBody>
      </p:sp>
      <p:graphicFrame>
        <p:nvGraphicFramePr>
          <p:cNvPr id="290" name="Table 7"/>
          <p:cNvGraphicFramePr/>
          <p:nvPr/>
        </p:nvGraphicFramePr>
        <p:xfrm>
          <a:off x="6413040" y="4354920"/>
          <a:ext cx="1752120" cy="2332440"/>
        </p:xfrm>
        <a:graphic>
          <a:graphicData uri="http://schemas.openxmlformats.org/drawingml/2006/table">
            <a:tbl>
              <a:tblPr/>
              <a:tblGrid>
                <a:gridCol w="775440"/>
                <a:gridCol w="977040"/>
              </a:tblGrid>
              <a:tr h="29160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400" spc="-1" strike="noStrike">
                          <a:latin typeface="Arial"/>
                        </a:rPr>
                        <a:t>k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6633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400" spc="-1" strike="noStrike">
                          <a:latin typeface="Arial"/>
                        </a:rPr>
                        <a:t>AUC in %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6633"/>
                    </a:solidFill>
                  </a:tcPr>
                </a:tc>
              </a:tr>
              <a:tr h="291600"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400" spc="-1" strike="noStrike">
                          <a:latin typeface="Arial"/>
                        </a:rPr>
                        <a:t>5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9966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400" spc="-1" strike="noStrike">
                          <a:latin typeface="Arial"/>
                        </a:rPr>
                        <a:t>58.50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9966"/>
                    </a:solidFill>
                  </a:tcPr>
                </a:tc>
              </a:tr>
              <a:tr h="291600"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400" spc="-1" strike="noStrike">
                          <a:latin typeface="Arial"/>
                        </a:rPr>
                        <a:t>10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400" spc="-1" strike="noStrike">
                          <a:latin typeface="Arial"/>
                        </a:rPr>
                        <a:t>54.56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</a:tr>
              <a:tr h="291600"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400" spc="-1" strike="noStrike">
                          <a:latin typeface="Arial"/>
                        </a:rPr>
                        <a:t>20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9966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400" spc="-1" strike="noStrike">
                          <a:latin typeface="Arial"/>
                        </a:rPr>
                        <a:t>56.37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9966"/>
                    </a:solidFill>
                  </a:tcPr>
                </a:tc>
              </a:tr>
              <a:tr h="291600"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400" spc="-1" strike="noStrike">
                          <a:latin typeface="Arial"/>
                        </a:rPr>
                        <a:t>50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400" spc="-1" strike="noStrike">
                          <a:latin typeface="Arial"/>
                        </a:rPr>
                        <a:t>57.78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</a:tr>
              <a:tr h="291600"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400" spc="-1" strike="noStrike">
                          <a:latin typeface="Arial"/>
                        </a:rPr>
                        <a:t>90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9966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400" spc="-1" strike="noStrike">
                          <a:latin typeface="Arial"/>
                        </a:rPr>
                        <a:t>53.62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9966"/>
                    </a:solidFill>
                  </a:tcPr>
                </a:tc>
              </a:tr>
              <a:tr h="291600"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400" spc="-1" strike="noStrike">
                          <a:latin typeface="Arial"/>
                        </a:rPr>
                        <a:t>200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1" lang="de-DE" sz="1400" spc="-1" strike="noStrike">
                          <a:latin typeface="Arial"/>
                        </a:rPr>
                        <a:t>60.49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</a:tr>
              <a:tr h="291600"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400" spc="-1" strike="noStrike">
                          <a:latin typeface="Arial"/>
                        </a:rPr>
                        <a:t>500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9966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400" spc="-1" strike="noStrike">
                          <a:latin typeface="Arial"/>
                        </a:rPr>
                        <a:t>59.56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996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1" name="Table 8"/>
          <p:cNvGraphicFramePr/>
          <p:nvPr/>
        </p:nvGraphicFramePr>
        <p:xfrm>
          <a:off x="6401520" y="1775880"/>
          <a:ext cx="1752840" cy="2332440"/>
        </p:xfrm>
        <a:graphic>
          <a:graphicData uri="http://schemas.openxmlformats.org/drawingml/2006/table">
            <a:tbl>
              <a:tblPr/>
              <a:tblGrid>
                <a:gridCol w="775440"/>
                <a:gridCol w="977760"/>
              </a:tblGrid>
              <a:tr h="29160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400" spc="-1" strike="noStrike">
                          <a:latin typeface="Arial"/>
                        </a:rPr>
                        <a:t>k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6633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400" spc="-1" strike="noStrike">
                          <a:latin typeface="Arial"/>
                        </a:rPr>
                        <a:t>AUC in %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6633"/>
                    </a:solidFill>
                  </a:tcPr>
                </a:tc>
              </a:tr>
              <a:tr h="291600"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400" spc="-1" strike="noStrike">
                          <a:latin typeface="Arial"/>
                        </a:rPr>
                        <a:t>5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9966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400" spc="-1" strike="noStrike">
                          <a:latin typeface="Arial"/>
                          <a:ea typeface="CMR12"/>
                        </a:rPr>
                        <a:t>56.73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9966"/>
                    </a:solidFill>
                  </a:tcPr>
                </a:tc>
              </a:tr>
              <a:tr h="291600"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400" spc="-1" strike="noStrike">
                          <a:latin typeface="Arial"/>
                        </a:rPr>
                        <a:t>10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400" spc="-1" strike="noStrike">
                          <a:latin typeface="Arial"/>
                        </a:rPr>
                        <a:t>60.43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</a:tr>
              <a:tr h="291600"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400" spc="-1" strike="noStrike">
                          <a:latin typeface="Arial"/>
                        </a:rPr>
                        <a:t>20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9966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400" spc="-1" strike="noStrike">
                          <a:latin typeface="Arial"/>
                        </a:rPr>
                        <a:t>59.62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9966"/>
                    </a:solidFill>
                  </a:tcPr>
                </a:tc>
              </a:tr>
              <a:tr h="291600"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400" spc="-1" strike="noStrike">
                          <a:latin typeface="Arial"/>
                        </a:rPr>
                        <a:t>50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1" lang="de-DE" sz="1400" spc="-1" strike="noStrike">
                          <a:latin typeface="Arial"/>
                        </a:rPr>
                        <a:t>67.70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</a:tr>
              <a:tr h="291600"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400" spc="-1" strike="noStrike">
                          <a:latin typeface="Arial"/>
                        </a:rPr>
                        <a:t>90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9966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400" spc="-1" strike="noStrike">
                          <a:latin typeface="Arial"/>
                        </a:rPr>
                        <a:t>63.59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9966"/>
                    </a:solidFill>
                  </a:tcPr>
                </a:tc>
              </a:tr>
              <a:tr h="291600"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400" spc="-1" strike="noStrike">
                          <a:latin typeface="Arial"/>
                        </a:rPr>
                        <a:t>200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400" spc="-1" strike="noStrike">
                          <a:latin typeface="Arial"/>
                        </a:rPr>
                        <a:t>62.80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</a:tr>
              <a:tr h="291600"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400" spc="-1" strike="noStrike">
                          <a:latin typeface="Arial"/>
                        </a:rPr>
                        <a:t>500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9966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400" spc="-1" strike="noStrike">
                          <a:latin typeface="Arial"/>
                        </a:rPr>
                        <a:t>58.90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9966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CustomShape 1"/>
          <p:cNvSpPr/>
          <p:nvPr/>
        </p:nvSpPr>
        <p:spPr>
          <a:xfrm>
            <a:off x="8947080" y="7165800"/>
            <a:ext cx="1220400" cy="2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Seite </a:t>
            </a:r>
            <a:fld id="{A76398CF-4DB7-4E49-84C7-BC5829F3F8DD}" type="slidenum"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fld>
            <a:endParaRPr b="0" lang="de-DE" sz="1000" spc="-1" strike="noStrike">
              <a:latin typeface="Arial"/>
            </a:endParaRPr>
          </a:p>
        </p:txBody>
      </p:sp>
      <p:sp>
        <p:nvSpPr>
          <p:cNvPr id="293" name="CustomShape 2"/>
          <p:cNvSpPr/>
          <p:nvPr/>
        </p:nvSpPr>
        <p:spPr>
          <a:xfrm>
            <a:off x="522360" y="671400"/>
            <a:ext cx="964512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3000" spc="-1" strike="noStrike">
                <a:solidFill>
                  <a:srgbClr val="000000"/>
                </a:solidFill>
                <a:latin typeface="Arial"/>
                <a:ea typeface="DejaVu Sans"/>
              </a:rPr>
              <a:t>Experiment</a:t>
            </a:r>
            <a:br/>
            <a:r>
              <a:rPr b="0" i="1" lang="de-DE" sz="2400" spc="-1" strike="noStrike">
                <a:solidFill>
                  <a:srgbClr val="000000"/>
                </a:solidFill>
                <a:latin typeface="Arial"/>
                <a:ea typeface="DejaVu Sans"/>
              </a:rPr>
              <a:t>Ergebnisse – Klassifizierung Experiment 2</a:t>
            </a:r>
            <a:endParaRPr b="0" lang="de-DE" sz="2400" spc="-1" strike="noStrike">
              <a:latin typeface="Arial"/>
            </a:endParaRPr>
          </a:p>
        </p:txBody>
      </p:sp>
      <p:sp>
        <p:nvSpPr>
          <p:cNvPr id="294" name="CustomShape 3"/>
          <p:cNvSpPr/>
          <p:nvPr/>
        </p:nvSpPr>
        <p:spPr>
          <a:xfrm>
            <a:off x="522360" y="2138400"/>
            <a:ext cx="8421120" cy="451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5" name="CustomShape 4"/>
          <p:cNvSpPr/>
          <p:nvPr/>
        </p:nvSpPr>
        <p:spPr>
          <a:xfrm>
            <a:off x="522360" y="2138400"/>
            <a:ext cx="8421120" cy="451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96" name="" descr=""/>
          <p:cNvPicPr/>
          <p:nvPr/>
        </p:nvPicPr>
        <p:blipFill>
          <a:blip r:embed="rId1"/>
          <a:stretch/>
        </p:blipFill>
        <p:spPr>
          <a:xfrm>
            <a:off x="504720" y="4320720"/>
            <a:ext cx="5468400" cy="2424240"/>
          </a:xfrm>
          <a:prstGeom prst="rect">
            <a:avLst/>
          </a:prstGeom>
          <a:ln>
            <a:noFill/>
          </a:ln>
        </p:spPr>
      </p:pic>
      <p:pic>
        <p:nvPicPr>
          <p:cNvPr id="297" name="" descr=""/>
          <p:cNvPicPr/>
          <p:nvPr/>
        </p:nvPicPr>
        <p:blipFill>
          <a:blip r:embed="rId2"/>
          <a:stretch/>
        </p:blipFill>
        <p:spPr>
          <a:xfrm>
            <a:off x="504720" y="1728720"/>
            <a:ext cx="5468400" cy="2423520"/>
          </a:xfrm>
          <a:prstGeom prst="rect">
            <a:avLst/>
          </a:prstGeom>
          <a:ln>
            <a:noFill/>
          </a:ln>
        </p:spPr>
      </p:pic>
      <p:sp>
        <p:nvSpPr>
          <p:cNvPr id="298" name="CustomShape 5"/>
          <p:cNvSpPr/>
          <p:nvPr/>
        </p:nvSpPr>
        <p:spPr>
          <a:xfrm>
            <a:off x="792000" y="1863360"/>
            <a:ext cx="790560" cy="36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de-DE" sz="2600" spc="-1" strike="noStrike">
                <a:solidFill>
                  <a:srgbClr val="000000"/>
                </a:solidFill>
                <a:latin typeface="Arial"/>
                <a:ea typeface="DejaVu Sans"/>
              </a:rPr>
              <a:t>SIFT</a:t>
            </a:r>
            <a:endParaRPr b="0" lang="de-DE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3"/>
              </a:spcBef>
            </a:pPr>
            <a:endParaRPr b="0" lang="de-DE" sz="2600" spc="-1" strike="noStrike">
              <a:latin typeface="Arial"/>
            </a:endParaRPr>
          </a:p>
        </p:txBody>
      </p:sp>
      <p:sp>
        <p:nvSpPr>
          <p:cNvPr id="299" name="CustomShape 6"/>
          <p:cNvSpPr/>
          <p:nvPr/>
        </p:nvSpPr>
        <p:spPr>
          <a:xfrm>
            <a:off x="792000" y="4392000"/>
            <a:ext cx="1942560" cy="43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de-DE" sz="2600" spc="-1" strike="noStrike">
                <a:solidFill>
                  <a:srgbClr val="000000"/>
                </a:solidFill>
                <a:latin typeface="Arial"/>
                <a:ea typeface="DejaVu Sans"/>
              </a:rPr>
              <a:t>Autoencoder</a:t>
            </a:r>
            <a:endParaRPr b="0" lang="de-DE" sz="2600" spc="-1" strike="noStrike">
              <a:latin typeface="Arial"/>
            </a:endParaRPr>
          </a:p>
        </p:txBody>
      </p:sp>
      <p:graphicFrame>
        <p:nvGraphicFramePr>
          <p:cNvPr id="300" name="Table 7"/>
          <p:cNvGraphicFramePr/>
          <p:nvPr/>
        </p:nvGraphicFramePr>
        <p:xfrm>
          <a:off x="6401880" y="1776240"/>
          <a:ext cx="1753560" cy="2332440"/>
        </p:xfrm>
        <a:graphic>
          <a:graphicData uri="http://schemas.openxmlformats.org/drawingml/2006/table">
            <a:tbl>
              <a:tblPr/>
              <a:tblGrid>
                <a:gridCol w="775440"/>
                <a:gridCol w="978480"/>
              </a:tblGrid>
              <a:tr h="29160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400" spc="-1" strike="noStrike">
                          <a:latin typeface="Arial"/>
                        </a:rPr>
                        <a:t>k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6633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400" spc="-1" strike="noStrike">
                          <a:latin typeface="Arial"/>
                        </a:rPr>
                        <a:t>AUC in %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6633"/>
                    </a:solidFill>
                  </a:tcPr>
                </a:tc>
              </a:tr>
              <a:tr h="291600"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400" spc="-1" strike="noStrike">
                          <a:latin typeface="Arial"/>
                        </a:rPr>
                        <a:t>5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9966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400" spc="-1" strike="noStrike">
                          <a:latin typeface="Arial"/>
                        </a:rPr>
                        <a:t>50.49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9966"/>
                    </a:solidFill>
                  </a:tcPr>
                </a:tc>
              </a:tr>
              <a:tr h="291600"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400" spc="-1" strike="noStrike">
                          <a:latin typeface="Arial"/>
                        </a:rPr>
                        <a:t>10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400" spc="-1" strike="noStrike">
                          <a:latin typeface="Arial"/>
                        </a:rPr>
                        <a:t>58.56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</a:tr>
              <a:tr h="291600"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400" spc="-1" strike="noStrike">
                          <a:latin typeface="Arial"/>
                        </a:rPr>
                        <a:t>20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9966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400" spc="-1" strike="noStrike">
                          <a:latin typeface="Arial"/>
                        </a:rPr>
                        <a:t>64.91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9966"/>
                    </a:solidFill>
                  </a:tcPr>
                </a:tc>
              </a:tr>
              <a:tr h="291600"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400" spc="-1" strike="noStrike">
                          <a:latin typeface="Arial"/>
                        </a:rPr>
                        <a:t>50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1" lang="de-DE" sz="1400" spc="-1" strike="noStrike">
                          <a:latin typeface="Arial"/>
                        </a:rPr>
                        <a:t>68.31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</a:tr>
              <a:tr h="291600"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400" spc="-1" strike="noStrike">
                          <a:latin typeface="Arial"/>
                        </a:rPr>
                        <a:t>90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9966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400" spc="-1" strike="noStrike">
                          <a:latin typeface="Arial"/>
                        </a:rPr>
                        <a:t>67.47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9966"/>
                    </a:solidFill>
                  </a:tcPr>
                </a:tc>
              </a:tr>
              <a:tr h="291600"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400" spc="-1" strike="noStrike">
                          <a:latin typeface="Arial"/>
                        </a:rPr>
                        <a:t>200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400" spc="-1" strike="noStrike">
                          <a:latin typeface="Arial"/>
                        </a:rPr>
                        <a:t>66.04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</a:tr>
              <a:tr h="291600"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400" spc="-1" strike="noStrike">
                          <a:latin typeface="Arial"/>
                        </a:rPr>
                        <a:t>500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9966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400" spc="-1" strike="noStrike">
                          <a:latin typeface="Arial"/>
                        </a:rPr>
                        <a:t>63.39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996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1" name="Table 8"/>
          <p:cNvGraphicFramePr/>
          <p:nvPr/>
        </p:nvGraphicFramePr>
        <p:xfrm>
          <a:off x="6413400" y="4355280"/>
          <a:ext cx="1752840" cy="2456280"/>
        </p:xfrm>
        <a:graphic>
          <a:graphicData uri="http://schemas.openxmlformats.org/drawingml/2006/table">
            <a:tbl>
              <a:tblPr/>
              <a:tblGrid>
                <a:gridCol w="775440"/>
                <a:gridCol w="977760"/>
              </a:tblGrid>
              <a:tr h="30708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400" spc="-1" strike="noStrike">
                          <a:latin typeface="Arial"/>
                        </a:rPr>
                        <a:t>k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6633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400" spc="-1" strike="noStrike">
                          <a:latin typeface="Arial"/>
                        </a:rPr>
                        <a:t>AUC in %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6633"/>
                    </a:solidFill>
                  </a:tcPr>
                </a:tc>
              </a:tr>
              <a:tr h="307080"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400" spc="-1" strike="noStrike">
                          <a:latin typeface="Arial"/>
                        </a:rPr>
                        <a:t>5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9966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400" spc="-1" strike="noStrike">
                          <a:latin typeface="Arial"/>
                        </a:rPr>
                        <a:t>57.68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9966"/>
                    </a:solidFill>
                  </a:tcPr>
                </a:tc>
              </a:tr>
              <a:tr h="307080"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400" spc="-1" strike="noStrike">
                          <a:latin typeface="Arial"/>
                        </a:rPr>
                        <a:t>10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400" spc="-1" strike="noStrike">
                          <a:latin typeface="Arial"/>
                        </a:rPr>
                        <a:t>62.99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</a:tr>
              <a:tr h="307080"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400" spc="-1" strike="noStrike">
                          <a:latin typeface="Arial"/>
                        </a:rPr>
                        <a:t>20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9966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400" spc="-1" strike="noStrike">
                          <a:latin typeface="Arial"/>
                        </a:rPr>
                        <a:t>60.34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9966"/>
                    </a:solidFill>
                  </a:tcPr>
                </a:tc>
              </a:tr>
              <a:tr h="307080"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400" spc="-1" strike="noStrike">
                          <a:latin typeface="Arial"/>
                        </a:rPr>
                        <a:t>50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400" spc="-1" strike="noStrike">
                          <a:latin typeface="Arial"/>
                        </a:rPr>
                        <a:t>61.52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</a:tr>
              <a:tr h="307080"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400" spc="-1" strike="noStrike">
                          <a:latin typeface="Arial"/>
                        </a:rPr>
                        <a:t>90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9966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400" spc="-1" strike="noStrike">
                          <a:latin typeface="Arial"/>
                        </a:rPr>
                        <a:t>63.19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9966"/>
                    </a:solidFill>
                  </a:tcPr>
                </a:tc>
              </a:tr>
              <a:tr h="307080"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400" spc="-1" strike="noStrike">
                          <a:latin typeface="Arial"/>
                        </a:rPr>
                        <a:t>200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1" lang="de-DE" sz="1400" spc="-1" strike="noStrike">
                          <a:latin typeface="Arial"/>
                        </a:rPr>
                        <a:t>63.24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</a:tr>
              <a:tr h="306720"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400" spc="-1" strike="noStrike">
                          <a:latin typeface="Arial"/>
                        </a:rPr>
                        <a:t>500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9966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400" spc="-1" strike="noStrike">
                          <a:latin typeface="Arial"/>
                        </a:rPr>
                        <a:t>60.70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9966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CustomShape 1"/>
          <p:cNvSpPr/>
          <p:nvPr/>
        </p:nvSpPr>
        <p:spPr>
          <a:xfrm>
            <a:off x="8947080" y="7165800"/>
            <a:ext cx="1220400" cy="2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Seite </a:t>
            </a:r>
            <a:fld id="{A58505BD-309D-45F9-B9A5-9597190F1F36}" type="slidenum"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fld>
            <a:endParaRPr b="0" lang="de-DE" sz="1000" spc="-1" strike="noStrike">
              <a:latin typeface="Arial"/>
            </a:endParaRPr>
          </a:p>
        </p:txBody>
      </p:sp>
      <p:sp>
        <p:nvSpPr>
          <p:cNvPr id="303" name="CustomShape 2"/>
          <p:cNvSpPr/>
          <p:nvPr/>
        </p:nvSpPr>
        <p:spPr>
          <a:xfrm>
            <a:off x="522360" y="671400"/>
            <a:ext cx="964512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3000" spc="-1" strike="noStrike">
                <a:solidFill>
                  <a:srgbClr val="000000"/>
                </a:solidFill>
                <a:latin typeface="Arial"/>
                <a:ea typeface="DejaVu Sans"/>
              </a:rPr>
              <a:t>Experiment</a:t>
            </a:r>
            <a:br/>
            <a:r>
              <a:rPr b="0" i="1" lang="de-DE" sz="2400" spc="-1" strike="noStrike">
                <a:solidFill>
                  <a:srgbClr val="000000"/>
                </a:solidFill>
                <a:latin typeface="Arial"/>
                <a:ea typeface="DejaVu Sans"/>
              </a:rPr>
              <a:t>Ergebnisse – Klassifizierung Experiment 3</a:t>
            </a:r>
            <a:endParaRPr b="0" lang="de-DE" sz="2400" spc="-1" strike="noStrike">
              <a:latin typeface="Arial"/>
            </a:endParaRPr>
          </a:p>
        </p:txBody>
      </p:sp>
      <p:sp>
        <p:nvSpPr>
          <p:cNvPr id="304" name="CustomShape 3"/>
          <p:cNvSpPr/>
          <p:nvPr/>
        </p:nvSpPr>
        <p:spPr>
          <a:xfrm>
            <a:off x="522360" y="2138400"/>
            <a:ext cx="8421120" cy="451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5" name="CustomShape 4"/>
          <p:cNvSpPr/>
          <p:nvPr/>
        </p:nvSpPr>
        <p:spPr>
          <a:xfrm>
            <a:off x="522360" y="2138400"/>
            <a:ext cx="8421120" cy="451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06" name="" descr=""/>
          <p:cNvPicPr/>
          <p:nvPr/>
        </p:nvPicPr>
        <p:blipFill>
          <a:blip r:embed="rId1"/>
          <a:stretch/>
        </p:blipFill>
        <p:spPr>
          <a:xfrm>
            <a:off x="504360" y="1728360"/>
            <a:ext cx="5468760" cy="2423880"/>
          </a:xfrm>
          <a:prstGeom prst="rect">
            <a:avLst/>
          </a:prstGeom>
          <a:ln>
            <a:noFill/>
          </a:ln>
        </p:spPr>
      </p:pic>
      <p:pic>
        <p:nvPicPr>
          <p:cNvPr id="307" name="" descr=""/>
          <p:cNvPicPr/>
          <p:nvPr/>
        </p:nvPicPr>
        <p:blipFill>
          <a:blip r:embed="rId2"/>
          <a:stretch/>
        </p:blipFill>
        <p:spPr>
          <a:xfrm>
            <a:off x="504360" y="4320360"/>
            <a:ext cx="5468760" cy="2424600"/>
          </a:xfrm>
          <a:prstGeom prst="rect">
            <a:avLst/>
          </a:prstGeom>
          <a:ln>
            <a:noFill/>
          </a:ln>
        </p:spPr>
      </p:pic>
      <p:sp>
        <p:nvSpPr>
          <p:cNvPr id="308" name="CustomShape 5"/>
          <p:cNvSpPr/>
          <p:nvPr/>
        </p:nvSpPr>
        <p:spPr>
          <a:xfrm>
            <a:off x="792000" y="1863360"/>
            <a:ext cx="790560" cy="36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de-DE" sz="2600" spc="-1" strike="noStrike">
                <a:solidFill>
                  <a:srgbClr val="000000"/>
                </a:solidFill>
                <a:latin typeface="Arial"/>
                <a:ea typeface="DejaVu Sans"/>
              </a:rPr>
              <a:t>SIFT</a:t>
            </a:r>
            <a:endParaRPr b="0" lang="de-DE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3"/>
              </a:spcBef>
            </a:pPr>
            <a:endParaRPr b="0" lang="de-DE" sz="2600" spc="-1" strike="noStrike">
              <a:latin typeface="Arial"/>
            </a:endParaRPr>
          </a:p>
        </p:txBody>
      </p:sp>
      <p:sp>
        <p:nvSpPr>
          <p:cNvPr id="309" name="CustomShape 6"/>
          <p:cNvSpPr/>
          <p:nvPr/>
        </p:nvSpPr>
        <p:spPr>
          <a:xfrm>
            <a:off x="792000" y="4392000"/>
            <a:ext cx="1942560" cy="43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de-DE" sz="2600" spc="-1" strike="noStrike">
                <a:solidFill>
                  <a:srgbClr val="000000"/>
                </a:solidFill>
                <a:latin typeface="Arial"/>
                <a:ea typeface="DejaVu Sans"/>
              </a:rPr>
              <a:t>Autoencoder</a:t>
            </a:r>
            <a:endParaRPr b="0" lang="de-DE" sz="2600" spc="-1" strike="noStrike">
              <a:latin typeface="Arial"/>
            </a:endParaRPr>
          </a:p>
        </p:txBody>
      </p:sp>
      <p:graphicFrame>
        <p:nvGraphicFramePr>
          <p:cNvPr id="310" name="Table 7"/>
          <p:cNvGraphicFramePr/>
          <p:nvPr/>
        </p:nvGraphicFramePr>
        <p:xfrm>
          <a:off x="6401880" y="1776240"/>
          <a:ext cx="1753560" cy="2332440"/>
        </p:xfrm>
        <a:graphic>
          <a:graphicData uri="http://schemas.openxmlformats.org/drawingml/2006/table">
            <a:tbl>
              <a:tblPr/>
              <a:tblGrid>
                <a:gridCol w="775440"/>
                <a:gridCol w="978480"/>
              </a:tblGrid>
              <a:tr h="29160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400" spc="-1" strike="noStrike">
                          <a:latin typeface="Arial"/>
                        </a:rPr>
                        <a:t>k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6633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400" spc="-1" strike="noStrike">
                          <a:latin typeface="Arial"/>
                        </a:rPr>
                        <a:t>AUC in %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6633"/>
                    </a:solidFill>
                  </a:tcPr>
                </a:tc>
              </a:tr>
              <a:tr h="291600"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400" spc="-1" strike="noStrike">
                          <a:latin typeface="Arial"/>
                        </a:rPr>
                        <a:t>5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9966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1" lang="de-DE" sz="1400" spc="-1" strike="noStrike">
                          <a:latin typeface="Arial"/>
                        </a:rPr>
                        <a:t>69.65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9966"/>
                    </a:solidFill>
                  </a:tcPr>
                </a:tc>
              </a:tr>
              <a:tr h="291600"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400" spc="-1" strike="noStrike">
                          <a:latin typeface="Arial"/>
                        </a:rPr>
                        <a:t>10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400" spc="-1" strike="noStrike">
                          <a:latin typeface="Arial"/>
                        </a:rPr>
                        <a:t>67.81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</a:tr>
              <a:tr h="291600"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400" spc="-1" strike="noStrike">
                          <a:latin typeface="Arial"/>
                        </a:rPr>
                        <a:t>20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9966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400" spc="-1" strike="noStrike">
                          <a:latin typeface="Arial"/>
                        </a:rPr>
                        <a:t>62.29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9966"/>
                    </a:solidFill>
                  </a:tcPr>
                </a:tc>
              </a:tr>
              <a:tr h="291600"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400" spc="-1" strike="noStrike">
                          <a:latin typeface="Arial"/>
                        </a:rPr>
                        <a:t>50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400" spc="-1" strike="noStrike">
                          <a:latin typeface="Arial"/>
                        </a:rPr>
                        <a:t>63.18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</a:tr>
              <a:tr h="291600"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400" spc="-1" strike="noStrike">
                          <a:latin typeface="Arial"/>
                        </a:rPr>
                        <a:t>90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9966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400" spc="-1" strike="noStrike">
                          <a:latin typeface="Arial"/>
                        </a:rPr>
                        <a:t>61.77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9966"/>
                    </a:solidFill>
                  </a:tcPr>
                </a:tc>
              </a:tr>
              <a:tr h="291600"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400" spc="-1" strike="noStrike">
                          <a:latin typeface="Arial"/>
                        </a:rPr>
                        <a:t>200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400" spc="-1" strike="noStrike">
                          <a:latin typeface="Arial"/>
                        </a:rPr>
                        <a:t>60.02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</a:tr>
              <a:tr h="291600"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400" spc="-1" strike="noStrike">
                          <a:latin typeface="Arial"/>
                        </a:rPr>
                        <a:t>500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9966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400" spc="-1" strike="noStrike">
                          <a:latin typeface="Arial"/>
                        </a:rPr>
                        <a:t>58.84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996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1" name="Table 8"/>
          <p:cNvGraphicFramePr/>
          <p:nvPr/>
        </p:nvGraphicFramePr>
        <p:xfrm>
          <a:off x="6413400" y="4355280"/>
          <a:ext cx="1752840" cy="2456280"/>
        </p:xfrm>
        <a:graphic>
          <a:graphicData uri="http://schemas.openxmlformats.org/drawingml/2006/table">
            <a:tbl>
              <a:tblPr/>
              <a:tblGrid>
                <a:gridCol w="775440"/>
                <a:gridCol w="977760"/>
              </a:tblGrid>
              <a:tr h="30708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400" spc="-1" strike="noStrike">
                          <a:latin typeface="Arial"/>
                        </a:rPr>
                        <a:t>k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6633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400" spc="-1" strike="noStrike">
                          <a:latin typeface="Arial"/>
                        </a:rPr>
                        <a:t>AUC in %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6633"/>
                    </a:solidFill>
                  </a:tcPr>
                </a:tc>
              </a:tr>
              <a:tr h="307080"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400" spc="-1" strike="noStrike">
                          <a:latin typeface="Arial"/>
                        </a:rPr>
                        <a:t>5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9966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400" spc="-1" strike="noStrike">
                          <a:latin typeface="Arial"/>
                        </a:rPr>
                        <a:t>53.12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9966"/>
                    </a:solidFill>
                  </a:tcPr>
                </a:tc>
              </a:tr>
              <a:tr h="307080"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400" spc="-1" strike="noStrike">
                          <a:latin typeface="Arial"/>
                        </a:rPr>
                        <a:t>10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400" spc="-1" strike="noStrike">
                          <a:latin typeface="Arial"/>
                        </a:rPr>
                        <a:t>52.74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</a:tr>
              <a:tr h="307080"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400" spc="-1" strike="noStrike">
                          <a:latin typeface="Arial"/>
                        </a:rPr>
                        <a:t>20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9966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400" spc="-1" strike="noStrike">
                          <a:latin typeface="Arial"/>
                        </a:rPr>
                        <a:t>51.37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9966"/>
                    </a:solidFill>
                  </a:tcPr>
                </a:tc>
              </a:tr>
              <a:tr h="307080"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400" spc="-1" strike="noStrike">
                          <a:latin typeface="Arial"/>
                        </a:rPr>
                        <a:t>50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400" spc="-1" strike="noStrike">
                          <a:latin typeface="Arial"/>
                        </a:rPr>
                        <a:t>55.62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</a:tr>
              <a:tr h="307080"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400" spc="-1" strike="noStrike">
                          <a:latin typeface="Arial"/>
                        </a:rPr>
                        <a:t>90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9966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400" spc="-1" strike="noStrike">
                          <a:latin typeface="Arial"/>
                        </a:rPr>
                        <a:t>55.11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9966"/>
                    </a:solidFill>
                  </a:tcPr>
                </a:tc>
              </a:tr>
              <a:tr h="307080"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400" spc="-1" strike="noStrike">
                          <a:latin typeface="Arial"/>
                        </a:rPr>
                        <a:t>200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1" lang="de-DE" sz="1400" spc="-1" strike="noStrike">
                          <a:latin typeface="Arial"/>
                        </a:rPr>
                        <a:t>58.17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</a:tr>
              <a:tr h="306720"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400" spc="-1" strike="noStrike">
                          <a:latin typeface="Arial"/>
                        </a:rPr>
                        <a:t>500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9966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de-DE" sz="1400" spc="-1" strike="noStrike">
                          <a:latin typeface="Arial"/>
                        </a:rPr>
                        <a:t>55.67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9966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CustomShape 1"/>
          <p:cNvSpPr/>
          <p:nvPr/>
        </p:nvSpPr>
        <p:spPr>
          <a:xfrm>
            <a:off x="8947080" y="7165800"/>
            <a:ext cx="1220400" cy="2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Seite </a:t>
            </a:r>
            <a:fld id="{B0D42862-157E-4F3F-B57F-2ADE8290C36E}" type="slidenum"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&lt;Foliennummer&gt;</a:t>
            </a:fld>
            <a:endParaRPr b="0" lang="de-DE" sz="1000" spc="-1" strike="noStrike">
              <a:latin typeface="Arial"/>
            </a:endParaRPr>
          </a:p>
        </p:txBody>
      </p:sp>
      <p:sp>
        <p:nvSpPr>
          <p:cNvPr id="313" name="CustomShape 2"/>
          <p:cNvSpPr/>
          <p:nvPr/>
        </p:nvSpPr>
        <p:spPr>
          <a:xfrm>
            <a:off x="522360" y="671400"/>
            <a:ext cx="964512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3000" spc="-1" strike="noStrike">
                <a:solidFill>
                  <a:srgbClr val="000000"/>
                </a:solidFill>
                <a:latin typeface="Arial"/>
                <a:ea typeface="DejaVu Sans"/>
              </a:rPr>
              <a:t>Experiment</a:t>
            </a:r>
            <a:br/>
            <a:r>
              <a:rPr b="0" i="1" lang="de-DE" sz="2400" spc="-1" strike="noStrike">
                <a:solidFill>
                  <a:srgbClr val="000000"/>
                </a:solidFill>
                <a:latin typeface="Arial"/>
                <a:ea typeface="DejaVu Sans"/>
              </a:rPr>
              <a:t>Ergebnisse - Laufzeiten</a:t>
            </a:r>
            <a:endParaRPr b="0" lang="de-DE" sz="2400" spc="-1" strike="noStrike">
              <a:latin typeface="Arial"/>
            </a:endParaRPr>
          </a:p>
        </p:txBody>
      </p:sp>
      <p:sp>
        <p:nvSpPr>
          <p:cNvPr id="314" name="CustomShape 3"/>
          <p:cNvSpPr/>
          <p:nvPr/>
        </p:nvSpPr>
        <p:spPr>
          <a:xfrm>
            <a:off x="522360" y="2138400"/>
            <a:ext cx="8421120" cy="451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5" name="CustomShape 4"/>
          <p:cNvSpPr/>
          <p:nvPr/>
        </p:nvSpPr>
        <p:spPr>
          <a:xfrm>
            <a:off x="522360" y="2138400"/>
            <a:ext cx="8421120" cy="451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6" name="CustomShape 5"/>
          <p:cNvSpPr/>
          <p:nvPr/>
        </p:nvSpPr>
        <p:spPr>
          <a:xfrm>
            <a:off x="536040" y="1769400"/>
            <a:ext cx="8606520" cy="499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11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000000"/>
                </a:solidFill>
                <a:latin typeface="Arial"/>
                <a:ea typeface="DejaVu Sans"/>
              </a:rPr>
              <a:t>Global und shared memory Laufzeiten für alle Experimente mit SIFT und AE Features</a:t>
            </a:r>
            <a:endParaRPr b="0" lang="de-DE" sz="2600" spc="-1" strike="noStrike">
              <a:latin typeface="Arial"/>
            </a:endParaRPr>
          </a:p>
          <a:p>
            <a:pPr marL="432000" indent="-3211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000000"/>
                </a:solidFill>
                <a:latin typeface="Arial"/>
                <a:ea typeface="DejaVu Sans"/>
              </a:rPr>
              <a:t>Clustering in beiden Fällen mit AE-Features meist mehr als erwartet schneller</a:t>
            </a:r>
            <a:endParaRPr b="0" lang="de-DE" sz="2600" spc="-1" strike="noStrike">
              <a:latin typeface="Arial"/>
            </a:endParaRPr>
          </a:p>
          <a:p>
            <a:pPr lvl="1" marL="864000" indent="-3211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2400" spc="-1" strike="noStrike">
                <a:solidFill>
                  <a:srgbClr val="000000"/>
                </a:solidFill>
                <a:latin typeface="Arial"/>
                <a:ea typeface="DejaVu Sans"/>
              </a:rPr>
              <a:t>Global memory:  4.0 / 4.0 / 2.8 mal</a:t>
            </a:r>
            <a:endParaRPr b="0" lang="de-DE" sz="2400" spc="-1" strike="noStrike">
              <a:latin typeface="Arial"/>
            </a:endParaRPr>
          </a:p>
          <a:p>
            <a:pPr lvl="1" marL="864000" indent="-3211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2400" spc="-1" strike="noStrike">
                <a:solidFill>
                  <a:srgbClr val="000000"/>
                </a:solidFill>
                <a:latin typeface="Arial"/>
                <a:ea typeface="DejaVu Sans"/>
              </a:rPr>
              <a:t>Shared memory: 4.5 / 4.6 / 3.4 mal</a:t>
            </a:r>
            <a:endParaRPr b="0" lang="de-DE" sz="2400" spc="-1" strike="noStrike">
              <a:latin typeface="Arial"/>
            </a:endParaRPr>
          </a:p>
          <a:p>
            <a:pPr marL="432000" indent="-3211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000000"/>
                </a:solidFill>
                <a:latin typeface="Arial"/>
                <a:ea typeface="DejaVu Sans"/>
              </a:rPr>
              <a:t>Shared memory bringt geringe Vorteile gegenüber global</a:t>
            </a:r>
            <a:endParaRPr b="0" lang="de-DE" sz="2600" spc="-1" strike="noStrike">
              <a:latin typeface="Arial"/>
            </a:endParaRPr>
          </a:p>
          <a:p>
            <a:pPr lvl="1" marL="864000" indent="-3211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2400" spc="-1" strike="noStrike">
                <a:solidFill>
                  <a:srgbClr val="000000"/>
                </a:solidFill>
                <a:latin typeface="Arial"/>
                <a:ea typeface="DejaVu Sans"/>
              </a:rPr>
              <a:t>Für k &lt; 50 unwesentliche / keine Unterschiede</a:t>
            </a:r>
            <a:endParaRPr b="0" lang="de-DE" sz="2400" spc="-1" strike="noStrike">
              <a:latin typeface="Arial"/>
            </a:endParaRPr>
          </a:p>
          <a:p>
            <a:pPr lvl="1" marL="864000" indent="-3211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2400" spc="-1" strike="noStrike">
                <a:solidFill>
                  <a:srgbClr val="000000"/>
                </a:solidFill>
                <a:latin typeface="Arial"/>
                <a:ea typeface="DejaVu Sans"/>
              </a:rPr>
              <a:t>Größerer Vorteil bei AE-Features </a:t>
            </a:r>
            <a:endParaRPr b="0" lang="de-DE" sz="2400" spc="-1" strike="noStrike">
              <a:latin typeface="Arial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CustomShape 1"/>
          <p:cNvSpPr/>
          <p:nvPr/>
        </p:nvSpPr>
        <p:spPr>
          <a:xfrm>
            <a:off x="8947080" y="7165800"/>
            <a:ext cx="1220400" cy="2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Seite </a:t>
            </a:r>
            <a:fld id="{D9E4C53E-2617-411B-AA95-F55CF8AEA9C9}" type="slidenum"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&lt;Foliennummer&gt;</a:t>
            </a:fld>
            <a:endParaRPr b="0" lang="de-DE" sz="1000" spc="-1" strike="noStrike">
              <a:latin typeface="Arial"/>
            </a:endParaRPr>
          </a:p>
        </p:txBody>
      </p:sp>
      <p:sp>
        <p:nvSpPr>
          <p:cNvPr id="318" name="CustomShape 2"/>
          <p:cNvSpPr/>
          <p:nvPr/>
        </p:nvSpPr>
        <p:spPr>
          <a:xfrm>
            <a:off x="522360" y="671400"/>
            <a:ext cx="964512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3000" spc="-1" strike="noStrike">
                <a:solidFill>
                  <a:srgbClr val="000000"/>
                </a:solidFill>
                <a:latin typeface="Arial"/>
                <a:ea typeface="DejaVu Sans"/>
              </a:rPr>
              <a:t>Fazit</a:t>
            </a:r>
            <a:endParaRPr b="0" lang="de-DE" sz="3000" spc="-1" strike="noStrike">
              <a:latin typeface="Arial"/>
            </a:endParaRPr>
          </a:p>
        </p:txBody>
      </p:sp>
      <p:sp>
        <p:nvSpPr>
          <p:cNvPr id="319" name="CustomShape 3"/>
          <p:cNvSpPr/>
          <p:nvPr/>
        </p:nvSpPr>
        <p:spPr>
          <a:xfrm>
            <a:off x="522360" y="2138400"/>
            <a:ext cx="8421120" cy="451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0" name="CustomShape 4"/>
          <p:cNvSpPr/>
          <p:nvPr/>
        </p:nvSpPr>
        <p:spPr>
          <a:xfrm>
            <a:off x="522360" y="2138400"/>
            <a:ext cx="8421120" cy="451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1" name="CustomShape 5"/>
          <p:cNvSpPr/>
          <p:nvPr/>
        </p:nvSpPr>
        <p:spPr>
          <a:xfrm>
            <a:off x="536040" y="1769400"/>
            <a:ext cx="8606520" cy="438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11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  <a:ea typeface="DejaVu Sans"/>
              </a:rPr>
              <a:t>Ergebnisse nicht gut (Autoencoder) bis mittelmäßig (SIFT)</a:t>
            </a:r>
            <a:endParaRPr b="0" lang="de-DE" sz="3200" spc="-1" strike="noStrike">
              <a:latin typeface="Arial"/>
            </a:endParaRPr>
          </a:p>
          <a:p>
            <a:pPr lvl="1" marL="864000" indent="-3211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SIFT: Knapp 70% korrekt (Schwellwert 0.8)</a:t>
            </a:r>
            <a:endParaRPr b="0" lang="de-DE" sz="2800" spc="-1" strike="noStrike">
              <a:latin typeface="Arial"/>
            </a:endParaRPr>
          </a:p>
          <a:p>
            <a:pPr lvl="1" marL="864000" indent="-3211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AE: Mit 58% – 63% immer hinter SIFT</a:t>
            </a:r>
            <a:endParaRPr b="0" lang="de-DE" sz="2800" spc="-1" strike="noStrike">
              <a:latin typeface="Arial"/>
            </a:endParaRPr>
          </a:p>
          <a:p>
            <a:pPr marL="432000" indent="-3211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  <a:ea typeface="DejaVu Sans"/>
              </a:rPr>
              <a:t>AE-Features bringen deutliche verkürzte Berechnungsdauer</a:t>
            </a:r>
            <a:endParaRPr b="0" lang="de-DE" sz="3200" spc="-1" strike="noStrike">
              <a:latin typeface="Arial"/>
            </a:endParaRPr>
          </a:p>
          <a:p>
            <a:pPr lvl="1" marL="864000" indent="-3211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Schlechtere Ergebnisse → Größere Datenmenge?</a:t>
            </a:r>
            <a:endParaRPr b="0" lang="de-DE" sz="2800" spc="-1" strike="noStrike">
              <a:latin typeface="Arial"/>
            </a:endParaRPr>
          </a:p>
        </p:txBody>
      </p:sp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CustomShape 1"/>
          <p:cNvSpPr/>
          <p:nvPr/>
        </p:nvSpPr>
        <p:spPr>
          <a:xfrm>
            <a:off x="8947080" y="7165800"/>
            <a:ext cx="1220400" cy="2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Seite </a:t>
            </a:r>
            <a:fld id="{6A93F57B-D498-4682-B397-2016D3C5CD92}" type="slidenum"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&lt;Foliennummer&gt;</a:t>
            </a:fld>
            <a:endParaRPr b="0" lang="de-DE" sz="1000" spc="-1" strike="noStrike">
              <a:latin typeface="Arial"/>
            </a:endParaRPr>
          </a:p>
        </p:txBody>
      </p:sp>
      <p:sp>
        <p:nvSpPr>
          <p:cNvPr id="323" name="CustomShape 2"/>
          <p:cNvSpPr/>
          <p:nvPr/>
        </p:nvSpPr>
        <p:spPr>
          <a:xfrm>
            <a:off x="522360" y="671400"/>
            <a:ext cx="964512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3000" spc="-1" strike="noStrike">
                <a:solidFill>
                  <a:srgbClr val="000000"/>
                </a:solidFill>
                <a:latin typeface="Arial"/>
                <a:ea typeface="DejaVu Sans"/>
              </a:rPr>
              <a:t>Fazit</a:t>
            </a:r>
            <a:endParaRPr b="0" lang="de-DE" sz="3000" spc="-1" strike="noStrike">
              <a:latin typeface="Arial"/>
            </a:endParaRPr>
          </a:p>
        </p:txBody>
      </p:sp>
      <p:sp>
        <p:nvSpPr>
          <p:cNvPr id="324" name="CustomShape 3"/>
          <p:cNvSpPr/>
          <p:nvPr/>
        </p:nvSpPr>
        <p:spPr>
          <a:xfrm>
            <a:off x="522360" y="2138400"/>
            <a:ext cx="8421120" cy="451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5" name="CustomShape 4"/>
          <p:cNvSpPr/>
          <p:nvPr/>
        </p:nvSpPr>
        <p:spPr>
          <a:xfrm>
            <a:off x="522360" y="2138400"/>
            <a:ext cx="8421120" cy="451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6" name="CustomShape 5"/>
          <p:cNvSpPr/>
          <p:nvPr/>
        </p:nvSpPr>
        <p:spPr>
          <a:xfrm>
            <a:off x="536040" y="1769400"/>
            <a:ext cx="8606520" cy="438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11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  <a:ea typeface="DejaVu Sans"/>
              </a:rPr>
              <a:t>Shared memory bringt aktuell kaum eine Verbesserung</a:t>
            </a:r>
            <a:endParaRPr b="0" lang="de-DE" sz="3200" spc="-1" strike="noStrike">
              <a:latin typeface="Arial"/>
            </a:endParaRPr>
          </a:p>
          <a:p>
            <a:pPr lvl="1" marL="864000" indent="-3211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Messung der Laufzeit verschiedener Programmteile</a:t>
            </a:r>
            <a:endParaRPr b="0" lang="de-DE" sz="2800" spc="-1" strike="noStrike">
              <a:latin typeface="Arial"/>
            </a:endParaRPr>
          </a:p>
          <a:p>
            <a:pPr lvl="1" marL="864000" indent="-3211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Vorteile erst bei größerer Datenmenge?</a:t>
            </a:r>
            <a:endParaRPr b="0" lang="de-DE" sz="2800" spc="-1" strike="noStrike">
              <a:latin typeface="Arial"/>
            </a:endParaRPr>
          </a:p>
          <a:p>
            <a:pPr lvl="1" marL="864000" indent="-3211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Erweiterung um mehr Cluster → „Data Prefetching“</a:t>
            </a:r>
            <a:endParaRPr b="0" lang="de-DE" sz="2800" spc="-1" strike="noStrike">
              <a:latin typeface="Arial"/>
            </a:endParaRPr>
          </a:p>
        </p:txBody>
      </p:sp>
    </p:spTree>
  </p:cSld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CustomShape 1"/>
          <p:cNvSpPr/>
          <p:nvPr/>
        </p:nvSpPr>
        <p:spPr>
          <a:xfrm>
            <a:off x="8947080" y="7165800"/>
            <a:ext cx="1220400" cy="2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Seite </a:t>
            </a:r>
            <a:fld id="{EBDC37D4-A4CB-401B-831D-33AD0C29A023}" type="slidenum"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&lt;Foliennummer&gt;</a:t>
            </a:fld>
            <a:endParaRPr b="0" lang="de-DE" sz="1000" spc="-1" strike="noStrike">
              <a:latin typeface="Arial"/>
            </a:endParaRPr>
          </a:p>
        </p:txBody>
      </p:sp>
      <p:sp>
        <p:nvSpPr>
          <p:cNvPr id="328" name="CustomShape 2"/>
          <p:cNvSpPr/>
          <p:nvPr/>
        </p:nvSpPr>
        <p:spPr>
          <a:xfrm>
            <a:off x="522360" y="671400"/>
            <a:ext cx="964512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3000" spc="-1" strike="noStrike">
                <a:solidFill>
                  <a:srgbClr val="000000"/>
                </a:solidFill>
                <a:latin typeface="Arial"/>
                <a:ea typeface="DejaVu Sans"/>
              </a:rPr>
              <a:t>Fazit</a:t>
            </a:r>
            <a:endParaRPr b="0" lang="de-DE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de-DE" sz="2400" spc="-1" strike="noStrike">
                <a:solidFill>
                  <a:srgbClr val="000000"/>
                </a:solidFill>
                <a:latin typeface="Arial"/>
                <a:ea typeface="DejaVu Sans"/>
              </a:rPr>
              <a:t>Untersuchungsmöglichkeiten</a:t>
            </a:r>
            <a:endParaRPr b="0" lang="de-DE" sz="2400" spc="-1" strike="noStrike">
              <a:latin typeface="Arial"/>
            </a:endParaRPr>
          </a:p>
        </p:txBody>
      </p:sp>
      <p:sp>
        <p:nvSpPr>
          <p:cNvPr id="329" name="CustomShape 3"/>
          <p:cNvSpPr/>
          <p:nvPr/>
        </p:nvSpPr>
        <p:spPr>
          <a:xfrm>
            <a:off x="522360" y="2138400"/>
            <a:ext cx="8421120" cy="451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0" name="CustomShape 4"/>
          <p:cNvSpPr/>
          <p:nvPr/>
        </p:nvSpPr>
        <p:spPr>
          <a:xfrm>
            <a:off x="522360" y="2138400"/>
            <a:ext cx="8421120" cy="451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1" name="CustomShape 5"/>
          <p:cNvSpPr/>
          <p:nvPr/>
        </p:nvSpPr>
        <p:spPr>
          <a:xfrm>
            <a:off x="536040" y="1769400"/>
            <a:ext cx="8606520" cy="438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11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Andere Parameter für AE und BoVW</a:t>
            </a:r>
            <a:endParaRPr b="0" lang="de-DE" sz="2800" spc="-1" strike="noStrike">
              <a:latin typeface="Arial"/>
            </a:endParaRPr>
          </a:p>
          <a:p>
            <a:pPr marL="432000" indent="-3211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Größere Mengen an Testdaten</a:t>
            </a:r>
            <a:endParaRPr b="0" lang="de-DE" sz="2800" spc="-1" strike="noStrike">
              <a:latin typeface="Arial"/>
            </a:endParaRPr>
          </a:p>
          <a:p>
            <a:pPr marL="432000" indent="-3211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Andere Schwellwerte als 0.8 Änlichkeit</a:t>
            </a:r>
            <a:endParaRPr b="0" lang="de-DE" sz="2800" spc="-1" strike="noStrike">
              <a:latin typeface="Arial"/>
            </a:endParaRPr>
          </a:p>
          <a:p>
            <a:pPr marL="432000" indent="-3211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Nähere Betrachtung der Ergebnisse:</a:t>
            </a:r>
            <a:endParaRPr b="0" lang="de-DE" sz="2800" spc="-1" strike="noStrike">
              <a:latin typeface="Arial"/>
            </a:endParaRPr>
          </a:p>
          <a:p>
            <a:pPr lvl="1" marL="864000" indent="-3211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Welche Bildpaare haben eine hohe / niedrige Ähnlicheit? Gibt es Auffälligkeiten?</a:t>
            </a:r>
            <a:endParaRPr b="0" lang="de-DE" sz="2800" spc="-1" strike="noStrike">
              <a:latin typeface="Arial"/>
            </a:endParaRPr>
          </a:p>
          <a:p>
            <a:pPr lvl="1" marL="864000" indent="-3211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Visualisierung  der Cluster → Welche Featuregruppen gibt es?</a:t>
            </a:r>
            <a:endParaRPr b="0" lang="de-DE" sz="2800" spc="-1" strike="noStrike">
              <a:latin typeface="Arial"/>
            </a:endParaRPr>
          </a:p>
        </p:txBody>
      </p:sp>
    </p:spTree>
  </p:cSld>
  <p:timing>
    <p:tnLst>
      <p:par>
        <p:cTn id="53" dur="indefinite" restart="never" nodeType="tmRoot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CustomShape 1"/>
          <p:cNvSpPr/>
          <p:nvPr/>
        </p:nvSpPr>
        <p:spPr>
          <a:xfrm>
            <a:off x="8947080" y="7165800"/>
            <a:ext cx="1220400" cy="2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Seite </a:t>
            </a:r>
            <a:fld id="{DBDD4AF9-0800-40EF-BA5E-FECDD7E5AC19}" type="slidenum"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&lt;Foliennummer&gt;</a:t>
            </a:fld>
            <a:endParaRPr b="0" lang="de-DE" sz="1000" spc="-1" strike="noStrike">
              <a:latin typeface="Arial"/>
            </a:endParaRPr>
          </a:p>
        </p:txBody>
      </p:sp>
      <p:sp>
        <p:nvSpPr>
          <p:cNvPr id="333" name="CustomShape 2"/>
          <p:cNvSpPr/>
          <p:nvPr/>
        </p:nvSpPr>
        <p:spPr>
          <a:xfrm>
            <a:off x="522360" y="671400"/>
            <a:ext cx="964512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3000" spc="-1" strike="noStrike">
                <a:solidFill>
                  <a:srgbClr val="000000"/>
                </a:solidFill>
                <a:latin typeface="Arial"/>
                <a:ea typeface="DejaVu Sans"/>
              </a:rPr>
              <a:t>Quellen</a:t>
            </a:r>
            <a:endParaRPr b="0" lang="de-DE" sz="3000" spc="-1" strike="noStrike">
              <a:latin typeface="Arial"/>
            </a:endParaRPr>
          </a:p>
        </p:txBody>
      </p:sp>
      <p:sp>
        <p:nvSpPr>
          <p:cNvPr id="334" name="CustomShape 3"/>
          <p:cNvSpPr/>
          <p:nvPr/>
        </p:nvSpPr>
        <p:spPr>
          <a:xfrm>
            <a:off x="522360" y="2138400"/>
            <a:ext cx="8421120" cy="451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5" name="CustomShape 4"/>
          <p:cNvSpPr/>
          <p:nvPr/>
        </p:nvSpPr>
        <p:spPr>
          <a:xfrm>
            <a:off x="522360" y="2138400"/>
            <a:ext cx="8421120" cy="451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6" name="CustomShape 5"/>
          <p:cNvSpPr/>
          <p:nvPr/>
        </p:nvSpPr>
        <p:spPr>
          <a:xfrm>
            <a:off x="535680" y="1769400"/>
            <a:ext cx="8606520" cy="478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latin typeface="Arial"/>
                <a:ea typeface="CMR12"/>
              </a:rPr>
              <a:t>A. I. Awad and M. Hassaballah, </a:t>
            </a:r>
            <a:r>
              <a:rPr b="0" lang="de-DE" sz="2400" spc="-1" strike="noStrike">
                <a:solidFill>
                  <a:srgbClr val="000000"/>
                </a:solidFill>
                <a:latin typeface="Arial"/>
                <a:ea typeface="CMTI12"/>
              </a:rPr>
              <a:t>Image Feature Detectors and Descriptors: Foundations and Applications</a:t>
            </a:r>
            <a:r>
              <a:rPr b="0" lang="de-DE" sz="2400" spc="-1" strike="noStrike">
                <a:solidFill>
                  <a:srgbClr val="000000"/>
                </a:solidFill>
                <a:latin typeface="Arial"/>
                <a:ea typeface="CMR12"/>
              </a:rPr>
              <a:t>. Springer Publishing Company, Incorporated, 2016.</a:t>
            </a:r>
            <a:endParaRPr b="0" lang="de-DE" sz="2400" spc="-1" strike="noStrike">
              <a:latin typeface="CMR12"/>
              <a:ea typeface="CMR12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latin typeface="Arial"/>
                <a:ea typeface="CMR12"/>
              </a:rPr>
              <a:t>D. G. Lowe, „Distinctive image features from scale-invariant keypoints", </a:t>
            </a:r>
            <a:r>
              <a:rPr b="0" lang="de-DE" sz="2400" spc="-1" strike="noStrike">
                <a:solidFill>
                  <a:srgbClr val="000000"/>
                </a:solidFill>
                <a:latin typeface="Arial"/>
                <a:ea typeface="CMTI12"/>
              </a:rPr>
              <a:t>International Journal of Computer Vision</a:t>
            </a:r>
            <a:r>
              <a:rPr b="0" lang="de-DE" sz="2400" spc="-1" strike="noStrike">
                <a:solidFill>
                  <a:srgbClr val="000000"/>
                </a:solidFill>
                <a:latin typeface="Arial"/>
                <a:ea typeface="CMR12"/>
              </a:rPr>
              <a:t>, S. 91-110, 2004.</a:t>
            </a:r>
            <a:endParaRPr b="0" lang="de-DE" sz="2400" spc="-1" strike="noStrike">
              <a:latin typeface="CMR12"/>
              <a:ea typeface="CMR12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latin typeface="Arial"/>
                <a:ea typeface="CMR12"/>
              </a:rPr>
              <a:t>C. Zhao, </a:t>
            </a:r>
            <a:r>
              <a:rPr b="0" lang="de-DE" sz="2400" spc="-1" strike="noStrike">
                <a:solidFill>
                  <a:srgbClr val="000000"/>
                </a:solidFill>
                <a:latin typeface="Arial"/>
                <a:ea typeface="CMTI12"/>
              </a:rPr>
              <a:t>An Autoencoder-Based Image Descriptor for Image Matching and Retrieval</a:t>
            </a:r>
            <a:r>
              <a:rPr b="0" lang="de-DE" sz="2400" spc="-1" strike="noStrike">
                <a:solidFill>
                  <a:srgbClr val="000000"/>
                </a:solidFill>
                <a:latin typeface="Arial"/>
                <a:ea typeface="CMR12"/>
              </a:rPr>
              <a:t>. PhD dissertation, Wright State University, 2016.</a:t>
            </a:r>
            <a:endParaRPr b="0" lang="de-DE" sz="2400" spc="-1" strike="noStrike">
              <a:latin typeface="CMR12"/>
              <a:ea typeface="CMR12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latin typeface="Arial"/>
                <a:ea typeface="CMR12"/>
              </a:rPr>
              <a:t>A. Zell, </a:t>
            </a:r>
            <a:r>
              <a:rPr b="0" lang="de-DE" sz="2400" spc="-1" strike="noStrike">
                <a:solidFill>
                  <a:srgbClr val="000000"/>
                </a:solidFill>
                <a:latin typeface="Arial"/>
                <a:ea typeface="CMTI12"/>
              </a:rPr>
              <a:t>Simulation neuronaler Netze</a:t>
            </a:r>
            <a:r>
              <a:rPr b="0" lang="de-DE" sz="2400" spc="-1" strike="noStrike">
                <a:solidFill>
                  <a:srgbClr val="000000"/>
                </a:solidFill>
                <a:latin typeface="Arial"/>
                <a:ea typeface="CMR12"/>
              </a:rPr>
              <a:t>. Oldenbourg, 1997.</a:t>
            </a:r>
            <a:endParaRPr b="0" lang="de-DE" sz="2400" spc="-1" strike="noStrike">
              <a:latin typeface="CMR12"/>
              <a:ea typeface="CMR12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latin typeface="Arial"/>
                <a:ea typeface="CMR12"/>
              </a:rPr>
              <a:t>M. Zechner and M. Granitzer, „</a:t>
            </a:r>
            <a:r>
              <a:rPr b="0" lang="de-DE" sz="2400" spc="-1" strike="noStrike">
                <a:solidFill>
                  <a:srgbClr val="000000"/>
                </a:solidFill>
                <a:latin typeface="Arial"/>
                <a:ea typeface="CMR12"/>
              </a:rPr>
              <a:t>Accelerating k-means on the graphics processor via </a:t>
            </a:r>
            <a:r>
              <a:rPr b="0" lang="de-DE" sz="2400" spc="-1" strike="noStrike">
                <a:solidFill>
                  <a:srgbClr val="000000"/>
                </a:solidFill>
                <a:latin typeface="Arial"/>
                <a:ea typeface="CMR12"/>
              </a:rPr>
              <a:t>cuda“,</a:t>
            </a:r>
            <a:r>
              <a:rPr b="0" lang="de-DE" sz="2400" spc="-1" strike="noStrike">
                <a:solidFill>
                  <a:srgbClr val="000000"/>
                </a:solidFill>
                <a:latin typeface="Arial"/>
                <a:ea typeface="CMR12"/>
              </a:rPr>
              <a:t> </a:t>
            </a:r>
            <a:r>
              <a:rPr b="0" lang="de-DE" sz="2400" spc="-1" strike="noStrike">
                <a:solidFill>
                  <a:srgbClr val="000000"/>
                </a:solidFill>
                <a:latin typeface="Arial"/>
                <a:ea typeface="CMTI12"/>
              </a:rPr>
              <a:t>First International Conference on Intensive Applications and Services</a:t>
            </a:r>
            <a:r>
              <a:rPr b="0" lang="de-DE" sz="2400" spc="-1" strike="noStrike">
                <a:solidFill>
                  <a:srgbClr val="000000"/>
                </a:solidFill>
                <a:latin typeface="Arial"/>
                <a:ea typeface="CMR12"/>
              </a:rPr>
              <a:t>, S</a:t>
            </a:r>
            <a:r>
              <a:rPr b="0" lang="de-DE" sz="2400" spc="-1" strike="noStrike">
                <a:solidFill>
                  <a:srgbClr val="000000"/>
                </a:solidFill>
                <a:latin typeface="Arial"/>
                <a:ea typeface="CMR12"/>
              </a:rPr>
              <a:t>. 7-15, 2009.</a:t>
            </a:r>
            <a:endParaRPr b="0" lang="de-DE" sz="2400" spc="-1" strike="noStrike">
              <a:latin typeface="CMR12"/>
              <a:ea typeface="CMR12"/>
            </a:endParaRPr>
          </a:p>
        </p:txBody>
      </p:sp>
    </p:spTree>
  </p:cSld>
  <p:timing>
    <p:tnLst>
      <p:par>
        <p:cTn id="55" dur="indefinite" restart="never" nodeType="tmRoot">
          <p:childTnLst>
            <p:seq>
              <p:cTn id="5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CustomShape 1"/>
          <p:cNvSpPr/>
          <p:nvPr/>
        </p:nvSpPr>
        <p:spPr>
          <a:xfrm>
            <a:off x="8947080" y="7165800"/>
            <a:ext cx="1220400" cy="2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Seite </a:t>
            </a:r>
            <a:fld id="{D4D80459-288F-4659-A59A-6636EC26BC32}" type="slidenum"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&lt;Foliennummer&gt;</a:t>
            </a:fld>
            <a:endParaRPr b="0" lang="de-DE" sz="1000" spc="-1" strike="noStrike">
              <a:latin typeface="Arial"/>
            </a:endParaRPr>
          </a:p>
        </p:txBody>
      </p:sp>
      <p:sp>
        <p:nvSpPr>
          <p:cNvPr id="338" name="CustomShape 2"/>
          <p:cNvSpPr/>
          <p:nvPr/>
        </p:nvSpPr>
        <p:spPr>
          <a:xfrm>
            <a:off x="522360" y="671400"/>
            <a:ext cx="964512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3000" spc="-1" strike="noStrike">
                <a:solidFill>
                  <a:srgbClr val="000000"/>
                </a:solidFill>
                <a:latin typeface="Arial"/>
                <a:ea typeface="DejaVu Sans"/>
              </a:rPr>
              <a:t>Quellen</a:t>
            </a:r>
            <a:endParaRPr b="0" lang="de-DE" sz="3000" spc="-1" strike="noStrike">
              <a:latin typeface="Arial"/>
            </a:endParaRPr>
          </a:p>
        </p:txBody>
      </p:sp>
      <p:sp>
        <p:nvSpPr>
          <p:cNvPr id="339" name="CustomShape 3"/>
          <p:cNvSpPr/>
          <p:nvPr/>
        </p:nvSpPr>
        <p:spPr>
          <a:xfrm>
            <a:off x="522360" y="2138400"/>
            <a:ext cx="8421120" cy="451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0" name="CustomShape 4"/>
          <p:cNvSpPr/>
          <p:nvPr/>
        </p:nvSpPr>
        <p:spPr>
          <a:xfrm>
            <a:off x="522360" y="2138400"/>
            <a:ext cx="8421120" cy="451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1" name="CustomShape 5"/>
          <p:cNvSpPr/>
          <p:nvPr/>
        </p:nvSpPr>
        <p:spPr>
          <a:xfrm>
            <a:off x="535680" y="1769400"/>
            <a:ext cx="8606520" cy="507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216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latin typeface="Arial"/>
                <a:ea typeface="CMR12"/>
              </a:rPr>
              <a:t>G. E. Hinton and R. Salakhutdinov, „Reducing the dimensionality of data with neural networks", S. 504-507, 2006.</a:t>
            </a:r>
            <a:endParaRPr b="0" lang="de-DE" sz="24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latin typeface="Arial"/>
                <a:ea typeface="CMR12"/>
              </a:rPr>
              <a:t>A. Faheema and S. Rakshit, „Feature selection using bag-of-visual-words representation", Advance Computing Conference (IACC), IEEE 2nd International, 2010.</a:t>
            </a:r>
            <a:endParaRPr b="0" lang="de-DE" sz="24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latin typeface="Arial"/>
                <a:ea typeface="CMR12"/>
              </a:rPr>
              <a:t>A. Rajaraman and J. D. Ullman, </a:t>
            </a:r>
            <a:r>
              <a:rPr b="0" lang="de-DE" sz="2400" spc="-1" strike="noStrike">
                <a:solidFill>
                  <a:srgbClr val="000000"/>
                </a:solidFill>
                <a:latin typeface="Arial"/>
                <a:ea typeface="CMTI12"/>
              </a:rPr>
              <a:t>Mining of Massive Datasets</a:t>
            </a:r>
            <a:r>
              <a:rPr b="0" lang="de-DE" sz="2400" spc="-1" strike="noStrike">
                <a:solidFill>
                  <a:srgbClr val="000000"/>
                </a:solidFill>
                <a:latin typeface="Arial"/>
                <a:ea typeface="CMR12"/>
              </a:rPr>
              <a:t>. New York, Cambridge University Press, 2011.</a:t>
            </a:r>
            <a:endParaRPr b="0" lang="de-DE" sz="24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latin typeface="Arial"/>
                <a:ea typeface="CMR12"/>
              </a:rPr>
              <a:t>P. Vincent, H. Larochelle, I. Lajoie, Y. Bengio, and P.-A. Manzagol, „Stacked denoising autoencoders: Learning useful representations in a deep network with a local denoising criterion", </a:t>
            </a:r>
            <a:r>
              <a:rPr b="0" lang="de-DE" sz="2400" spc="-1" strike="noStrike">
                <a:solidFill>
                  <a:srgbClr val="000000"/>
                </a:solidFill>
                <a:latin typeface="Arial"/>
                <a:ea typeface="CMTI12"/>
              </a:rPr>
              <a:t>The Journal of Machine Learning Research</a:t>
            </a:r>
            <a:r>
              <a:rPr b="0" lang="de-DE" sz="2400" spc="-1" strike="noStrike">
                <a:solidFill>
                  <a:srgbClr val="000000"/>
                </a:solidFill>
                <a:latin typeface="Arial"/>
                <a:ea typeface="CMR12"/>
              </a:rPr>
              <a:t>, vol. 11, S. 3371-3408, 2010.</a:t>
            </a:r>
            <a:endParaRPr b="0" lang="de-DE" sz="2400" spc="-1" strike="noStrike">
              <a:latin typeface="Arial"/>
            </a:endParaRPr>
          </a:p>
        </p:txBody>
      </p:sp>
    </p:spTree>
  </p:cSld>
  <p:timing>
    <p:tnLst>
      <p:par>
        <p:cTn id="57" dur="indefinite" restart="never" nodeType="tmRoot">
          <p:childTnLst>
            <p:seq>
              <p:cTn id="5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8947080" y="7165800"/>
            <a:ext cx="1220400" cy="2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Seite </a:t>
            </a:r>
            <a:fld id="{6CF6CBBD-2B7F-4A28-9818-35DBB91A216D}" type="slidenum"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fld>
            <a:endParaRPr b="0" lang="de-DE" sz="1000" spc="-1" strike="noStrike"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522360" y="671400"/>
            <a:ext cx="964512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3000" spc="-1" strike="noStrike">
                <a:solidFill>
                  <a:srgbClr val="000000"/>
                </a:solidFill>
                <a:latin typeface="Arial"/>
                <a:ea typeface="DejaVu Sans"/>
              </a:rPr>
              <a:t>Motivation</a:t>
            </a:r>
            <a:br/>
            <a:endParaRPr b="0" lang="de-DE" sz="3000" spc="-1" strike="noStrike">
              <a:latin typeface="Arial"/>
            </a:endParaRPr>
          </a:p>
        </p:txBody>
      </p:sp>
      <p:sp>
        <p:nvSpPr>
          <p:cNvPr id="179" name="CustomShape 3"/>
          <p:cNvSpPr/>
          <p:nvPr/>
        </p:nvSpPr>
        <p:spPr>
          <a:xfrm>
            <a:off x="522360" y="2138400"/>
            <a:ext cx="8421120" cy="451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0" name="CustomShape 4"/>
          <p:cNvSpPr/>
          <p:nvPr/>
        </p:nvSpPr>
        <p:spPr>
          <a:xfrm>
            <a:off x="522360" y="2138400"/>
            <a:ext cx="8421120" cy="451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1" name="CustomShape 5"/>
          <p:cNvSpPr/>
          <p:nvPr/>
        </p:nvSpPr>
        <p:spPr>
          <a:xfrm>
            <a:off x="534600" y="1769400"/>
            <a:ext cx="8606520" cy="438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11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  <a:ea typeface="DejaVu Sans"/>
              </a:rPr>
              <a:t>Große Bildmenge vorhanden</a:t>
            </a:r>
            <a:endParaRPr b="0" lang="de-DE" sz="3200" spc="-1" strike="noStrike">
              <a:latin typeface="Arial"/>
            </a:endParaRPr>
          </a:p>
          <a:p>
            <a:pPr lvl="1" marL="864000" indent="-3211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Keine Metainformationen, nur Bilddaten</a:t>
            </a:r>
            <a:endParaRPr b="0" lang="de-DE" sz="2800" spc="-1" strike="noStrike">
              <a:latin typeface="Arial"/>
            </a:endParaRPr>
          </a:p>
          <a:p>
            <a:pPr lvl="1" marL="864000" indent="-3211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Viele unterschiedliche Quellen / Bildarten</a:t>
            </a:r>
            <a:endParaRPr b="0" lang="de-DE" sz="2800" spc="-1" strike="noStrike">
              <a:latin typeface="Arial"/>
            </a:endParaRPr>
          </a:p>
          <a:p>
            <a:pPr marL="432000" indent="-3211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  <a:ea typeface="DejaVu Sans"/>
              </a:rPr>
              <a:t>Automatisiertes Kategorisieren</a:t>
            </a:r>
            <a:endParaRPr b="0" lang="de-DE" sz="3200" spc="-1" strike="noStrike">
              <a:latin typeface="Arial"/>
            </a:endParaRPr>
          </a:p>
          <a:p>
            <a:pPr lvl="1" marL="864000" indent="-3211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Bestehender und neuer Bilder </a:t>
            </a:r>
            <a:endParaRPr b="0" lang="de-DE" sz="2800" spc="-1" strike="noStrike">
              <a:latin typeface="Arial"/>
            </a:endParaRPr>
          </a:p>
          <a:p>
            <a:pPr marL="432000" indent="-3211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  <a:ea typeface="DejaVu Sans"/>
              </a:rPr>
              <a:t>Parallele Verarbeitung der Daten</a:t>
            </a:r>
            <a:endParaRPr b="0" lang="de-DE" sz="3200" spc="-1" strike="noStrike">
              <a:latin typeface="Arial"/>
            </a:endParaRPr>
          </a:p>
          <a:p>
            <a:pPr lvl="1" marL="864000" indent="-3211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Nvidia CUDA</a:t>
            </a:r>
            <a:endParaRPr b="0" lang="de-DE" sz="2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CustomShape 1"/>
          <p:cNvSpPr/>
          <p:nvPr/>
        </p:nvSpPr>
        <p:spPr>
          <a:xfrm>
            <a:off x="8947080" y="7165800"/>
            <a:ext cx="1220400" cy="2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Seite </a:t>
            </a:r>
            <a:fld id="{ABA8E294-357D-45B7-A3AD-7BFC47F8777B}" type="slidenum"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&lt;Foliennummer&gt;</a:t>
            </a:fld>
            <a:endParaRPr b="0" lang="de-DE" sz="1000" spc="-1" strike="noStrike">
              <a:latin typeface="Arial"/>
            </a:endParaRPr>
          </a:p>
        </p:txBody>
      </p:sp>
      <p:sp>
        <p:nvSpPr>
          <p:cNvPr id="343" name="CustomShape 2"/>
          <p:cNvSpPr/>
          <p:nvPr/>
        </p:nvSpPr>
        <p:spPr>
          <a:xfrm>
            <a:off x="522360" y="2111400"/>
            <a:ext cx="964512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3000" spc="-1" strike="noStrike">
                <a:solidFill>
                  <a:srgbClr val="000000"/>
                </a:solidFill>
                <a:latin typeface="Arial"/>
                <a:ea typeface="DejaVu Sans"/>
              </a:rPr>
              <a:t>Vielen Dank für Eure/Ihre Aufmerksamkeit!</a:t>
            </a:r>
            <a:endParaRPr b="0" lang="de-DE" sz="3000" spc="-1" strike="noStrike">
              <a:latin typeface="Arial"/>
            </a:endParaRPr>
          </a:p>
        </p:txBody>
      </p:sp>
    </p:spTree>
  </p:cSld>
  <p:timing>
    <p:tnLst>
      <p:par>
        <p:cTn id="59" dur="indefinite" restart="never" nodeType="tmRoot">
          <p:childTnLst>
            <p:seq>
              <p:cTn id="6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8947080" y="7165800"/>
            <a:ext cx="1220400" cy="2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Seite </a:t>
            </a:r>
            <a:fld id="{79FA8C3E-0623-4652-81E4-6169EEC3FFF3}" type="slidenum"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fld>
            <a:endParaRPr b="0" lang="de-DE" sz="1000" spc="-1" strike="noStrike">
              <a:latin typeface="Arial"/>
            </a:endParaRPr>
          </a:p>
        </p:txBody>
      </p:sp>
      <p:sp>
        <p:nvSpPr>
          <p:cNvPr id="183" name="CustomShape 2"/>
          <p:cNvSpPr/>
          <p:nvPr/>
        </p:nvSpPr>
        <p:spPr>
          <a:xfrm>
            <a:off x="522360" y="671400"/>
            <a:ext cx="964512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3000" spc="-1" strike="noStrike">
                <a:solidFill>
                  <a:srgbClr val="000000"/>
                </a:solidFill>
                <a:latin typeface="Arial"/>
                <a:ea typeface="DejaVu Sans"/>
              </a:rPr>
              <a:t>Bilder und Features</a:t>
            </a:r>
            <a:endParaRPr b="0" lang="de-DE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de-DE" sz="2400" spc="-1" strike="noStrike">
                <a:solidFill>
                  <a:srgbClr val="000000"/>
                </a:solidFill>
                <a:latin typeface="Arial"/>
                <a:ea typeface="DejaVu Sans"/>
              </a:rPr>
              <a:t>Bilder</a:t>
            </a:r>
            <a:br/>
            <a:endParaRPr b="0" lang="de-DE" sz="2400" spc="-1" strike="noStrike">
              <a:latin typeface="Arial"/>
            </a:endParaRPr>
          </a:p>
        </p:txBody>
      </p:sp>
      <p:sp>
        <p:nvSpPr>
          <p:cNvPr id="184" name="CustomShape 3"/>
          <p:cNvSpPr/>
          <p:nvPr/>
        </p:nvSpPr>
        <p:spPr>
          <a:xfrm>
            <a:off x="522360" y="2138400"/>
            <a:ext cx="8421120" cy="451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5" name="CustomShape 4"/>
          <p:cNvSpPr/>
          <p:nvPr/>
        </p:nvSpPr>
        <p:spPr>
          <a:xfrm>
            <a:off x="522360" y="2138400"/>
            <a:ext cx="8421120" cy="138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6" name="CustomShape 5"/>
          <p:cNvSpPr/>
          <p:nvPr/>
        </p:nvSpPr>
        <p:spPr>
          <a:xfrm>
            <a:off x="534960" y="1769400"/>
            <a:ext cx="8606520" cy="438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11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  <a:ea typeface="DejaVu Sans"/>
              </a:rPr>
              <a:t>Monochromatisches Bild </a:t>
            </a:r>
            <a:r>
              <a:rPr b="0" i="1" lang="de-DE" sz="2600" spc="-1" strike="noStrike">
                <a:solidFill>
                  <a:srgbClr val="000000"/>
                </a:solidFill>
                <a:latin typeface="Arial"/>
                <a:ea typeface="DejaVu Sans"/>
              </a:rPr>
              <a:t>(n </a:t>
            </a:r>
            <a:r>
              <a:rPr b="0" i="1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x</a:t>
            </a:r>
            <a:r>
              <a:rPr b="0" i="1" lang="de-DE" sz="2600" spc="-1" strike="noStrike">
                <a:solidFill>
                  <a:srgbClr val="000000"/>
                </a:solidFill>
                <a:latin typeface="Arial"/>
                <a:ea typeface="DejaVu Sans"/>
              </a:rPr>
              <a:t> m Pixel)</a:t>
            </a:r>
            <a:endParaRPr b="0" lang="de-DE" sz="2600" spc="-1" strike="noStrike">
              <a:latin typeface="Arial"/>
            </a:endParaRPr>
          </a:p>
          <a:p>
            <a:pPr lvl="1" marL="864000" indent="-3211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Matrix </a:t>
            </a:r>
            <a:r>
              <a:rPr b="0" i="1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0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 von Intensitätswerten (0-255)</a:t>
            </a:r>
            <a:endParaRPr b="0" lang="de-DE" sz="2800" spc="-1" strike="noStrike">
              <a:latin typeface="Arial"/>
            </a:endParaRPr>
          </a:p>
          <a:p>
            <a:pPr lvl="1" marL="864000" indent="-3211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Pixel an Position </a:t>
            </a:r>
            <a:r>
              <a:rPr b="0" i="1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(x, y)</a:t>
            </a:r>
            <a:r>
              <a:rPr b="0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 besitzt Intensität </a:t>
            </a:r>
            <a:r>
              <a:rPr b="0" i="1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I(x, y)</a:t>
            </a:r>
            <a:endParaRPr b="0" lang="de-DE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de-DE" sz="2800" spc="-1" strike="noStrike">
              <a:latin typeface="Arial"/>
            </a:endParaRPr>
          </a:p>
        </p:txBody>
      </p:sp>
      <p:pic>
        <p:nvPicPr>
          <p:cNvPr id="187" name="" descr=""/>
          <p:cNvPicPr/>
          <p:nvPr/>
        </p:nvPicPr>
        <p:blipFill>
          <a:blip r:embed="rId1"/>
          <a:stretch/>
        </p:blipFill>
        <p:spPr>
          <a:xfrm>
            <a:off x="1420560" y="3816360"/>
            <a:ext cx="6712560" cy="2444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8947080" y="7165800"/>
            <a:ext cx="1220400" cy="2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Seite </a:t>
            </a:r>
            <a:fld id="{E1335608-A756-4CE1-B82E-7DAD04BF9D9A}" type="slidenum"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fld>
            <a:endParaRPr b="0" lang="de-DE" sz="1000" spc="-1" strike="noStrike">
              <a:latin typeface="Arial"/>
            </a:endParaRPr>
          </a:p>
        </p:txBody>
      </p:sp>
      <p:sp>
        <p:nvSpPr>
          <p:cNvPr id="189" name="CustomShape 2"/>
          <p:cNvSpPr/>
          <p:nvPr/>
        </p:nvSpPr>
        <p:spPr>
          <a:xfrm>
            <a:off x="522360" y="671400"/>
            <a:ext cx="964512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3000" spc="-1" strike="noStrike">
                <a:solidFill>
                  <a:srgbClr val="000000"/>
                </a:solidFill>
                <a:latin typeface="Arial"/>
                <a:ea typeface="DejaVu Sans"/>
              </a:rPr>
              <a:t>Bilder und Features</a:t>
            </a:r>
            <a:endParaRPr b="0" lang="de-DE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de-DE" sz="2400" spc="-1" strike="noStrike">
                <a:solidFill>
                  <a:srgbClr val="000000"/>
                </a:solidFill>
                <a:latin typeface="Arial"/>
                <a:ea typeface="DejaVu Sans"/>
              </a:rPr>
              <a:t>Features</a:t>
            </a:r>
            <a:br/>
            <a:endParaRPr b="0" lang="de-DE" sz="2400" spc="-1" strike="noStrike">
              <a:latin typeface="Arial"/>
            </a:endParaRPr>
          </a:p>
        </p:txBody>
      </p:sp>
      <p:sp>
        <p:nvSpPr>
          <p:cNvPr id="190" name="CustomShape 3"/>
          <p:cNvSpPr/>
          <p:nvPr/>
        </p:nvSpPr>
        <p:spPr>
          <a:xfrm>
            <a:off x="522360" y="2138400"/>
            <a:ext cx="8421120" cy="451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1" name="CustomShape 4"/>
          <p:cNvSpPr/>
          <p:nvPr/>
        </p:nvSpPr>
        <p:spPr>
          <a:xfrm>
            <a:off x="522360" y="2138400"/>
            <a:ext cx="8421120" cy="451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2" name="CustomShape 5"/>
          <p:cNvSpPr/>
          <p:nvPr/>
        </p:nvSpPr>
        <p:spPr>
          <a:xfrm>
            <a:off x="534960" y="1769400"/>
            <a:ext cx="8606520" cy="438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11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  <a:ea typeface="DejaVu Sans"/>
              </a:rPr>
              <a:t>Feature: Charakteristisches Merkmal</a:t>
            </a:r>
            <a:endParaRPr b="0" lang="de-DE" sz="3200" spc="-1" strike="noStrike">
              <a:latin typeface="Arial"/>
            </a:endParaRPr>
          </a:p>
          <a:p>
            <a:pPr lvl="1" marL="864000" indent="-3211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Ecken, Kanten aber auch Farbe und Textur</a:t>
            </a:r>
            <a:endParaRPr b="0" lang="de-DE" sz="2800" spc="-1" strike="noStrike">
              <a:latin typeface="Arial"/>
            </a:endParaRPr>
          </a:p>
          <a:p>
            <a:pPr lvl="1" marL="864000" indent="-3211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Auffinden von Feaures: Feature-Detektion</a:t>
            </a:r>
            <a:endParaRPr b="0" lang="de-DE" sz="2800" spc="-1" strike="noStrike">
              <a:latin typeface="Arial"/>
            </a:endParaRPr>
          </a:p>
          <a:p>
            <a:pPr lvl="1" marL="864000" indent="-3211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Kodieren von Features: Feature-Deskription</a:t>
            </a:r>
            <a:endParaRPr b="0" lang="de-DE" sz="2800" spc="-1" strike="noStrike">
              <a:latin typeface="Arial"/>
            </a:endParaRPr>
          </a:p>
          <a:p>
            <a:pPr marL="432000" indent="-3211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  <a:ea typeface="DejaVu Sans"/>
              </a:rPr>
              <a:t>Lokale vs. Global Features</a:t>
            </a:r>
            <a:endParaRPr b="0" lang="de-DE" sz="3200" spc="-1" strike="noStrike">
              <a:latin typeface="Arial"/>
            </a:endParaRPr>
          </a:p>
          <a:p>
            <a:pPr marL="432000" indent="-3211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  <a:ea typeface="DejaVu Sans"/>
              </a:rPr>
              <a:t>Fokus hier: Objekterkennung  </a:t>
            </a:r>
            <a:endParaRPr b="0" lang="de-DE" sz="3200" spc="-1" strike="noStrike">
              <a:latin typeface="Arial"/>
            </a:endParaRPr>
          </a:p>
          <a:p>
            <a:pPr lvl="1" marL="864000" indent="-3211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  <a:ea typeface="DejaVu Sans"/>
              </a:rPr>
              <a:t>→ </a:t>
            </a:r>
            <a:r>
              <a:rPr b="0" lang="de-DE" sz="3200" spc="-1" strike="noStrike">
                <a:solidFill>
                  <a:srgbClr val="000000"/>
                </a:solidFill>
                <a:latin typeface="Arial"/>
                <a:ea typeface="DejaVu Sans"/>
              </a:rPr>
              <a:t>Lokale Features</a:t>
            </a:r>
            <a:endParaRPr b="0" lang="de-DE" sz="32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ustomShape 1"/>
          <p:cNvSpPr/>
          <p:nvPr/>
        </p:nvSpPr>
        <p:spPr>
          <a:xfrm>
            <a:off x="8947080" y="7165800"/>
            <a:ext cx="1220400" cy="2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Seite </a:t>
            </a:r>
            <a:fld id="{59DF191F-6A66-4E29-B1BE-3839A4CBC59F}" type="slidenum"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fld>
            <a:endParaRPr b="0" lang="de-DE" sz="1000" spc="-1" strike="noStrike">
              <a:latin typeface="Arial"/>
            </a:endParaRPr>
          </a:p>
        </p:txBody>
      </p:sp>
      <p:sp>
        <p:nvSpPr>
          <p:cNvPr id="194" name="CustomShape 2"/>
          <p:cNvSpPr/>
          <p:nvPr/>
        </p:nvSpPr>
        <p:spPr>
          <a:xfrm>
            <a:off x="522360" y="671400"/>
            <a:ext cx="964512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3000" spc="-1" strike="noStrike">
                <a:solidFill>
                  <a:srgbClr val="000000"/>
                </a:solidFill>
                <a:latin typeface="Arial"/>
                <a:ea typeface="DejaVu Sans"/>
              </a:rPr>
              <a:t>Bilder und Features</a:t>
            </a:r>
            <a:br/>
            <a:r>
              <a:rPr b="0" i="1" lang="de-DE" sz="2400" spc="-1" strike="noStrike">
                <a:solidFill>
                  <a:srgbClr val="000000"/>
                </a:solidFill>
                <a:latin typeface="Arial"/>
                <a:ea typeface="DejaVu Sans"/>
              </a:rPr>
              <a:t>Feature-Detektoren</a:t>
            </a:r>
            <a:endParaRPr b="0" lang="de-DE" sz="2400" spc="-1" strike="noStrike">
              <a:latin typeface="Arial"/>
            </a:endParaRPr>
          </a:p>
        </p:txBody>
      </p:sp>
      <p:sp>
        <p:nvSpPr>
          <p:cNvPr id="195" name="CustomShape 3"/>
          <p:cNvSpPr/>
          <p:nvPr/>
        </p:nvSpPr>
        <p:spPr>
          <a:xfrm>
            <a:off x="522360" y="2138400"/>
            <a:ext cx="8421120" cy="451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6" name="CustomShape 4"/>
          <p:cNvSpPr/>
          <p:nvPr/>
        </p:nvSpPr>
        <p:spPr>
          <a:xfrm>
            <a:off x="522360" y="2138400"/>
            <a:ext cx="8421120" cy="451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7" name="CustomShape 5"/>
          <p:cNvSpPr/>
          <p:nvPr/>
        </p:nvSpPr>
        <p:spPr>
          <a:xfrm>
            <a:off x="534960" y="1769400"/>
            <a:ext cx="8606520" cy="438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11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  <a:ea typeface="DejaVu Sans"/>
              </a:rPr>
              <a:t>Lokale Detektion</a:t>
            </a:r>
            <a:endParaRPr b="0" lang="de-DE" sz="3200" spc="-1" strike="noStrike">
              <a:latin typeface="Arial"/>
            </a:endParaRPr>
          </a:p>
          <a:p>
            <a:pPr lvl="1" marL="864000" indent="-3211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  <a:ea typeface="DejaVu Sans"/>
              </a:rPr>
              <a:t>Auffinden von Regionen</a:t>
            </a:r>
            <a:endParaRPr b="0" lang="de-DE" sz="3200" spc="-1" strike="noStrike">
              <a:latin typeface="Arial"/>
            </a:endParaRPr>
          </a:p>
          <a:p>
            <a:pPr lvl="1" marL="864000" indent="-3211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  <a:ea typeface="DejaVu Sans"/>
              </a:rPr>
              <a:t>Auswahl eines keypoints</a:t>
            </a:r>
            <a:endParaRPr b="0" lang="de-DE" sz="3200" spc="-1" strike="noStrike">
              <a:latin typeface="Arial"/>
            </a:endParaRPr>
          </a:p>
          <a:p>
            <a:pPr marL="432000" indent="-3211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  <a:ea typeface="DejaVu Sans"/>
              </a:rPr>
              <a:t>Berücksichtigung von:</a:t>
            </a:r>
            <a:endParaRPr b="0" lang="de-DE" sz="3200" spc="-1" strike="noStrike">
              <a:latin typeface="Arial"/>
            </a:endParaRPr>
          </a:p>
          <a:p>
            <a:pPr lvl="1" marL="864000" indent="-3211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  <a:ea typeface="DejaVu Sans"/>
              </a:rPr>
              <a:t>Helligkeit, Perspektive, Rauschen</a:t>
            </a:r>
            <a:endParaRPr b="0" lang="de-DE" sz="3200" spc="-1" strike="noStrike">
              <a:latin typeface="Arial"/>
            </a:endParaRPr>
          </a:p>
          <a:p>
            <a:pPr marL="432000" indent="-3211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  <a:ea typeface="DejaVu Sans"/>
              </a:rPr>
              <a:t>Dasselbe Feature muss in einem Bild wiederholt erkannt werden (Robustheit)</a:t>
            </a:r>
            <a:endParaRPr b="0" lang="de-DE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b="0" lang="de-DE" sz="3200" spc="-1" strike="noStrike">
              <a:latin typeface="Arial"/>
            </a:endParaRPr>
          </a:p>
        </p:txBody>
      </p:sp>
      <p:pic>
        <p:nvPicPr>
          <p:cNvPr id="198" name="" descr=""/>
          <p:cNvPicPr/>
          <p:nvPr/>
        </p:nvPicPr>
        <p:blipFill>
          <a:blip r:embed="rId1"/>
          <a:stretch/>
        </p:blipFill>
        <p:spPr>
          <a:xfrm>
            <a:off x="6477840" y="538920"/>
            <a:ext cx="3743640" cy="2338560"/>
          </a:xfrm>
          <a:prstGeom prst="rect">
            <a:avLst/>
          </a:prstGeom>
          <a:ln>
            <a:noFill/>
          </a:ln>
        </p:spPr>
      </p:pic>
      <p:sp>
        <p:nvSpPr>
          <p:cNvPr id="199" name="CustomShape 6"/>
          <p:cNvSpPr/>
          <p:nvPr/>
        </p:nvSpPr>
        <p:spPr>
          <a:xfrm>
            <a:off x="648000" y="6480000"/>
            <a:ext cx="8637840" cy="59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de-DE" sz="1400" spc="-1" strike="noStrike">
                <a:solidFill>
                  <a:srgbClr val="000000"/>
                </a:solidFill>
                <a:latin typeface="Arial"/>
                <a:ea typeface="DejaVu Sans"/>
              </a:rPr>
              <a:t>Links: https://www.pexels.com/photo/new-york-statue-of-liberty-usa-monument-64271</a:t>
            </a:r>
            <a:endParaRPr b="0" lang="de-DE" sz="1400" spc="-1" strike="noStrike">
              <a:latin typeface="Arial"/>
            </a:endParaRPr>
          </a:p>
          <a:p>
            <a:r>
              <a:rPr b="0" lang="de-DE" sz="1400" spc="-1" strike="noStrike">
                <a:solidFill>
                  <a:srgbClr val="000000"/>
                </a:solidFill>
                <a:latin typeface="Arial"/>
                <a:ea typeface="DejaVu Sans"/>
              </a:rPr>
              <a:t>Rechts: http://www.publicdomainpictures.net/view-image.php?image=198474&amp; picture=statue-of-liberty</a:t>
            </a:r>
            <a:endParaRPr b="0" lang="de-DE" sz="1400" spc="-1" strike="noStrike">
              <a:latin typeface="Arial"/>
            </a:endParaRPr>
          </a:p>
        </p:txBody>
      </p:sp>
      <p:sp>
        <p:nvSpPr>
          <p:cNvPr id="200" name="CustomShape 7"/>
          <p:cNvSpPr/>
          <p:nvPr/>
        </p:nvSpPr>
        <p:spPr>
          <a:xfrm>
            <a:off x="6408000" y="2877840"/>
            <a:ext cx="3165840" cy="28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de-DE" sz="1400" spc="-1" strike="noStrike">
                <a:solidFill>
                  <a:srgbClr val="000000"/>
                </a:solidFill>
                <a:latin typeface="Arial"/>
                <a:ea typeface="DejaVu Sans"/>
              </a:rPr>
              <a:t>Quelle: Siehe unten</a:t>
            </a:r>
            <a:endParaRPr b="0" lang="de-DE" sz="14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8947080" y="7165800"/>
            <a:ext cx="1220400" cy="2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Seite </a:t>
            </a:r>
            <a:fld id="{C4332CE3-4C10-4432-9FD1-C809F0140A9F}" type="slidenum"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fld>
            <a:endParaRPr b="0" lang="de-DE" sz="1000" spc="-1" strike="noStrike">
              <a:latin typeface="Arial"/>
            </a:endParaRPr>
          </a:p>
        </p:txBody>
      </p:sp>
      <p:sp>
        <p:nvSpPr>
          <p:cNvPr id="202" name="CustomShape 2"/>
          <p:cNvSpPr/>
          <p:nvPr/>
        </p:nvSpPr>
        <p:spPr>
          <a:xfrm>
            <a:off x="522360" y="671400"/>
            <a:ext cx="964512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3000" spc="-1" strike="noStrike">
                <a:solidFill>
                  <a:srgbClr val="000000"/>
                </a:solidFill>
                <a:latin typeface="Arial"/>
                <a:ea typeface="DejaVu Sans"/>
              </a:rPr>
              <a:t>Bilder und Features</a:t>
            </a:r>
            <a:br/>
            <a:r>
              <a:rPr b="0" i="1" lang="de-DE" sz="2400" spc="-1" strike="noStrike">
                <a:solidFill>
                  <a:srgbClr val="000000"/>
                </a:solidFill>
                <a:latin typeface="Arial"/>
                <a:ea typeface="DejaVu Sans"/>
              </a:rPr>
              <a:t>Feature-Deskriptoren</a:t>
            </a:r>
            <a:endParaRPr b="0" lang="de-DE" sz="2400" spc="-1" strike="noStrike">
              <a:latin typeface="Arial"/>
            </a:endParaRPr>
          </a:p>
        </p:txBody>
      </p:sp>
      <p:sp>
        <p:nvSpPr>
          <p:cNvPr id="203" name="CustomShape 3"/>
          <p:cNvSpPr/>
          <p:nvPr/>
        </p:nvSpPr>
        <p:spPr>
          <a:xfrm>
            <a:off x="522360" y="2138400"/>
            <a:ext cx="8421120" cy="451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4" name="CustomShape 4"/>
          <p:cNvSpPr/>
          <p:nvPr/>
        </p:nvSpPr>
        <p:spPr>
          <a:xfrm>
            <a:off x="522360" y="2138400"/>
            <a:ext cx="8421120" cy="451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5" name="CustomShape 5"/>
          <p:cNvSpPr/>
          <p:nvPr/>
        </p:nvSpPr>
        <p:spPr>
          <a:xfrm>
            <a:off x="534600" y="1769400"/>
            <a:ext cx="8606520" cy="438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11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  <a:ea typeface="DejaVu Sans"/>
              </a:rPr>
              <a:t>Kompakte Darstellung eines keypoints</a:t>
            </a:r>
            <a:endParaRPr b="0" lang="de-DE" sz="3200" spc="-1" strike="noStrike">
              <a:latin typeface="Arial"/>
            </a:endParaRPr>
          </a:p>
          <a:p>
            <a:pPr lvl="1" marL="864000" indent="-3211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Zusätzliche Informationen enthalten</a:t>
            </a:r>
            <a:endParaRPr b="0" lang="de-DE" sz="2800" spc="-1" strike="noStrike">
              <a:latin typeface="Arial"/>
            </a:endParaRPr>
          </a:p>
          <a:p>
            <a:pPr lvl="1" marL="864000" indent="-3211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Nachbarschaft, Stärke von Gradienten, ...</a:t>
            </a:r>
            <a:endParaRPr b="0" lang="de-DE" sz="2800" spc="-1" strike="noStrike">
              <a:latin typeface="Arial"/>
            </a:endParaRPr>
          </a:p>
          <a:p>
            <a:pPr marL="432000" indent="-3211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  <a:ea typeface="DejaVu Sans"/>
              </a:rPr>
              <a:t>Informationen in Zahlen kodiert</a:t>
            </a:r>
            <a:endParaRPr b="0" lang="de-DE" sz="3200" spc="-1" strike="noStrike">
              <a:latin typeface="Arial"/>
            </a:endParaRPr>
          </a:p>
          <a:p>
            <a:pPr lvl="1" marL="864000" indent="-3211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Werden als Vektor aufgefasst, daher auch „Feature-Vektor“</a:t>
            </a:r>
            <a:endParaRPr b="0" lang="de-DE" sz="28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8947080" y="7165800"/>
            <a:ext cx="1220400" cy="2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Seite </a:t>
            </a:r>
            <a:fld id="{213A83CF-9E79-45B2-9151-26F09C966FA4}" type="slidenum"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fld>
            <a:endParaRPr b="0" lang="de-DE" sz="1000" spc="-1" strike="noStrike">
              <a:latin typeface="Arial"/>
            </a:endParaRPr>
          </a:p>
        </p:txBody>
      </p:sp>
      <p:sp>
        <p:nvSpPr>
          <p:cNvPr id="207" name="CustomShape 2"/>
          <p:cNvSpPr/>
          <p:nvPr/>
        </p:nvSpPr>
        <p:spPr>
          <a:xfrm>
            <a:off x="522360" y="671400"/>
            <a:ext cx="964512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3000" spc="-1" strike="noStrike">
                <a:solidFill>
                  <a:srgbClr val="000000"/>
                </a:solidFill>
                <a:latin typeface="Arial"/>
                <a:ea typeface="DejaVu Sans"/>
              </a:rPr>
              <a:t>Bilder und Features</a:t>
            </a:r>
            <a:br/>
            <a:r>
              <a:rPr b="0" i="1" lang="de-DE" sz="2400" spc="-1" strike="noStrike">
                <a:solidFill>
                  <a:srgbClr val="000000"/>
                </a:solidFill>
                <a:latin typeface="Arial"/>
                <a:ea typeface="DejaVu Sans"/>
              </a:rPr>
              <a:t>Scale-Invariant Feature Transform (SIFT)</a:t>
            </a:r>
            <a:endParaRPr b="0" lang="de-DE" sz="2400" spc="-1" strike="noStrike">
              <a:latin typeface="Arial"/>
            </a:endParaRPr>
          </a:p>
        </p:txBody>
      </p:sp>
      <p:sp>
        <p:nvSpPr>
          <p:cNvPr id="208" name="CustomShape 3"/>
          <p:cNvSpPr/>
          <p:nvPr/>
        </p:nvSpPr>
        <p:spPr>
          <a:xfrm>
            <a:off x="522360" y="2138400"/>
            <a:ext cx="8421120" cy="451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9" name="CustomShape 4"/>
          <p:cNvSpPr/>
          <p:nvPr/>
        </p:nvSpPr>
        <p:spPr>
          <a:xfrm>
            <a:off x="522360" y="2138400"/>
            <a:ext cx="8421120" cy="451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0" name="CustomShape 5"/>
          <p:cNvSpPr/>
          <p:nvPr/>
        </p:nvSpPr>
        <p:spPr>
          <a:xfrm>
            <a:off x="534600" y="1769400"/>
            <a:ext cx="8606520" cy="438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11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  <a:ea typeface="DejaVu Sans"/>
              </a:rPr>
              <a:t>Feature-Detektor und -Deskriptor von Lowe</a:t>
            </a:r>
            <a:endParaRPr b="0" lang="de-DE" sz="3200" spc="-1" strike="noStrike">
              <a:latin typeface="Arial"/>
            </a:endParaRPr>
          </a:p>
          <a:p>
            <a:pPr marL="432000" indent="-3211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  <a:ea typeface="DejaVu Sans"/>
              </a:rPr>
              <a:t>Berücksichtigt Orientung und Maßstab</a:t>
            </a:r>
            <a:endParaRPr b="0" lang="de-DE" sz="3200" spc="-1" strike="noStrike">
              <a:latin typeface="Arial"/>
            </a:endParaRPr>
          </a:p>
          <a:p>
            <a:pPr marL="432000" indent="-3211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  <a:ea typeface="DejaVu Sans"/>
              </a:rPr>
              <a:t>Vektor mit 128 Komponenten</a:t>
            </a:r>
            <a:endParaRPr b="0" lang="de-DE" sz="3200" spc="-1" strike="noStrike">
              <a:latin typeface="Arial"/>
            </a:endParaRPr>
          </a:p>
          <a:p>
            <a:pPr marL="432000" indent="-3211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  <a:ea typeface="DejaVu Sans"/>
              </a:rPr>
              <a:t>In der Praxis auch gute Ergebnisse mit verschiedenen Perspektiven</a:t>
            </a:r>
            <a:endParaRPr b="0" lang="de-DE" sz="3200" spc="-1" strike="noStrike">
              <a:latin typeface="Arial"/>
            </a:endParaRPr>
          </a:p>
          <a:p>
            <a:pPr marL="432000" indent="-3211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  <a:ea typeface="DejaVu Sans"/>
              </a:rPr>
              <a:t>Hier: Basis für die Ermittlung von keypoints</a:t>
            </a:r>
            <a:endParaRPr b="0" lang="de-DE" sz="32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8947080" y="7165800"/>
            <a:ext cx="1220400" cy="2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Seite </a:t>
            </a:r>
            <a:fld id="{89F08A76-438C-4AF7-BBC9-36811173988F}" type="slidenum"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fld>
            <a:endParaRPr b="0" lang="de-DE" sz="1000" spc="-1" strike="noStrike">
              <a:latin typeface="Arial"/>
            </a:endParaRPr>
          </a:p>
        </p:txBody>
      </p:sp>
      <p:sp>
        <p:nvSpPr>
          <p:cNvPr id="212" name="CustomShape 2"/>
          <p:cNvSpPr/>
          <p:nvPr/>
        </p:nvSpPr>
        <p:spPr>
          <a:xfrm>
            <a:off x="522360" y="671400"/>
            <a:ext cx="964512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3000" spc="-1" strike="noStrike">
                <a:solidFill>
                  <a:srgbClr val="000000"/>
                </a:solidFill>
                <a:latin typeface="Arial"/>
                <a:ea typeface="DejaVu Sans"/>
              </a:rPr>
              <a:t>Machine Learning</a:t>
            </a:r>
            <a:br/>
            <a:r>
              <a:rPr b="0" i="1" lang="de-DE" sz="2400" spc="-1" strike="noStrike">
                <a:solidFill>
                  <a:srgbClr val="000000"/>
                </a:solidFill>
                <a:latin typeface="Arial"/>
                <a:ea typeface="DejaVu Sans"/>
              </a:rPr>
              <a:t>Sinn und Zweck</a:t>
            </a:r>
            <a:endParaRPr b="0" lang="de-DE" sz="2400" spc="-1" strike="noStrike">
              <a:latin typeface="Arial"/>
            </a:endParaRPr>
          </a:p>
        </p:txBody>
      </p:sp>
      <p:sp>
        <p:nvSpPr>
          <p:cNvPr id="213" name="CustomShape 3"/>
          <p:cNvSpPr/>
          <p:nvPr/>
        </p:nvSpPr>
        <p:spPr>
          <a:xfrm>
            <a:off x="522360" y="2138400"/>
            <a:ext cx="8421120" cy="451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4" name="CustomShape 4"/>
          <p:cNvSpPr/>
          <p:nvPr/>
        </p:nvSpPr>
        <p:spPr>
          <a:xfrm>
            <a:off x="522360" y="2138400"/>
            <a:ext cx="8421120" cy="451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5" name="CustomShape 5"/>
          <p:cNvSpPr/>
          <p:nvPr/>
        </p:nvSpPr>
        <p:spPr>
          <a:xfrm>
            <a:off x="535320" y="1769400"/>
            <a:ext cx="8606520" cy="438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11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  <a:ea typeface="DejaVu Sans"/>
              </a:rPr>
              <a:t>Verarbeitung großer Datenmengen</a:t>
            </a:r>
            <a:endParaRPr b="0" lang="de-DE" sz="3200" spc="-1" strike="noStrike">
              <a:latin typeface="Arial"/>
            </a:endParaRPr>
          </a:p>
          <a:p>
            <a:pPr marL="432000" indent="-3211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  <a:ea typeface="DejaVu Sans"/>
              </a:rPr>
              <a:t>Das System lernt</a:t>
            </a:r>
            <a:endParaRPr b="0" lang="de-DE" sz="3200" spc="-1" strike="noStrike">
              <a:latin typeface="Arial"/>
            </a:endParaRPr>
          </a:p>
          <a:p>
            <a:pPr lvl="1" marL="864000" indent="-3211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Regeln zu komplex für die Modellierung durch Menschen</a:t>
            </a:r>
            <a:endParaRPr b="0" lang="de-DE" sz="2800" spc="-1" strike="noStrike">
              <a:latin typeface="Arial"/>
            </a:endParaRPr>
          </a:p>
          <a:p>
            <a:pPr lvl="1" marL="864000" indent="-3211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Einbeziehung neuer Informationen über die Zeit</a:t>
            </a:r>
            <a:endParaRPr b="0" lang="de-DE" sz="2800" spc="-1" strike="noStrike">
              <a:latin typeface="Arial"/>
            </a:endParaRPr>
          </a:p>
          <a:p>
            <a:pPr marL="432000" indent="-3211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130" spc="-1" strike="noStrike">
                <a:solidFill>
                  <a:srgbClr val="000000"/>
                </a:solidFill>
                <a:latin typeface="Arial"/>
                <a:ea typeface="DejaVu Sans"/>
              </a:rPr>
              <a:t>Besteht aus Trainings- und Testphase</a:t>
            </a:r>
            <a:endParaRPr b="0" lang="de-DE" sz="3130" spc="-1" strike="noStrike">
              <a:latin typeface="Arial"/>
            </a:endParaRPr>
          </a:p>
          <a:p>
            <a:pPr lvl="1" marL="864000" indent="-3211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Erzeugung eines Modells aus Trainingsdaten</a:t>
            </a:r>
            <a:endParaRPr b="0" lang="de-DE" sz="2800" spc="-1" strike="noStrike">
              <a:latin typeface="Arial"/>
            </a:endParaRPr>
          </a:p>
          <a:p>
            <a:pPr lvl="1" marL="864000" indent="-3211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Anwenden auf Test bzw. „echte“ Daten</a:t>
            </a:r>
            <a:endParaRPr b="0" lang="de-DE" sz="28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199</TotalTime>
  <Application>LibreOffice/5.4.3.2$Windows_X86_64 LibreOffice_project/92a7159f7e4af62137622921e809f8546db437e5</Application>
  <Words>414</Words>
  <Paragraphs>116</Paragraphs>
  <Company>in.form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2012-10-15T09:49:53Z</dcterms:created>
  <dc:creator>p.wania</dc:creator>
  <dc:description/>
  <dc:language>de-DE</dc:language>
  <cp:lastModifiedBy/>
  <dcterms:modified xsi:type="dcterms:W3CDTF">2017-12-04T21:17:46Z</dcterms:modified>
  <cp:revision>79</cp:revision>
  <dc:subject/>
  <dc:title>PowerPoint-Präsentation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in.form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Benutzerdefiniert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18</vt:i4>
  </property>
</Properties>
</file>