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83"/>
    <p:restoredTop sz="94619"/>
  </p:normalViewPr>
  <p:slideViewPr>
    <p:cSldViewPr snapToGrid="0" snapToObjects="1">
      <p:cViewPr varScale="1">
        <p:scale>
          <a:sx n="109" d="100"/>
          <a:sy n="109" d="100"/>
        </p:scale>
        <p:origin x="6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40E6-7155-8947-97BF-01CDF00B1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F196BF-0505-BC44-9A5A-C95DDCC88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60A3E8-67E7-EA47-BC0B-29E0076B507C}"/>
              </a:ext>
            </a:extLst>
          </p:cNvPr>
          <p:cNvSpPr>
            <a:spLocks noGrp="1"/>
          </p:cNvSpPr>
          <p:nvPr>
            <p:ph type="dt" sz="half" idx="10"/>
          </p:nvPr>
        </p:nvSpPr>
        <p:spPr/>
        <p:txBody>
          <a:bodyPr/>
          <a:lstStyle/>
          <a:p>
            <a:fld id="{B95C9655-6990-444D-BB7C-F055AE15F056}" type="datetimeFigureOut">
              <a:rPr lang="en-US" smtClean="0"/>
              <a:t>3/10/21</a:t>
            </a:fld>
            <a:endParaRPr lang="en-US"/>
          </a:p>
        </p:txBody>
      </p:sp>
      <p:sp>
        <p:nvSpPr>
          <p:cNvPr id="5" name="Footer Placeholder 4">
            <a:extLst>
              <a:ext uri="{FF2B5EF4-FFF2-40B4-BE49-F238E27FC236}">
                <a16:creationId xmlns:a16="http://schemas.microsoft.com/office/drawing/2014/main" id="{41DBB978-743D-3E4F-908B-03ED3B276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D1E55-41E2-0343-8F8C-4391CBB09A2A}"/>
              </a:ext>
            </a:extLst>
          </p:cNvPr>
          <p:cNvSpPr>
            <a:spLocks noGrp="1"/>
          </p:cNvSpPr>
          <p:nvPr>
            <p:ph type="sldNum" sz="quarter" idx="12"/>
          </p:nvPr>
        </p:nvSpPr>
        <p:spPr/>
        <p:txBody>
          <a:bodyPr/>
          <a:lstStyle/>
          <a:p>
            <a:fld id="{09B4357C-6AE6-9545-8498-238543B1EB98}" type="slidenum">
              <a:rPr lang="en-US" smtClean="0"/>
              <a:t>‹#›</a:t>
            </a:fld>
            <a:endParaRPr lang="en-US"/>
          </a:p>
        </p:txBody>
      </p:sp>
    </p:spTree>
    <p:extLst>
      <p:ext uri="{BB962C8B-B14F-4D97-AF65-F5344CB8AC3E}">
        <p14:creationId xmlns:p14="http://schemas.microsoft.com/office/powerpoint/2010/main" val="240394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F50D-1E3D-D34B-8662-D62C51832E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C2C9BF-00A7-8D4C-844A-1790F41A7C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C88E3-CEBB-4D44-A49E-DF447AFA6030}"/>
              </a:ext>
            </a:extLst>
          </p:cNvPr>
          <p:cNvSpPr>
            <a:spLocks noGrp="1"/>
          </p:cNvSpPr>
          <p:nvPr>
            <p:ph type="dt" sz="half" idx="10"/>
          </p:nvPr>
        </p:nvSpPr>
        <p:spPr/>
        <p:txBody>
          <a:bodyPr/>
          <a:lstStyle/>
          <a:p>
            <a:fld id="{B95C9655-6990-444D-BB7C-F055AE15F056}" type="datetimeFigureOut">
              <a:rPr lang="en-US" smtClean="0"/>
              <a:t>3/10/21</a:t>
            </a:fld>
            <a:endParaRPr lang="en-US"/>
          </a:p>
        </p:txBody>
      </p:sp>
      <p:sp>
        <p:nvSpPr>
          <p:cNvPr id="5" name="Footer Placeholder 4">
            <a:extLst>
              <a:ext uri="{FF2B5EF4-FFF2-40B4-BE49-F238E27FC236}">
                <a16:creationId xmlns:a16="http://schemas.microsoft.com/office/drawing/2014/main" id="{11A9BCE0-4088-CA45-8F5C-ECD6CA251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5256F-C1F6-8C41-AE27-A8274C2CFABB}"/>
              </a:ext>
            </a:extLst>
          </p:cNvPr>
          <p:cNvSpPr>
            <a:spLocks noGrp="1"/>
          </p:cNvSpPr>
          <p:nvPr>
            <p:ph type="sldNum" sz="quarter" idx="12"/>
          </p:nvPr>
        </p:nvSpPr>
        <p:spPr/>
        <p:txBody>
          <a:bodyPr/>
          <a:lstStyle/>
          <a:p>
            <a:fld id="{09B4357C-6AE6-9545-8498-238543B1EB98}" type="slidenum">
              <a:rPr lang="en-US" smtClean="0"/>
              <a:t>‹#›</a:t>
            </a:fld>
            <a:endParaRPr lang="en-US"/>
          </a:p>
        </p:txBody>
      </p:sp>
    </p:spTree>
    <p:extLst>
      <p:ext uri="{BB962C8B-B14F-4D97-AF65-F5344CB8AC3E}">
        <p14:creationId xmlns:p14="http://schemas.microsoft.com/office/powerpoint/2010/main" val="139132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A2451-2F89-E04E-A475-C031A3063D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36FFE7-4C75-E247-9752-0B932AF06D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F0755-8912-4D4F-889D-16C357619EA1}"/>
              </a:ext>
            </a:extLst>
          </p:cNvPr>
          <p:cNvSpPr>
            <a:spLocks noGrp="1"/>
          </p:cNvSpPr>
          <p:nvPr>
            <p:ph type="dt" sz="half" idx="10"/>
          </p:nvPr>
        </p:nvSpPr>
        <p:spPr/>
        <p:txBody>
          <a:bodyPr/>
          <a:lstStyle/>
          <a:p>
            <a:fld id="{B95C9655-6990-444D-BB7C-F055AE15F056}" type="datetimeFigureOut">
              <a:rPr lang="en-US" smtClean="0"/>
              <a:t>3/10/21</a:t>
            </a:fld>
            <a:endParaRPr lang="en-US"/>
          </a:p>
        </p:txBody>
      </p:sp>
      <p:sp>
        <p:nvSpPr>
          <p:cNvPr id="5" name="Footer Placeholder 4">
            <a:extLst>
              <a:ext uri="{FF2B5EF4-FFF2-40B4-BE49-F238E27FC236}">
                <a16:creationId xmlns:a16="http://schemas.microsoft.com/office/drawing/2014/main" id="{610BAFF4-8C55-D14C-9CCD-2FDD2132E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F9FD5-DCB5-5648-A146-0ACB67621889}"/>
              </a:ext>
            </a:extLst>
          </p:cNvPr>
          <p:cNvSpPr>
            <a:spLocks noGrp="1"/>
          </p:cNvSpPr>
          <p:nvPr>
            <p:ph type="sldNum" sz="quarter" idx="12"/>
          </p:nvPr>
        </p:nvSpPr>
        <p:spPr/>
        <p:txBody>
          <a:bodyPr/>
          <a:lstStyle/>
          <a:p>
            <a:fld id="{09B4357C-6AE6-9545-8498-238543B1EB98}" type="slidenum">
              <a:rPr lang="en-US" smtClean="0"/>
              <a:t>‹#›</a:t>
            </a:fld>
            <a:endParaRPr lang="en-US"/>
          </a:p>
        </p:txBody>
      </p:sp>
    </p:spTree>
    <p:extLst>
      <p:ext uri="{BB962C8B-B14F-4D97-AF65-F5344CB8AC3E}">
        <p14:creationId xmlns:p14="http://schemas.microsoft.com/office/powerpoint/2010/main" val="202246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AB81-C27C-BE47-A0F0-AF9917697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310068-0E44-3C47-BF1E-FAECD13E0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6D09A-9FDE-3C43-A308-04D13785C66D}"/>
              </a:ext>
            </a:extLst>
          </p:cNvPr>
          <p:cNvSpPr>
            <a:spLocks noGrp="1"/>
          </p:cNvSpPr>
          <p:nvPr>
            <p:ph type="dt" sz="half" idx="10"/>
          </p:nvPr>
        </p:nvSpPr>
        <p:spPr/>
        <p:txBody>
          <a:bodyPr/>
          <a:lstStyle/>
          <a:p>
            <a:fld id="{B95C9655-6990-444D-BB7C-F055AE15F056}" type="datetimeFigureOut">
              <a:rPr lang="en-US" smtClean="0"/>
              <a:t>3/10/21</a:t>
            </a:fld>
            <a:endParaRPr lang="en-US"/>
          </a:p>
        </p:txBody>
      </p:sp>
      <p:sp>
        <p:nvSpPr>
          <p:cNvPr id="5" name="Footer Placeholder 4">
            <a:extLst>
              <a:ext uri="{FF2B5EF4-FFF2-40B4-BE49-F238E27FC236}">
                <a16:creationId xmlns:a16="http://schemas.microsoft.com/office/drawing/2014/main" id="{ED3F09C5-034D-4344-863C-69051D21C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CDF0F-D688-904D-9AA2-6F60139B6D2B}"/>
              </a:ext>
            </a:extLst>
          </p:cNvPr>
          <p:cNvSpPr>
            <a:spLocks noGrp="1"/>
          </p:cNvSpPr>
          <p:nvPr>
            <p:ph type="sldNum" sz="quarter" idx="12"/>
          </p:nvPr>
        </p:nvSpPr>
        <p:spPr/>
        <p:txBody>
          <a:bodyPr/>
          <a:lstStyle/>
          <a:p>
            <a:fld id="{09B4357C-6AE6-9545-8498-238543B1EB98}" type="slidenum">
              <a:rPr lang="en-US" smtClean="0"/>
              <a:t>‹#›</a:t>
            </a:fld>
            <a:endParaRPr lang="en-US"/>
          </a:p>
        </p:txBody>
      </p:sp>
    </p:spTree>
    <p:extLst>
      <p:ext uri="{BB962C8B-B14F-4D97-AF65-F5344CB8AC3E}">
        <p14:creationId xmlns:p14="http://schemas.microsoft.com/office/powerpoint/2010/main" val="179283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EC12-77AB-6E44-9601-87C4C0DE7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6432FE-1742-DC4D-886F-75DAF77F15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99DE74-0765-3047-86CE-DBDEB534464F}"/>
              </a:ext>
            </a:extLst>
          </p:cNvPr>
          <p:cNvSpPr>
            <a:spLocks noGrp="1"/>
          </p:cNvSpPr>
          <p:nvPr>
            <p:ph type="dt" sz="half" idx="10"/>
          </p:nvPr>
        </p:nvSpPr>
        <p:spPr/>
        <p:txBody>
          <a:bodyPr/>
          <a:lstStyle/>
          <a:p>
            <a:fld id="{B95C9655-6990-444D-BB7C-F055AE15F056}" type="datetimeFigureOut">
              <a:rPr lang="en-US" smtClean="0"/>
              <a:t>3/10/21</a:t>
            </a:fld>
            <a:endParaRPr lang="en-US"/>
          </a:p>
        </p:txBody>
      </p:sp>
      <p:sp>
        <p:nvSpPr>
          <p:cNvPr id="5" name="Footer Placeholder 4">
            <a:extLst>
              <a:ext uri="{FF2B5EF4-FFF2-40B4-BE49-F238E27FC236}">
                <a16:creationId xmlns:a16="http://schemas.microsoft.com/office/drawing/2014/main" id="{11BCE45F-8CE5-0342-9B4A-64A565AB0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F4141-E554-8146-8C72-CE7788FC823E}"/>
              </a:ext>
            </a:extLst>
          </p:cNvPr>
          <p:cNvSpPr>
            <a:spLocks noGrp="1"/>
          </p:cNvSpPr>
          <p:nvPr>
            <p:ph type="sldNum" sz="quarter" idx="12"/>
          </p:nvPr>
        </p:nvSpPr>
        <p:spPr/>
        <p:txBody>
          <a:bodyPr/>
          <a:lstStyle/>
          <a:p>
            <a:fld id="{09B4357C-6AE6-9545-8498-238543B1EB98}" type="slidenum">
              <a:rPr lang="en-US" smtClean="0"/>
              <a:t>‹#›</a:t>
            </a:fld>
            <a:endParaRPr lang="en-US"/>
          </a:p>
        </p:txBody>
      </p:sp>
    </p:spTree>
    <p:extLst>
      <p:ext uri="{BB962C8B-B14F-4D97-AF65-F5344CB8AC3E}">
        <p14:creationId xmlns:p14="http://schemas.microsoft.com/office/powerpoint/2010/main" val="377381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9E3C-4C53-3444-91D2-C237FD9A6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E5632B-43FD-F94A-A273-19AA1374EE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1A3BE3-5958-B34B-8D13-AAD23F8D66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D6E869-467E-374A-B09B-2B4A8EA29B68}"/>
              </a:ext>
            </a:extLst>
          </p:cNvPr>
          <p:cNvSpPr>
            <a:spLocks noGrp="1"/>
          </p:cNvSpPr>
          <p:nvPr>
            <p:ph type="dt" sz="half" idx="10"/>
          </p:nvPr>
        </p:nvSpPr>
        <p:spPr/>
        <p:txBody>
          <a:bodyPr/>
          <a:lstStyle/>
          <a:p>
            <a:fld id="{B95C9655-6990-444D-BB7C-F055AE15F056}" type="datetimeFigureOut">
              <a:rPr lang="en-US" smtClean="0"/>
              <a:t>3/10/21</a:t>
            </a:fld>
            <a:endParaRPr lang="en-US"/>
          </a:p>
        </p:txBody>
      </p:sp>
      <p:sp>
        <p:nvSpPr>
          <p:cNvPr id="6" name="Footer Placeholder 5">
            <a:extLst>
              <a:ext uri="{FF2B5EF4-FFF2-40B4-BE49-F238E27FC236}">
                <a16:creationId xmlns:a16="http://schemas.microsoft.com/office/drawing/2014/main" id="{17404BEA-6708-964D-AFF6-B0D055722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6533F-2F72-8341-A830-93A99586DA11}"/>
              </a:ext>
            </a:extLst>
          </p:cNvPr>
          <p:cNvSpPr>
            <a:spLocks noGrp="1"/>
          </p:cNvSpPr>
          <p:nvPr>
            <p:ph type="sldNum" sz="quarter" idx="12"/>
          </p:nvPr>
        </p:nvSpPr>
        <p:spPr/>
        <p:txBody>
          <a:bodyPr/>
          <a:lstStyle/>
          <a:p>
            <a:fld id="{09B4357C-6AE6-9545-8498-238543B1EB98}" type="slidenum">
              <a:rPr lang="en-US" smtClean="0"/>
              <a:t>‹#›</a:t>
            </a:fld>
            <a:endParaRPr lang="en-US"/>
          </a:p>
        </p:txBody>
      </p:sp>
    </p:spTree>
    <p:extLst>
      <p:ext uri="{BB962C8B-B14F-4D97-AF65-F5344CB8AC3E}">
        <p14:creationId xmlns:p14="http://schemas.microsoft.com/office/powerpoint/2010/main" val="343926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D844-A62C-2A4A-85B9-9C61C91C2F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7EBD47-6BEA-F74F-ACAC-F8ACF63A8E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DB7A21-87B3-4142-A15B-580468184F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5739A8-A10A-A54F-A9D8-2E2C3C210B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B5702C-9CAA-A54A-93E0-EDBE7B773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85B817-C5F1-834F-A901-D10A31E112B6}"/>
              </a:ext>
            </a:extLst>
          </p:cNvPr>
          <p:cNvSpPr>
            <a:spLocks noGrp="1"/>
          </p:cNvSpPr>
          <p:nvPr>
            <p:ph type="dt" sz="half" idx="10"/>
          </p:nvPr>
        </p:nvSpPr>
        <p:spPr/>
        <p:txBody>
          <a:bodyPr/>
          <a:lstStyle/>
          <a:p>
            <a:fld id="{B95C9655-6990-444D-BB7C-F055AE15F056}" type="datetimeFigureOut">
              <a:rPr lang="en-US" smtClean="0"/>
              <a:t>3/10/21</a:t>
            </a:fld>
            <a:endParaRPr lang="en-US"/>
          </a:p>
        </p:txBody>
      </p:sp>
      <p:sp>
        <p:nvSpPr>
          <p:cNvPr id="8" name="Footer Placeholder 7">
            <a:extLst>
              <a:ext uri="{FF2B5EF4-FFF2-40B4-BE49-F238E27FC236}">
                <a16:creationId xmlns:a16="http://schemas.microsoft.com/office/drawing/2014/main" id="{BF71E773-F820-1B4A-BCF4-0E65C8476B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D4C688-60AF-F94E-BEF0-8EFF0BB3E063}"/>
              </a:ext>
            </a:extLst>
          </p:cNvPr>
          <p:cNvSpPr>
            <a:spLocks noGrp="1"/>
          </p:cNvSpPr>
          <p:nvPr>
            <p:ph type="sldNum" sz="quarter" idx="12"/>
          </p:nvPr>
        </p:nvSpPr>
        <p:spPr/>
        <p:txBody>
          <a:bodyPr/>
          <a:lstStyle/>
          <a:p>
            <a:fld id="{09B4357C-6AE6-9545-8498-238543B1EB98}" type="slidenum">
              <a:rPr lang="en-US" smtClean="0"/>
              <a:t>‹#›</a:t>
            </a:fld>
            <a:endParaRPr lang="en-US"/>
          </a:p>
        </p:txBody>
      </p:sp>
    </p:spTree>
    <p:extLst>
      <p:ext uri="{BB962C8B-B14F-4D97-AF65-F5344CB8AC3E}">
        <p14:creationId xmlns:p14="http://schemas.microsoft.com/office/powerpoint/2010/main" val="244339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31D1-607A-864E-8863-0802449AD4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2520EE-86F9-184B-AA10-84326D4FC878}"/>
              </a:ext>
            </a:extLst>
          </p:cNvPr>
          <p:cNvSpPr>
            <a:spLocks noGrp="1"/>
          </p:cNvSpPr>
          <p:nvPr>
            <p:ph type="dt" sz="half" idx="10"/>
          </p:nvPr>
        </p:nvSpPr>
        <p:spPr/>
        <p:txBody>
          <a:bodyPr/>
          <a:lstStyle/>
          <a:p>
            <a:fld id="{B95C9655-6990-444D-BB7C-F055AE15F056}" type="datetimeFigureOut">
              <a:rPr lang="en-US" smtClean="0"/>
              <a:t>3/10/21</a:t>
            </a:fld>
            <a:endParaRPr lang="en-US"/>
          </a:p>
        </p:txBody>
      </p:sp>
      <p:sp>
        <p:nvSpPr>
          <p:cNvPr id="4" name="Footer Placeholder 3">
            <a:extLst>
              <a:ext uri="{FF2B5EF4-FFF2-40B4-BE49-F238E27FC236}">
                <a16:creationId xmlns:a16="http://schemas.microsoft.com/office/drawing/2014/main" id="{68505448-C222-A543-86EE-F07378AD10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753D52-DA3E-A444-BC04-0CA52E7E709A}"/>
              </a:ext>
            </a:extLst>
          </p:cNvPr>
          <p:cNvSpPr>
            <a:spLocks noGrp="1"/>
          </p:cNvSpPr>
          <p:nvPr>
            <p:ph type="sldNum" sz="quarter" idx="12"/>
          </p:nvPr>
        </p:nvSpPr>
        <p:spPr/>
        <p:txBody>
          <a:bodyPr/>
          <a:lstStyle/>
          <a:p>
            <a:fld id="{09B4357C-6AE6-9545-8498-238543B1EB98}" type="slidenum">
              <a:rPr lang="en-US" smtClean="0"/>
              <a:t>‹#›</a:t>
            </a:fld>
            <a:endParaRPr lang="en-US"/>
          </a:p>
        </p:txBody>
      </p:sp>
    </p:spTree>
    <p:extLst>
      <p:ext uri="{BB962C8B-B14F-4D97-AF65-F5344CB8AC3E}">
        <p14:creationId xmlns:p14="http://schemas.microsoft.com/office/powerpoint/2010/main" val="386978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95E40-78FC-F740-98DF-7EA370ABFAFD}"/>
              </a:ext>
            </a:extLst>
          </p:cNvPr>
          <p:cNvSpPr>
            <a:spLocks noGrp="1"/>
          </p:cNvSpPr>
          <p:nvPr>
            <p:ph type="dt" sz="half" idx="10"/>
          </p:nvPr>
        </p:nvSpPr>
        <p:spPr/>
        <p:txBody>
          <a:bodyPr/>
          <a:lstStyle/>
          <a:p>
            <a:fld id="{B95C9655-6990-444D-BB7C-F055AE15F056}" type="datetimeFigureOut">
              <a:rPr lang="en-US" smtClean="0"/>
              <a:t>3/10/21</a:t>
            </a:fld>
            <a:endParaRPr lang="en-US"/>
          </a:p>
        </p:txBody>
      </p:sp>
      <p:sp>
        <p:nvSpPr>
          <p:cNvPr id="3" name="Footer Placeholder 2">
            <a:extLst>
              <a:ext uri="{FF2B5EF4-FFF2-40B4-BE49-F238E27FC236}">
                <a16:creationId xmlns:a16="http://schemas.microsoft.com/office/drawing/2014/main" id="{E7A8ABAC-00CE-FF45-80E8-5D1B3A36B8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D3F9AE-5E96-6446-BBD2-6B315FA12C25}"/>
              </a:ext>
            </a:extLst>
          </p:cNvPr>
          <p:cNvSpPr>
            <a:spLocks noGrp="1"/>
          </p:cNvSpPr>
          <p:nvPr>
            <p:ph type="sldNum" sz="quarter" idx="12"/>
          </p:nvPr>
        </p:nvSpPr>
        <p:spPr/>
        <p:txBody>
          <a:bodyPr/>
          <a:lstStyle/>
          <a:p>
            <a:fld id="{09B4357C-6AE6-9545-8498-238543B1EB98}" type="slidenum">
              <a:rPr lang="en-US" smtClean="0"/>
              <a:t>‹#›</a:t>
            </a:fld>
            <a:endParaRPr lang="en-US"/>
          </a:p>
        </p:txBody>
      </p:sp>
    </p:spTree>
    <p:extLst>
      <p:ext uri="{BB962C8B-B14F-4D97-AF65-F5344CB8AC3E}">
        <p14:creationId xmlns:p14="http://schemas.microsoft.com/office/powerpoint/2010/main" val="345299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826A-6B4F-D04C-8B5E-23FF5428C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59998-BEA3-0841-89C6-1A299943C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D3CE39-061F-A846-8D84-05E205915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09B33-CE84-C949-9D54-C8F298BDBAD3}"/>
              </a:ext>
            </a:extLst>
          </p:cNvPr>
          <p:cNvSpPr>
            <a:spLocks noGrp="1"/>
          </p:cNvSpPr>
          <p:nvPr>
            <p:ph type="dt" sz="half" idx="10"/>
          </p:nvPr>
        </p:nvSpPr>
        <p:spPr/>
        <p:txBody>
          <a:bodyPr/>
          <a:lstStyle/>
          <a:p>
            <a:fld id="{B95C9655-6990-444D-BB7C-F055AE15F056}" type="datetimeFigureOut">
              <a:rPr lang="en-US" smtClean="0"/>
              <a:t>3/10/21</a:t>
            </a:fld>
            <a:endParaRPr lang="en-US"/>
          </a:p>
        </p:txBody>
      </p:sp>
      <p:sp>
        <p:nvSpPr>
          <p:cNvPr id="6" name="Footer Placeholder 5">
            <a:extLst>
              <a:ext uri="{FF2B5EF4-FFF2-40B4-BE49-F238E27FC236}">
                <a16:creationId xmlns:a16="http://schemas.microsoft.com/office/drawing/2014/main" id="{1513285D-6292-0549-ADBA-FB9A146EA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20B67-E5F8-3D45-8A7A-F1993D501B31}"/>
              </a:ext>
            </a:extLst>
          </p:cNvPr>
          <p:cNvSpPr>
            <a:spLocks noGrp="1"/>
          </p:cNvSpPr>
          <p:nvPr>
            <p:ph type="sldNum" sz="quarter" idx="12"/>
          </p:nvPr>
        </p:nvSpPr>
        <p:spPr/>
        <p:txBody>
          <a:bodyPr/>
          <a:lstStyle/>
          <a:p>
            <a:fld id="{09B4357C-6AE6-9545-8498-238543B1EB98}" type="slidenum">
              <a:rPr lang="en-US" smtClean="0"/>
              <a:t>‹#›</a:t>
            </a:fld>
            <a:endParaRPr lang="en-US"/>
          </a:p>
        </p:txBody>
      </p:sp>
    </p:spTree>
    <p:extLst>
      <p:ext uri="{BB962C8B-B14F-4D97-AF65-F5344CB8AC3E}">
        <p14:creationId xmlns:p14="http://schemas.microsoft.com/office/powerpoint/2010/main" val="138667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87A0-B98F-6E42-95D7-07C41C7CB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C65E37-1B51-9249-9DBD-8F409C0DA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FF79D4-7EB2-0C44-8112-4D323469D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EADE3E-9EBF-4642-8DCF-0613E928AA12}"/>
              </a:ext>
            </a:extLst>
          </p:cNvPr>
          <p:cNvSpPr>
            <a:spLocks noGrp="1"/>
          </p:cNvSpPr>
          <p:nvPr>
            <p:ph type="dt" sz="half" idx="10"/>
          </p:nvPr>
        </p:nvSpPr>
        <p:spPr/>
        <p:txBody>
          <a:bodyPr/>
          <a:lstStyle/>
          <a:p>
            <a:fld id="{B95C9655-6990-444D-BB7C-F055AE15F056}" type="datetimeFigureOut">
              <a:rPr lang="en-US" smtClean="0"/>
              <a:t>3/10/21</a:t>
            </a:fld>
            <a:endParaRPr lang="en-US"/>
          </a:p>
        </p:txBody>
      </p:sp>
      <p:sp>
        <p:nvSpPr>
          <p:cNvPr id="6" name="Footer Placeholder 5">
            <a:extLst>
              <a:ext uri="{FF2B5EF4-FFF2-40B4-BE49-F238E27FC236}">
                <a16:creationId xmlns:a16="http://schemas.microsoft.com/office/drawing/2014/main" id="{1A159E40-483D-D341-9DC2-5537FA64D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D4CBA-B88C-944D-AF06-AB456C0BBA2D}"/>
              </a:ext>
            </a:extLst>
          </p:cNvPr>
          <p:cNvSpPr>
            <a:spLocks noGrp="1"/>
          </p:cNvSpPr>
          <p:nvPr>
            <p:ph type="sldNum" sz="quarter" idx="12"/>
          </p:nvPr>
        </p:nvSpPr>
        <p:spPr/>
        <p:txBody>
          <a:bodyPr/>
          <a:lstStyle/>
          <a:p>
            <a:fld id="{09B4357C-6AE6-9545-8498-238543B1EB98}" type="slidenum">
              <a:rPr lang="en-US" smtClean="0"/>
              <a:t>‹#›</a:t>
            </a:fld>
            <a:endParaRPr lang="en-US"/>
          </a:p>
        </p:txBody>
      </p:sp>
    </p:spTree>
    <p:extLst>
      <p:ext uri="{BB962C8B-B14F-4D97-AF65-F5344CB8AC3E}">
        <p14:creationId xmlns:p14="http://schemas.microsoft.com/office/powerpoint/2010/main" val="415977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3897A-6A0F-8041-BF40-DB10A3B36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5E5A4-9ADE-7C4E-AADB-D033699C16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C14CF-2995-2944-8C41-93158D6D1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C9655-6990-444D-BB7C-F055AE15F056}" type="datetimeFigureOut">
              <a:rPr lang="en-US" smtClean="0"/>
              <a:t>3/10/21</a:t>
            </a:fld>
            <a:endParaRPr lang="en-US"/>
          </a:p>
        </p:txBody>
      </p:sp>
      <p:sp>
        <p:nvSpPr>
          <p:cNvPr id="5" name="Footer Placeholder 4">
            <a:extLst>
              <a:ext uri="{FF2B5EF4-FFF2-40B4-BE49-F238E27FC236}">
                <a16:creationId xmlns:a16="http://schemas.microsoft.com/office/drawing/2014/main" id="{FAFE18D7-B57D-6E4D-8213-1EB20FEB5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D01253-8D5F-194C-8160-5F1C07C0E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357C-6AE6-9545-8498-238543B1EB98}" type="slidenum">
              <a:rPr lang="en-US" smtClean="0"/>
              <a:t>‹#›</a:t>
            </a:fld>
            <a:endParaRPr lang="en-US"/>
          </a:p>
        </p:txBody>
      </p:sp>
    </p:spTree>
    <p:extLst>
      <p:ext uri="{BB962C8B-B14F-4D97-AF65-F5344CB8AC3E}">
        <p14:creationId xmlns:p14="http://schemas.microsoft.com/office/powerpoint/2010/main" val="2678643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F004-B39F-6344-B831-335A1DF06983}"/>
              </a:ext>
            </a:extLst>
          </p:cNvPr>
          <p:cNvSpPr>
            <a:spLocks noGrp="1"/>
          </p:cNvSpPr>
          <p:nvPr>
            <p:ph type="ctrTitle"/>
          </p:nvPr>
        </p:nvSpPr>
        <p:spPr>
          <a:xfrm>
            <a:off x="1524000" y="504095"/>
            <a:ext cx="9144000" cy="132470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4000" dirty="0">
                <a:latin typeface="Times New Roman" panose="02020603050405020304" pitchFamily="18" charset="0"/>
                <a:cs typeface="Times New Roman" panose="02020603050405020304" pitchFamily="18" charset="0"/>
              </a:rPr>
              <a:t>Predicting High School Graduation: Tennessee Star Student Survey</a:t>
            </a:r>
          </a:p>
        </p:txBody>
      </p:sp>
      <p:sp>
        <p:nvSpPr>
          <p:cNvPr id="3" name="Subtitle 2">
            <a:extLst>
              <a:ext uri="{FF2B5EF4-FFF2-40B4-BE49-F238E27FC236}">
                <a16:creationId xmlns:a16="http://schemas.microsoft.com/office/drawing/2014/main" id="{5571A045-0A69-2348-8C00-CE06D2DBD99F}"/>
              </a:ext>
            </a:extLst>
          </p:cNvPr>
          <p:cNvSpPr>
            <a:spLocks noGrp="1"/>
          </p:cNvSpPr>
          <p:nvPr>
            <p:ph type="subTitle" idx="1"/>
          </p:nvPr>
        </p:nvSpPr>
        <p:spPr>
          <a:xfrm>
            <a:off x="785445" y="2039813"/>
            <a:ext cx="10679723" cy="4314093"/>
          </a:xfrm>
        </p:spPr>
        <p:txBody>
          <a:bodyPr>
            <a:normAutofit fontScale="92500"/>
          </a:bodyPr>
          <a:lstStyle/>
          <a:p>
            <a:pPr marL="342900" indent="-342900" algn="l">
              <a:buFont typeface="Wingdings" pitchFamily="2" charset="2"/>
              <a:buChar char="v"/>
            </a:pPr>
            <a:r>
              <a:rPr lang="en-US" sz="2800" dirty="0">
                <a:latin typeface="Calibri" panose="020F0502020204030204" pitchFamily="34" charset="0"/>
                <a:cs typeface="Calibri" panose="020F0502020204030204" pitchFamily="34" charset="0"/>
              </a:rPr>
              <a:t>Can help inform and add precision to future public education reform.</a:t>
            </a:r>
          </a:p>
          <a:p>
            <a:pPr marL="342900" indent="-342900" algn="l">
              <a:buFont typeface="Wingdings" pitchFamily="2" charset="2"/>
              <a:buChar char="v"/>
            </a:pPr>
            <a:r>
              <a:rPr lang="en-US" sz="2800" dirty="0">
                <a:latin typeface="Calibri" panose="020F0502020204030204" pitchFamily="34" charset="0"/>
                <a:cs typeface="Calibri" panose="020F0502020204030204" pitchFamily="34" charset="0"/>
              </a:rPr>
              <a:t>Discover which variables are most predictive of student success. </a:t>
            </a:r>
          </a:p>
          <a:p>
            <a:pPr marL="342900" indent="-342900" algn="l">
              <a:buFont typeface="Wingdings" pitchFamily="2" charset="2"/>
              <a:buChar char="v"/>
            </a:pPr>
            <a:r>
              <a:rPr lang="en-US" sz="2800" dirty="0">
                <a:latin typeface="Calibri" panose="020F0502020204030204" pitchFamily="34" charset="0"/>
                <a:cs typeface="Calibri" panose="020F0502020204030204" pitchFamily="34" charset="0"/>
              </a:rPr>
              <a:t>Highschool graduation has many positive externalities, for example, more informed voters, less unemployment, a more educated work force, better investment and saving strategies, etc. </a:t>
            </a:r>
          </a:p>
          <a:p>
            <a:pPr marL="342900" indent="-342900" algn="l">
              <a:buFont typeface="Wingdings" pitchFamily="2" charset="2"/>
              <a:buChar char="v"/>
            </a:pPr>
            <a:r>
              <a:rPr lang="en-US" sz="2800" dirty="0">
                <a:latin typeface="Calibri" panose="020F0502020204030204" pitchFamily="34" charset="0"/>
                <a:cs typeface="Calibri" panose="020F0502020204030204" pitchFamily="34" charset="0"/>
              </a:rPr>
              <a:t>If we can narrow down predictive variables of High School graduation, we can then look at what influences those predictive variables. </a:t>
            </a:r>
          </a:p>
          <a:p>
            <a:pPr marL="342900" indent="-342900" algn="l">
              <a:buFont typeface="Wingdings" pitchFamily="2" charset="2"/>
              <a:buChar char="v"/>
            </a:pPr>
            <a:r>
              <a:rPr lang="en-US" sz="2800" dirty="0">
                <a:latin typeface="Calibri" panose="020F0502020204030204" pitchFamily="34" charset="0"/>
                <a:cs typeface="Calibri" panose="020F0502020204030204" pitchFamily="34" charset="0"/>
              </a:rPr>
              <a:t>For example, if fourth grade reading scores are predictive of graduation and free school lunches improve reading scores then we can advocate for universal free lunches at school with empirical evidence.</a:t>
            </a:r>
          </a:p>
          <a:p>
            <a:pPr marL="342900" indent="-342900" algn="l">
              <a:buFont typeface="Wingdings" pitchFamily="2" charset="2"/>
              <a:buChar char="v"/>
            </a:pP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64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43E7-296C-E047-AF0D-DBC35A1E69B6}"/>
              </a:ext>
            </a:extLst>
          </p:cNvPr>
          <p:cNvSpPr>
            <a:spLocks noGrp="1"/>
          </p:cNvSpPr>
          <p:nvPr>
            <p:ph type="title"/>
          </p:nvPr>
        </p:nvSpPr>
        <p:spPr>
          <a:xfrm>
            <a:off x="838199" y="365125"/>
            <a:ext cx="10515599"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4000" dirty="0">
                <a:latin typeface="Times New Roman" panose="02020603050405020304" pitchFamily="18" charset="0"/>
                <a:cs typeface="Times New Roman" panose="02020603050405020304" pitchFamily="18" charset="0"/>
              </a:rPr>
              <a:t>Tennessee Star Student Survey: Data Cleaning</a:t>
            </a:r>
          </a:p>
        </p:txBody>
      </p:sp>
      <p:sp>
        <p:nvSpPr>
          <p:cNvPr id="3" name="Content Placeholder 2">
            <a:extLst>
              <a:ext uri="{FF2B5EF4-FFF2-40B4-BE49-F238E27FC236}">
                <a16:creationId xmlns:a16="http://schemas.microsoft.com/office/drawing/2014/main" id="{8D68AD59-AAE4-284A-9C11-32BB01492DD3}"/>
              </a:ext>
            </a:extLst>
          </p:cNvPr>
          <p:cNvSpPr>
            <a:spLocks noGrp="1"/>
          </p:cNvSpPr>
          <p:nvPr>
            <p:ph idx="1"/>
          </p:nvPr>
        </p:nvSpPr>
        <p:spPr/>
        <p:txBody>
          <a:bodyPr>
            <a:normAutofit/>
          </a:bodyPr>
          <a:lstStyle/>
          <a:p>
            <a:pPr>
              <a:buFont typeface="Wingdings" pitchFamily="2" charset="2"/>
              <a:buChar char="v"/>
            </a:pPr>
            <a:r>
              <a:rPr lang="en-US" dirty="0"/>
              <a:t> </a:t>
            </a:r>
            <a:r>
              <a:rPr lang="en-US" dirty="0">
                <a:latin typeface="Calibri" panose="020F0502020204030204" pitchFamily="34" charset="0"/>
                <a:cs typeface="Calibri" panose="020F0502020204030204" pitchFamily="34" charset="0"/>
              </a:rPr>
              <a:t>New levels in a subset error, fixed by running the recipe on the whole data set. </a:t>
            </a:r>
          </a:p>
          <a:p>
            <a:pPr>
              <a:buFont typeface="Wingdings" pitchFamily="2" charset="2"/>
              <a:buChar char="v"/>
            </a:pPr>
            <a:r>
              <a:rPr lang="en-US" dirty="0">
                <a:latin typeface="Calibri" panose="020F0502020204030204" pitchFamily="34" charset="0"/>
                <a:cs typeface="Calibri" panose="020F0502020204030204" pitchFamily="34" charset="0"/>
              </a:rPr>
              <a:t> Nearest neighbor imputation on 381 variables and 11,000 observations was too computationally intensive so we used mode imputation on our dummies.</a:t>
            </a:r>
          </a:p>
          <a:p>
            <a:pPr>
              <a:buFont typeface="Wingdings" pitchFamily="2" charset="2"/>
              <a:buChar char="v"/>
            </a:pPr>
            <a:r>
              <a:rPr lang="en-US" dirty="0">
                <a:latin typeface="Calibri" panose="020F0502020204030204" pitchFamily="34" charset="0"/>
                <a:cs typeface="Calibri" panose="020F0502020204030204" pitchFamily="34" charset="0"/>
              </a:rPr>
              <a:t> step_rm (HSGRADADD), in recipe on whole data set so when we predicted onto to test set it was not removed. We were predicting our outcome variable of (Graduate) with basically the same variable; however, we were only 97% accuracy. </a:t>
            </a:r>
          </a:p>
          <a:p>
            <a:pPr>
              <a:buFont typeface="Wingdings" pitchFamily="2" charset="2"/>
              <a:buChar char="v"/>
            </a:pPr>
            <a:r>
              <a:rPr lang="en-US" dirty="0">
                <a:latin typeface="Calibri" panose="020F0502020204030204" pitchFamily="34" charset="0"/>
                <a:cs typeface="Calibri" panose="020F0502020204030204" pitchFamily="34" charset="0"/>
              </a:rPr>
              <a:t>Solution = (-HSGRADADD) when reading in data set at the beginning. </a:t>
            </a:r>
          </a:p>
        </p:txBody>
      </p:sp>
    </p:spTree>
    <p:extLst>
      <p:ext uri="{BB962C8B-B14F-4D97-AF65-F5344CB8AC3E}">
        <p14:creationId xmlns:p14="http://schemas.microsoft.com/office/powerpoint/2010/main" val="319134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43E7-296C-E047-AF0D-DBC35A1E69B6}"/>
              </a:ext>
            </a:extLst>
          </p:cNvPr>
          <p:cNvSpPr>
            <a:spLocks noGrp="1"/>
          </p:cNvSpPr>
          <p:nvPr>
            <p:ph type="title"/>
          </p:nvPr>
        </p:nvSpPr>
        <p:spPr>
          <a:xfrm>
            <a:off x="838199" y="365125"/>
            <a:ext cx="10515599"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4000" dirty="0">
                <a:latin typeface="Times New Roman" panose="02020603050405020304" pitchFamily="18" charset="0"/>
                <a:cs typeface="Times New Roman" panose="02020603050405020304" pitchFamily="18" charset="0"/>
              </a:rPr>
              <a:t>Prediction Methods</a:t>
            </a:r>
          </a:p>
        </p:txBody>
      </p:sp>
      <p:sp>
        <p:nvSpPr>
          <p:cNvPr id="3" name="Content Placeholder 2">
            <a:extLst>
              <a:ext uri="{FF2B5EF4-FFF2-40B4-BE49-F238E27FC236}">
                <a16:creationId xmlns:a16="http://schemas.microsoft.com/office/drawing/2014/main" id="{8D68AD59-AAE4-284A-9C11-32BB01492DD3}"/>
              </a:ext>
            </a:extLst>
          </p:cNvPr>
          <p:cNvSpPr>
            <a:spLocks noGrp="1"/>
          </p:cNvSpPr>
          <p:nvPr>
            <p:ph idx="1"/>
          </p:nvPr>
        </p:nvSpPr>
        <p:spPr/>
        <p:txBody>
          <a:bodyPr>
            <a:normAutofit/>
          </a:bodyPr>
          <a:lstStyle/>
          <a:p>
            <a:pPr>
              <a:buFont typeface="Wingdings" pitchFamily="2" charset="2"/>
              <a:buChar char="v"/>
            </a:pPr>
            <a:r>
              <a:rPr lang="en-US" dirty="0"/>
              <a:t> Lasso Regression, 10-Fold cross validation, tuned penalty (lambda= (10^seq(10, -10, length out = 50), 0) to minimize RMSE.</a:t>
            </a:r>
          </a:p>
          <a:p>
            <a:pPr>
              <a:buFont typeface="Wingdings" pitchFamily="2" charset="2"/>
              <a:buChar char="v"/>
            </a:pPr>
            <a:r>
              <a:rPr lang="en-US" dirty="0"/>
              <a:t> Elasticnet, 10-Fold cross validation, tuned penalty and mixture with levels 10:10 to minimize RMSE. </a:t>
            </a:r>
          </a:p>
          <a:p>
            <a:pPr>
              <a:buFont typeface="Wingdings" pitchFamily="2" charset="2"/>
              <a:buChar char="v"/>
            </a:pPr>
            <a:r>
              <a:rPr lang="en-US" dirty="0"/>
              <a:t> Support Vector Machine, 5-Fold cross validation, tuned cost = 10^seq(-4, 2, length = 10), tuned polynomial degree = 1:3 to maximize Accuracy. </a:t>
            </a:r>
          </a:p>
          <a:p>
            <a:pPr>
              <a:buFont typeface="Wingdings" pitchFamily="2" charset="2"/>
              <a:buChar char="v"/>
            </a:pPr>
            <a:r>
              <a:rPr lang="en-US" dirty="0"/>
              <a:t>Decision Tree, 5-Fold cross validation, tuned cost complexity = seq(0, 0.15, by = 0.01), tree depth = c(1,2,5,10) to maximize Accuracy. </a:t>
            </a:r>
          </a:p>
        </p:txBody>
      </p:sp>
    </p:spTree>
    <p:extLst>
      <p:ext uri="{BB962C8B-B14F-4D97-AF65-F5344CB8AC3E}">
        <p14:creationId xmlns:p14="http://schemas.microsoft.com/office/powerpoint/2010/main" val="34899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43E7-296C-E047-AF0D-DBC35A1E69B6}"/>
              </a:ext>
            </a:extLst>
          </p:cNvPr>
          <p:cNvSpPr>
            <a:spLocks noGrp="1"/>
          </p:cNvSpPr>
          <p:nvPr>
            <p:ph type="title"/>
          </p:nvPr>
        </p:nvSpPr>
        <p:spPr>
          <a:xfrm>
            <a:off x="838199" y="365125"/>
            <a:ext cx="10515599"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4000" dirty="0">
                <a:latin typeface="Times New Roman" panose="02020603050405020304" pitchFamily="18" charset="0"/>
                <a:cs typeface="Times New Roman" panose="02020603050405020304" pitchFamily="18" charset="0"/>
              </a:rPr>
              <a:t>Results and Conclusions</a:t>
            </a:r>
          </a:p>
        </p:txBody>
      </p:sp>
      <p:pic>
        <p:nvPicPr>
          <p:cNvPr id="10" name="Picture 9" descr="A picture containing text&#10;&#10;Description automatically generated">
            <a:extLst>
              <a:ext uri="{FF2B5EF4-FFF2-40B4-BE49-F238E27FC236}">
                <a16:creationId xmlns:a16="http://schemas.microsoft.com/office/drawing/2014/main" id="{8B0E0CC6-139A-7A41-A8C0-CA8AF9D91EDC}"/>
              </a:ext>
            </a:extLst>
          </p:cNvPr>
          <p:cNvPicPr>
            <a:picLocks noChangeAspect="1"/>
          </p:cNvPicPr>
          <p:nvPr/>
        </p:nvPicPr>
        <p:blipFill>
          <a:blip r:embed="rId2"/>
          <a:stretch>
            <a:fillRect/>
          </a:stretch>
        </p:blipFill>
        <p:spPr>
          <a:xfrm>
            <a:off x="7163797" y="4548493"/>
            <a:ext cx="2864896" cy="1459139"/>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E46795AE-5A56-F14E-B7A1-C78C8E880642}"/>
              </a:ext>
            </a:extLst>
          </p:cNvPr>
          <p:cNvPicPr>
            <a:picLocks noChangeAspect="1"/>
          </p:cNvPicPr>
          <p:nvPr/>
        </p:nvPicPr>
        <p:blipFill>
          <a:blip r:embed="rId3"/>
          <a:stretch>
            <a:fillRect/>
          </a:stretch>
        </p:blipFill>
        <p:spPr>
          <a:xfrm>
            <a:off x="1193802" y="4610914"/>
            <a:ext cx="2864896" cy="1414543"/>
          </a:xfrm>
          <a:prstGeom prst="rect">
            <a:avLst/>
          </a:prstGeom>
        </p:spPr>
      </p:pic>
      <p:sp>
        <p:nvSpPr>
          <p:cNvPr id="14" name="TextBox 13">
            <a:extLst>
              <a:ext uri="{FF2B5EF4-FFF2-40B4-BE49-F238E27FC236}">
                <a16:creationId xmlns:a16="http://schemas.microsoft.com/office/drawing/2014/main" id="{7013B820-C5C4-0C40-9F36-E2826D78F8D4}"/>
              </a:ext>
            </a:extLst>
          </p:cNvPr>
          <p:cNvSpPr txBox="1"/>
          <p:nvPr/>
        </p:nvSpPr>
        <p:spPr>
          <a:xfrm>
            <a:off x="1193801" y="4045281"/>
            <a:ext cx="4780226" cy="646331"/>
          </a:xfrm>
          <a:prstGeom prst="rect">
            <a:avLst/>
          </a:prstGeom>
          <a:noFill/>
        </p:spPr>
        <p:txBody>
          <a:bodyPr wrap="square" rtlCol="0">
            <a:spAutoFit/>
          </a:bodyPr>
          <a:lstStyle/>
          <a:p>
            <a:r>
              <a:rPr lang="en-US" sz="3600" u="sng" dirty="0">
                <a:latin typeface="Times New Roman" panose="02020603050405020304" pitchFamily="18" charset="0"/>
                <a:cs typeface="Times New Roman" panose="02020603050405020304" pitchFamily="18" charset="0"/>
              </a:rPr>
              <a:t>Support Vector Machine</a:t>
            </a:r>
          </a:p>
        </p:txBody>
      </p:sp>
      <p:sp>
        <p:nvSpPr>
          <p:cNvPr id="15" name="TextBox 14">
            <a:extLst>
              <a:ext uri="{FF2B5EF4-FFF2-40B4-BE49-F238E27FC236}">
                <a16:creationId xmlns:a16="http://schemas.microsoft.com/office/drawing/2014/main" id="{8469B860-0A50-F042-96AE-7393D871C1C5}"/>
              </a:ext>
            </a:extLst>
          </p:cNvPr>
          <p:cNvSpPr txBox="1"/>
          <p:nvPr/>
        </p:nvSpPr>
        <p:spPr>
          <a:xfrm>
            <a:off x="7163797" y="4045281"/>
            <a:ext cx="3156525" cy="646331"/>
          </a:xfrm>
          <a:prstGeom prst="rect">
            <a:avLst/>
          </a:prstGeom>
          <a:noFill/>
        </p:spPr>
        <p:txBody>
          <a:bodyPr wrap="square" rtlCol="0">
            <a:spAutoFit/>
          </a:bodyPr>
          <a:lstStyle/>
          <a:p>
            <a:r>
              <a:rPr lang="en-US" sz="3600" u="sng" dirty="0">
                <a:latin typeface="Times New Roman" panose="02020603050405020304" pitchFamily="18" charset="0"/>
                <a:cs typeface="Times New Roman" panose="02020603050405020304" pitchFamily="18" charset="0"/>
              </a:rPr>
              <a:t>Decision Tree</a:t>
            </a:r>
          </a:p>
        </p:txBody>
      </p:sp>
      <p:sp>
        <p:nvSpPr>
          <p:cNvPr id="17" name="TextBox 16">
            <a:extLst>
              <a:ext uri="{FF2B5EF4-FFF2-40B4-BE49-F238E27FC236}">
                <a16:creationId xmlns:a16="http://schemas.microsoft.com/office/drawing/2014/main" id="{EC94BF19-CA33-844C-A130-81C0B4039875}"/>
              </a:ext>
            </a:extLst>
          </p:cNvPr>
          <p:cNvSpPr txBox="1"/>
          <p:nvPr/>
        </p:nvSpPr>
        <p:spPr>
          <a:xfrm>
            <a:off x="1193802" y="1785591"/>
            <a:ext cx="1593271" cy="646331"/>
          </a:xfrm>
          <a:prstGeom prst="rect">
            <a:avLst/>
          </a:prstGeom>
          <a:noFill/>
        </p:spPr>
        <p:txBody>
          <a:bodyPr wrap="square" rtlCol="0">
            <a:spAutoFit/>
          </a:bodyPr>
          <a:lstStyle/>
          <a:p>
            <a:r>
              <a:rPr lang="en-US" sz="3600" u="sng" dirty="0">
                <a:latin typeface="Times New Roman" panose="02020603050405020304" pitchFamily="18" charset="0"/>
                <a:cs typeface="Times New Roman" panose="02020603050405020304" pitchFamily="18" charset="0"/>
              </a:rPr>
              <a:t>Lasso</a:t>
            </a:r>
            <a:r>
              <a:rPr lang="en-US" dirty="0"/>
              <a:t> </a:t>
            </a:r>
          </a:p>
        </p:txBody>
      </p:sp>
      <p:sp>
        <p:nvSpPr>
          <p:cNvPr id="18" name="TextBox 17">
            <a:extLst>
              <a:ext uri="{FF2B5EF4-FFF2-40B4-BE49-F238E27FC236}">
                <a16:creationId xmlns:a16="http://schemas.microsoft.com/office/drawing/2014/main" id="{244FAB36-641C-E743-8AE5-3746290D2B50}"/>
              </a:ext>
            </a:extLst>
          </p:cNvPr>
          <p:cNvSpPr txBox="1"/>
          <p:nvPr/>
        </p:nvSpPr>
        <p:spPr>
          <a:xfrm>
            <a:off x="7163797" y="1785591"/>
            <a:ext cx="2119745" cy="646331"/>
          </a:xfrm>
          <a:prstGeom prst="rect">
            <a:avLst/>
          </a:prstGeom>
          <a:noFill/>
        </p:spPr>
        <p:txBody>
          <a:bodyPr wrap="square" rtlCol="0">
            <a:spAutoFit/>
          </a:bodyPr>
          <a:lstStyle/>
          <a:p>
            <a:r>
              <a:rPr lang="en-US" sz="3600" u="sng" dirty="0">
                <a:latin typeface="Times New Roman" panose="02020603050405020304" pitchFamily="18" charset="0"/>
                <a:cs typeface="Times New Roman" panose="02020603050405020304" pitchFamily="18" charset="0"/>
              </a:rPr>
              <a:t>Elasticnet</a:t>
            </a:r>
          </a:p>
        </p:txBody>
      </p:sp>
      <p:pic>
        <p:nvPicPr>
          <p:cNvPr id="20" name="Picture 19" descr="Text&#10;&#10;Description automatically generated with low confidence">
            <a:extLst>
              <a:ext uri="{FF2B5EF4-FFF2-40B4-BE49-F238E27FC236}">
                <a16:creationId xmlns:a16="http://schemas.microsoft.com/office/drawing/2014/main" id="{B0EFE84A-ACEE-BB49-A8B5-687BB63139F1}"/>
              </a:ext>
            </a:extLst>
          </p:cNvPr>
          <p:cNvPicPr>
            <a:picLocks noChangeAspect="1"/>
          </p:cNvPicPr>
          <p:nvPr/>
        </p:nvPicPr>
        <p:blipFill>
          <a:blip r:embed="rId4"/>
          <a:stretch>
            <a:fillRect/>
          </a:stretch>
        </p:blipFill>
        <p:spPr>
          <a:xfrm>
            <a:off x="1193799" y="2420048"/>
            <a:ext cx="2751801" cy="1325563"/>
          </a:xfrm>
          <a:prstGeom prst="rect">
            <a:avLst/>
          </a:prstGeom>
        </p:spPr>
      </p:pic>
      <p:pic>
        <p:nvPicPr>
          <p:cNvPr id="22" name="Picture 21" descr="A picture containing text&#10;&#10;Description automatically generated">
            <a:extLst>
              <a:ext uri="{FF2B5EF4-FFF2-40B4-BE49-F238E27FC236}">
                <a16:creationId xmlns:a16="http://schemas.microsoft.com/office/drawing/2014/main" id="{673F013E-0D66-4B48-87F5-74E8A281431B}"/>
              </a:ext>
            </a:extLst>
          </p:cNvPr>
          <p:cNvPicPr>
            <a:picLocks noChangeAspect="1"/>
          </p:cNvPicPr>
          <p:nvPr/>
        </p:nvPicPr>
        <p:blipFill>
          <a:blip r:embed="rId5"/>
          <a:stretch>
            <a:fillRect/>
          </a:stretch>
        </p:blipFill>
        <p:spPr>
          <a:xfrm>
            <a:off x="7163798" y="2456626"/>
            <a:ext cx="2877995" cy="1277111"/>
          </a:xfrm>
          <a:prstGeom prst="rect">
            <a:avLst/>
          </a:prstGeom>
        </p:spPr>
      </p:pic>
      <p:sp>
        <p:nvSpPr>
          <p:cNvPr id="23" name="TextBox 22">
            <a:extLst>
              <a:ext uri="{FF2B5EF4-FFF2-40B4-BE49-F238E27FC236}">
                <a16:creationId xmlns:a16="http://schemas.microsoft.com/office/drawing/2014/main" id="{FD1DD304-64CF-9440-9C7E-647E3EDCF56C}"/>
              </a:ext>
            </a:extLst>
          </p:cNvPr>
          <p:cNvSpPr txBox="1"/>
          <p:nvPr/>
        </p:nvSpPr>
        <p:spPr>
          <a:xfrm>
            <a:off x="1193800" y="3733737"/>
            <a:ext cx="2690160" cy="461665"/>
          </a:xfrm>
          <a:prstGeom prst="rect">
            <a:avLst/>
          </a:prstGeom>
          <a:noFill/>
        </p:spPr>
        <p:txBody>
          <a:bodyPr wrap="none" rtlCol="0">
            <a:spAutoFit/>
          </a:bodyPr>
          <a:lstStyle/>
          <a:p>
            <a:r>
              <a:rPr lang="en-US" sz="2400" dirty="0">
                <a:highlight>
                  <a:srgbClr val="FFFF00"/>
                </a:highlight>
                <a:latin typeface="Times New Roman" panose="02020603050405020304" pitchFamily="18" charset="0"/>
                <a:cs typeface="Times New Roman" panose="02020603050405020304" pitchFamily="18" charset="0"/>
              </a:rPr>
              <a:t>Accuracy = 0.87976</a:t>
            </a:r>
          </a:p>
        </p:txBody>
      </p:sp>
      <p:sp>
        <p:nvSpPr>
          <p:cNvPr id="24" name="TextBox 23">
            <a:extLst>
              <a:ext uri="{FF2B5EF4-FFF2-40B4-BE49-F238E27FC236}">
                <a16:creationId xmlns:a16="http://schemas.microsoft.com/office/drawing/2014/main" id="{DC70E0D8-BEEE-7740-B5F1-1B9CB462BAB1}"/>
              </a:ext>
            </a:extLst>
          </p:cNvPr>
          <p:cNvSpPr txBox="1"/>
          <p:nvPr/>
        </p:nvSpPr>
        <p:spPr>
          <a:xfrm>
            <a:off x="7163797" y="3731291"/>
            <a:ext cx="2690160" cy="461665"/>
          </a:xfrm>
          <a:prstGeom prst="rect">
            <a:avLst/>
          </a:prstGeom>
          <a:noFill/>
        </p:spPr>
        <p:txBody>
          <a:bodyPr wrap="none" rtlCol="0">
            <a:spAutoFit/>
          </a:bodyPr>
          <a:lstStyle/>
          <a:p>
            <a:r>
              <a:rPr lang="en-US" sz="2400" dirty="0">
                <a:highlight>
                  <a:srgbClr val="FFFF00"/>
                </a:highlight>
                <a:latin typeface="Times New Roman" panose="02020603050405020304" pitchFamily="18" charset="0"/>
                <a:cs typeface="Times New Roman" panose="02020603050405020304" pitchFamily="18" charset="0"/>
              </a:rPr>
              <a:t>Accuracy = 0.88076</a:t>
            </a:r>
          </a:p>
        </p:txBody>
      </p:sp>
      <p:sp>
        <p:nvSpPr>
          <p:cNvPr id="25" name="TextBox 24">
            <a:extLst>
              <a:ext uri="{FF2B5EF4-FFF2-40B4-BE49-F238E27FC236}">
                <a16:creationId xmlns:a16="http://schemas.microsoft.com/office/drawing/2014/main" id="{CD6FAA33-BAB9-3C46-964E-19742CAED1A3}"/>
              </a:ext>
            </a:extLst>
          </p:cNvPr>
          <p:cNvSpPr txBox="1"/>
          <p:nvPr/>
        </p:nvSpPr>
        <p:spPr>
          <a:xfrm>
            <a:off x="1193799" y="6025456"/>
            <a:ext cx="2690160" cy="461665"/>
          </a:xfrm>
          <a:prstGeom prst="rect">
            <a:avLst/>
          </a:prstGeom>
          <a:noFill/>
        </p:spPr>
        <p:txBody>
          <a:bodyPr wrap="none" rtlCol="0">
            <a:spAutoFit/>
          </a:bodyPr>
          <a:lstStyle/>
          <a:p>
            <a:r>
              <a:rPr lang="en-US" sz="2400" dirty="0">
                <a:highlight>
                  <a:srgbClr val="FFFF00"/>
                </a:highlight>
                <a:latin typeface="Times New Roman" panose="02020603050405020304" pitchFamily="18" charset="0"/>
                <a:cs typeface="Times New Roman" panose="02020603050405020304" pitchFamily="18" charset="0"/>
              </a:rPr>
              <a:t>Accuracy = 0.87876</a:t>
            </a:r>
          </a:p>
        </p:txBody>
      </p:sp>
      <p:sp>
        <p:nvSpPr>
          <p:cNvPr id="26" name="TextBox 25">
            <a:extLst>
              <a:ext uri="{FF2B5EF4-FFF2-40B4-BE49-F238E27FC236}">
                <a16:creationId xmlns:a16="http://schemas.microsoft.com/office/drawing/2014/main" id="{268665DE-E23E-D940-8465-32E26E696FB9}"/>
              </a:ext>
            </a:extLst>
          </p:cNvPr>
          <p:cNvSpPr txBox="1"/>
          <p:nvPr/>
        </p:nvSpPr>
        <p:spPr>
          <a:xfrm>
            <a:off x="7177153" y="6019287"/>
            <a:ext cx="2690160" cy="461665"/>
          </a:xfrm>
          <a:prstGeom prst="rect">
            <a:avLst/>
          </a:prstGeom>
          <a:noFill/>
        </p:spPr>
        <p:txBody>
          <a:bodyPr wrap="none" rtlCol="0">
            <a:spAutoFit/>
          </a:bodyPr>
          <a:lstStyle/>
          <a:p>
            <a:r>
              <a:rPr lang="en-US" sz="2400" dirty="0">
                <a:highlight>
                  <a:srgbClr val="FFFF00"/>
                </a:highlight>
                <a:latin typeface="Times New Roman" panose="02020603050405020304" pitchFamily="18" charset="0"/>
                <a:cs typeface="Times New Roman" panose="02020603050405020304" pitchFamily="18" charset="0"/>
              </a:rPr>
              <a:t>Accuracy = 0.89178</a:t>
            </a:r>
          </a:p>
        </p:txBody>
      </p:sp>
    </p:spTree>
    <p:extLst>
      <p:ext uri="{BB962C8B-B14F-4D97-AF65-F5344CB8AC3E}">
        <p14:creationId xmlns:p14="http://schemas.microsoft.com/office/powerpoint/2010/main" val="2516593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373</Words>
  <Application>Microsoft Macintosh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Times New Roman</vt:lpstr>
      <vt:lpstr>Wingdings</vt:lpstr>
      <vt:lpstr>Office Theme</vt:lpstr>
      <vt:lpstr>Predicting High School Graduation: Tennessee Star Student Survey</vt:lpstr>
      <vt:lpstr>Tennessee Star Student Survey: Data Cleaning</vt:lpstr>
      <vt:lpstr>Prediction Methods</vt:lpstr>
      <vt:lpstr>Results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High School Graduation: Tennessee Star Student Survey</dc:title>
  <dc:creator>Andy Clyde</dc:creator>
  <cp:lastModifiedBy>Andy Clyde</cp:lastModifiedBy>
  <cp:revision>16</cp:revision>
  <dcterms:created xsi:type="dcterms:W3CDTF">2021-03-10T19:38:29Z</dcterms:created>
  <dcterms:modified xsi:type="dcterms:W3CDTF">2021-03-11T04:23:35Z</dcterms:modified>
</cp:coreProperties>
</file>