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9" r:id="rId3"/>
    <p:sldId id="257" r:id="rId4"/>
    <p:sldId id="258" r:id="rId5"/>
    <p:sldId id="260" r:id="rId6"/>
    <p:sldId id="268" r:id="rId7"/>
    <p:sldId id="261" r:id="rId8"/>
    <p:sldId id="262" r:id="rId9"/>
    <p:sldId id="263" r:id="rId10"/>
    <p:sldId id="264" r:id="rId11"/>
    <p:sldId id="265" r:id="rId12"/>
    <p:sldId id="266" r:id="rId13"/>
    <p:sldId id="267" r:id="rId14"/>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43ADF7-8029-4599-B191-22DE4041F19A}" type="datetimeFigureOut">
              <a:rPr lang="LID4096" smtClean="0"/>
              <a:t>11/02/2022</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0D58E-2062-44B6-A857-40D06878F2CB}" type="slidenum">
              <a:rPr lang="LID4096" smtClean="0"/>
              <a:t>‹#›</a:t>
            </a:fld>
            <a:endParaRPr lang="LID4096"/>
          </a:p>
        </p:txBody>
      </p:sp>
    </p:spTree>
    <p:extLst>
      <p:ext uri="{BB962C8B-B14F-4D97-AF65-F5344CB8AC3E}">
        <p14:creationId xmlns:p14="http://schemas.microsoft.com/office/powerpoint/2010/main" val="2000176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Relief and </a:t>
            </a:r>
            <a:r>
              <a:rPr lang="en-US" dirty="0" err="1"/>
              <a:t>ReliefF</a:t>
            </a:r>
            <a:r>
              <a:rPr lang="en-US" dirty="0"/>
              <a:t> are good for classification and regression tasks</a:t>
            </a:r>
          </a:p>
          <a:p>
            <a:endParaRPr lang="en-US" dirty="0"/>
          </a:p>
          <a:p>
            <a:endParaRPr lang="en-US" dirty="0"/>
          </a:p>
          <a:p>
            <a:endParaRPr lang="LID4096" dirty="0"/>
          </a:p>
        </p:txBody>
      </p:sp>
      <p:sp>
        <p:nvSpPr>
          <p:cNvPr id="4" name="Slide Number Placeholder 3"/>
          <p:cNvSpPr>
            <a:spLocks noGrp="1"/>
          </p:cNvSpPr>
          <p:nvPr>
            <p:ph type="sldNum" sz="quarter" idx="5"/>
          </p:nvPr>
        </p:nvSpPr>
        <p:spPr/>
        <p:txBody>
          <a:bodyPr/>
          <a:lstStyle/>
          <a:p>
            <a:fld id="{8660D58E-2062-44B6-A857-40D06878F2CB}" type="slidenum">
              <a:rPr lang="LID4096" smtClean="0"/>
              <a:t>4</a:t>
            </a:fld>
            <a:endParaRPr lang="LID4096"/>
          </a:p>
        </p:txBody>
      </p:sp>
    </p:spTree>
    <p:extLst>
      <p:ext uri="{BB962C8B-B14F-4D97-AF65-F5344CB8AC3E}">
        <p14:creationId xmlns:p14="http://schemas.microsoft.com/office/powerpoint/2010/main" val="1455903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E8817-964E-C630-6C1C-981AD7DEBE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A3705482-0011-8B16-05E1-DD7DDC07B7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5021833D-0011-B24F-73D7-1BED18DB3C21}"/>
              </a:ext>
            </a:extLst>
          </p:cNvPr>
          <p:cNvSpPr>
            <a:spLocks noGrp="1"/>
          </p:cNvSpPr>
          <p:nvPr>
            <p:ph type="dt" sz="half" idx="10"/>
          </p:nvPr>
        </p:nvSpPr>
        <p:spPr/>
        <p:txBody>
          <a:bodyPr/>
          <a:lstStyle/>
          <a:p>
            <a:fld id="{973ADB5D-1883-4F02-90E7-5C3FB4F13D52}" type="datetimeFigureOut">
              <a:rPr lang="LID4096" smtClean="0"/>
              <a:t>11/02/2022</a:t>
            </a:fld>
            <a:endParaRPr lang="LID4096"/>
          </a:p>
        </p:txBody>
      </p:sp>
      <p:sp>
        <p:nvSpPr>
          <p:cNvPr id="5" name="Footer Placeholder 4">
            <a:extLst>
              <a:ext uri="{FF2B5EF4-FFF2-40B4-BE49-F238E27FC236}">
                <a16:creationId xmlns:a16="http://schemas.microsoft.com/office/drawing/2014/main" id="{1D3245D9-73E7-DA9D-1F70-0E3471ED0970}"/>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F491A252-6638-2D37-ED0C-6E8625EF16BD}"/>
              </a:ext>
            </a:extLst>
          </p:cNvPr>
          <p:cNvSpPr>
            <a:spLocks noGrp="1"/>
          </p:cNvSpPr>
          <p:nvPr>
            <p:ph type="sldNum" sz="quarter" idx="12"/>
          </p:nvPr>
        </p:nvSpPr>
        <p:spPr/>
        <p:txBody>
          <a:bodyPr/>
          <a:lstStyle/>
          <a:p>
            <a:fld id="{72BEEC58-8743-4F14-8D6C-28A1E7EC1D1F}" type="slidenum">
              <a:rPr lang="LID4096" smtClean="0"/>
              <a:t>‹#›</a:t>
            </a:fld>
            <a:endParaRPr lang="LID4096"/>
          </a:p>
        </p:txBody>
      </p:sp>
    </p:spTree>
    <p:extLst>
      <p:ext uri="{BB962C8B-B14F-4D97-AF65-F5344CB8AC3E}">
        <p14:creationId xmlns:p14="http://schemas.microsoft.com/office/powerpoint/2010/main" val="4039360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A0FE0-A859-2E57-052F-2F861062AE43}"/>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DFEFF43A-81C1-BF8F-0149-0B61AACE76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1B59AED7-8DF1-E7DF-BEB5-F7D3525A118B}"/>
              </a:ext>
            </a:extLst>
          </p:cNvPr>
          <p:cNvSpPr>
            <a:spLocks noGrp="1"/>
          </p:cNvSpPr>
          <p:nvPr>
            <p:ph type="dt" sz="half" idx="10"/>
          </p:nvPr>
        </p:nvSpPr>
        <p:spPr/>
        <p:txBody>
          <a:bodyPr/>
          <a:lstStyle/>
          <a:p>
            <a:fld id="{973ADB5D-1883-4F02-90E7-5C3FB4F13D52}" type="datetimeFigureOut">
              <a:rPr lang="LID4096" smtClean="0"/>
              <a:t>11/02/2022</a:t>
            </a:fld>
            <a:endParaRPr lang="LID4096"/>
          </a:p>
        </p:txBody>
      </p:sp>
      <p:sp>
        <p:nvSpPr>
          <p:cNvPr id="5" name="Footer Placeholder 4">
            <a:extLst>
              <a:ext uri="{FF2B5EF4-FFF2-40B4-BE49-F238E27FC236}">
                <a16:creationId xmlns:a16="http://schemas.microsoft.com/office/drawing/2014/main" id="{BD8E6887-5E98-7DED-0763-359915C556F5}"/>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3D794B58-8DCF-A857-3C00-412BDE3CD755}"/>
              </a:ext>
            </a:extLst>
          </p:cNvPr>
          <p:cNvSpPr>
            <a:spLocks noGrp="1"/>
          </p:cNvSpPr>
          <p:nvPr>
            <p:ph type="sldNum" sz="quarter" idx="12"/>
          </p:nvPr>
        </p:nvSpPr>
        <p:spPr/>
        <p:txBody>
          <a:bodyPr/>
          <a:lstStyle/>
          <a:p>
            <a:fld id="{72BEEC58-8743-4F14-8D6C-28A1E7EC1D1F}" type="slidenum">
              <a:rPr lang="LID4096" smtClean="0"/>
              <a:t>‹#›</a:t>
            </a:fld>
            <a:endParaRPr lang="LID4096"/>
          </a:p>
        </p:txBody>
      </p:sp>
    </p:spTree>
    <p:extLst>
      <p:ext uri="{BB962C8B-B14F-4D97-AF65-F5344CB8AC3E}">
        <p14:creationId xmlns:p14="http://schemas.microsoft.com/office/powerpoint/2010/main" val="2508278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5621E0-029B-64A2-482D-5272E19E94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9A99E3C0-18CF-2BAB-AEC3-F639DE0B2D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197B2CE3-BD74-8F0D-4F94-685CC903D7E4}"/>
              </a:ext>
            </a:extLst>
          </p:cNvPr>
          <p:cNvSpPr>
            <a:spLocks noGrp="1"/>
          </p:cNvSpPr>
          <p:nvPr>
            <p:ph type="dt" sz="half" idx="10"/>
          </p:nvPr>
        </p:nvSpPr>
        <p:spPr/>
        <p:txBody>
          <a:bodyPr/>
          <a:lstStyle/>
          <a:p>
            <a:fld id="{973ADB5D-1883-4F02-90E7-5C3FB4F13D52}" type="datetimeFigureOut">
              <a:rPr lang="LID4096" smtClean="0"/>
              <a:t>11/02/2022</a:t>
            </a:fld>
            <a:endParaRPr lang="LID4096"/>
          </a:p>
        </p:txBody>
      </p:sp>
      <p:sp>
        <p:nvSpPr>
          <p:cNvPr id="5" name="Footer Placeholder 4">
            <a:extLst>
              <a:ext uri="{FF2B5EF4-FFF2-40B4-BE49-F238E27FC236}">
                <a16:creationId xmlns:a16="http://schemas.microsoft.com/office/drawing/2014/main" id="{43D24326-C761-0E1B-E1DA-C03CDDAFBF3E}"/>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BA9A36A8-DC46-AA35-8091-3A2AD6902FFB}"/>
              </a:ext>
            </a:extLst>
          </p:cNvPr>
          <p:cNvSpPr>
            <a:spLocks noGrp="1"/>
          </p:cNvSpPr>
          <p:nvPr>
            <p:ph type="sldNum" sz="quarter" idx="12"/>
          </p:nvPr>
        </p:nvSpPr>
        <p:spPr/>
        <p:txBody>
          <a:bodyPr/>
          <a:lstStyle/>
          <a:p>
            <a:fld id="{72BEEC58-8743-4F14-8D6C-28A1E7EC1D1F}" type="slidenum">
              <a:rPr lang="LID4096" smtClean="0"/>
              <a:t>‹#›</a:t>
            </a:fld>
            <a:endParaRPr lang="LID4096"/>
          </a:p>
        </p:txBody>
      </p:sp>
    </p:spTree>
    <p:extLst>
      <p:ext uri="{BB962C8B-B14F-4D97-AF65-F5344CB8AC3E}">
        <p14:creationId xmlns:p14="http://schemas.microsoft.com/office/powerpoint/2010/main" val="3252705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6A15-504C-1801-977F-74C92B70A3DF}"/>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B84652E4-4D36-6994-3C84-5D14B647E0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929CC3AE-97D8-6FCD-021C-C13E4F9ECFF1}"/>
              </a:ext>
            </a:extLst>
          </p:cNvPr>
          <p:cNvSpPr>
            <a:spLocks noGrp="1"/>
          </p:cNvSpPr>
          <p:nvPr>
            <p:ph type="dt" sz="half" idx="10"/>
          </p:nvPr>
        </p:nvSpPr>
        <p:spPr/>
        <p:txBody>
          <a:bodyPr/>
          <a:lstStyle/>
          <a:p>
            <a:fld id="{973ADB5D-1883-4F02-90E7-5C3FB4F13D52}" type="datetimeFigureOut">
              <a:rPr lang="LID4096" smtClean="0"/>
              <a:t>11/02/2022</a:t>
            </a:fld>
            <a:endParaRPr lang="LID4096"/>
          </a:p>
        </p:txBody>
      </p:sp>
      <p:sp>
        <p:nvSpPr>
          <p:cNvPr id="5" name="Footer Placeholder 4">
            <a:extLst>
              <a:ext uri="{FF2B5EF4-FFF2-40B4-BE49-F238E27FC236}">
                <a16:creationId xmlns:a16="http://schemas.microsoft.com/office/drawing/2014/main" id="{E35FD000-D4E5-5D67-9143-0BD39D2D35E0}"/>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F16B287E-7456-521B-AC6E-B9DFA629FF20}"/>
              </a:ext>
            </a:extLst>
          </p:cNvPr>
          <p:cNvSpPr>
            <a:spLocks noGrp="1"/>
          </p:cNvSpPr>
          <p:nvPr>
            <p:ph type="sldNum" sz="quarter" idx="12"/>
          </p:nvPr>
        </p:nvSpPr>
        <p:spPr/>
        <p:txBody>
          <a:bodyPr/>
          <a:lstStyle/>
          <a:p>
            <a:fld id="{72BEEC58-8743-4F14-8D6C-28A1E7EC1D1F}" type="slidenum">
              <a:rPr lang="LID4096" smtClean="0"/>
              <a:t>‹#›</a:t>
            </a:fld>
            <a:endParaRPr lang="LID4096"/>
          </a:p>
        </p:txBody>
      </p:sp>
    </p:spTree>
    <p:extLst>
      <p:ext uri="{BB962C8B-B14F-4D97-AF65-F5344CB8AC3E}">
        <p14:creationId xmlns:p14="http://schemas.microsoft.com/office/powerpoint/2010/main" val="1818010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1F9C2-9061-9BB2-1C4E-8C10DBA867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227E110D-B2DE-EE1A-E0A5-6501D95868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D697D7-4401-15DA-F48F-8F3823D6B50F}"/>
              </a:ext>
            </a:extLst>
          </p:cNvPr>
          <p:cNvSpPr>
            <a:spLocks noGrp="1"/>
          </p:cNvSpPr>
          <p:nvPr>
            <p:ph type="dt" sz="half" idx="10"/>
          </p:nvPr>
        </p:nvSpPr>
        <p:spPr/>
        <p:txBody>
          <a:bodyPr/>
          <a:lstStyle/>
          <a:p>
            <a:fld id="{973ADB5D-1883-4F02-90E7-5C3FB4F13D52}" type="datetimeFigureOut">
              <a:rPr lang="LID4096" smtClean="0"/>
              <a:t>11/02/2022</a:t>
            </a:fld>
            <a:endParaRPr lang="LID4096"/>
          </a:p>
        </p:txBody>
      </p:sp>
      <p:sp>
        <p:nvSpPr>
          <p:cNvPr id="5" name="Footer Placeholder 4">
            <a:extLst>
              <a:ext uri="{FF2B5EF4-FFF2-40B4-BE49-F238E27FC236}">
                <a16:creationId xmlns:a16="http://schemas.microsoft.com/office/drawing/2014/main" id="{0D19A9B4-6FC6-2204-278B-D5A405898272}"/>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2221886C-1128-B244-0CBD-B024C5F2345E}"/>
              </a:ext>
            </a:extLst>
          </p:cNvPr>
          <p:cNvSpPr>
            <a:spLocks noGrp="1"/>
          </p:cNvSpPr>
          <p:nvPr>
            <p:ph type="sldNum" sz="quarter" idx="12"/>
          </p:nvPr>
        </p:nvSpPr>
        <p:spPr/>
        <p:txBody>
          <a:bodyPr/>
          <a:lstStyle/>
          <a:p>
            <a:fld id="{72BEEC58-8743-4F14-8D6C-28A1E7EC1D1F}" type="slidenum">
              <a:rPr lang="LID4096" smtClean="0"/>
              <a:t>‹#›</a:t>
            </a:fld>
            <a:endParaRPr lang="LID4096"/>
          </a:p>
        </p:txBody>
      </p:sp>
    </p:spTree>
    <p:extLst>
      <p:ext uri="{BB962C8B-B14F-4D97-AF65-F5344CB8AC3E}">
        <p14:creationId xmlns:p14="http://schemas.microsoft.com/office/powerpoint/2010/main" val="1885766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D844-F84D-F1A4-5A95-3C6E73E15C55}"/>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061F5183-08FC-5942-B600-423BBEA698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789C4ED7-5DED-4EB3-DE19-B5843F8C5F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D04E37A9-33E8-855E-82E2-C13C77013AF8}"/>
              </a:ext>
            </a:extLst>
          </p:cNvPr>
          <p:cNvSpPr>
            <a:spLocks noGrp="1"/>
          </p:cNvSpPr>
          <p:nvPr>
            <p:ph type="dt" sz="half" idx="10"/>
          </p:nvPr>
        </p:nvSpPr>
        <p:spPr/>
        <p:txBody>
          <a:bodyPr/>
          <a:lstStyle/>
          <a:p>
            <a:fld id="{973ADB5D-1883-4F02-90E7-5C3FB4F13D52}" type="datetimeFigureOut">
              <a:rPr lang="LID4096" smtClean="0"/>
              <a:t>11/02/2022</a:t>
            </a:fld>
            <a:endParaRPr lang="LID4096"/>
          </a:p>
        </p:txBody>
      </p:sp>
      <p:sp>
        <p:nvSpPr>
          <p:cNvPr id="6" name="Footer Placeholder 5">
            <a:extLst>
              <a:ext uri="{FF2B5EF4-FFF2-40B4-BE49-F238E27FC236}">
                <a16:creationId xmlns:a16="http://schemas.microsoft.com/office/drawing/2014/main" id="{8106EF0F-D729-064C-7DF6-62F64B53A37F}"/>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8225B058-E2B4-0AE7-7E08-FCC522DD648B}"/>
              </a:ext>
            </a:extLst>
          </p:cNvPr>
          <p:cNvSpPr>
            <a:spLocks noGrp="1"/>
          </p:cNvSpPr>
          <p:nvPr>
            <p:ph type="sldNum" sz="quarter" idx="12"/>
          </p:nvPr>
        </p:nvSpPr>
        <p:spPr/>
        <p:txBody>
          <a:bodyPr/>
          <a:lstStyle/>
          <a:p>
            <a:fld id="{72BEEC58-8743-4F14-8D6C-28A1E7EC1D1F}" type="slidenum">
              <a:rPr lang="LID4096" smtClean="0"/>
              <a:t>‹#›</a:t>
            </a:fld>
            <a:endParaRPr lang="LID4096"/>
          </a:p>
        </p:txBody>
      </p:sp>
    </p:spTree>
    <p:extLst>
      <p:ext uri="{BB962C8B-B14F-4D97-AF65-F5344CB8AC3E}">
        <p14:creationId xmlns:p14="http://schemas.microsoft.com/office/powerpoint/2010/main" val="3486076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77A2F-2BED-093B-FC14-836654F29F26}"/>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6A13953B-646E-6C13-F11D-EDE64B5C85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60F82B-15DB-502D-0931-8A148C59A2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EB988072-7925-7FDC-00A0-8FDB907203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9EC540-5DCA-441C-84FD-82E2F7D539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30586352-0723-BFDA-8DEF-C4960509586C}"/>
              </a:ext>
            </a:extLst>
          </p:cNvPr>
          <p:cNvSpPr>
            <a:spLocks noGrp="1"/>
          </p:cNvSpPr>
          <p:nvPr>
            <p:ph type="dt" sz="half" idx="10"/>
          </p:nvPr>
        </p:nvSpPr>
        <p:spPr/>
        <p:txBody>
          <a:bodyPr/>
          <a:lstStyle/>
          <a:p>
            <a:fld id="{973ADB5D-1883-4F02-90E7-5C3FB4F13D52}" type="datetimeFigureOut">
              <a:rPr lang="LID4096" smtClean="0"/>
              <a:t>11/02/2022</a:t>
            </a:fld>
            <a:endParaRPr lang="LID4096"/>
          </a:p>
        </p:txBody>
      </p:sp>
      <p:sp>
        <p:nvSpPr>
          <p:cNvPr id="8" name="Footer Placeholder 7">
            <a:extLst>
              <a:ext uri="{FF2B5EF4-FFF2-40B4-BE49-F238E27FC236}">
                <a16:creationId xmlns:a16="http://schemas.microsoft.com/office/drawing/2014/main" id="{22111A42-CEEE-2740-9BF9-9DF639F6F72E}"/>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DAF0C6BA-9BD9-486B-B979-291B1430E8FE}"/>
              </a:ext>
            </a:extLst>
          </p:cNvPr>
          <p:cNvSpPr>
            <a:spLocks noGrp="1"/>
          </p:cNvSpPr>
          <p:nvPr>
            <p:ph type="sldNum" sz="quarter" idx="12"/>
          </p:nvPr>
        </p:nvSpPr>
        <p:spPr/>
        <p:txBody>
          <a:bodyPr/>
          <a:lstStyle/>
          <a:p>
            <a:fld id="{72BEEC58-8743-4F14-8D6C-28A1E7EC1D1F}" type="slidenum">
              <a:rPr lang="LID4096" smtClean="0"/>
              <a:t>‹#›</a:t>
            </a:fld>
            <a:endParaRPr lang="LID4096"/>
          </a:p>
        </p:txBody>
      </p:sp>
    </p:spTree>
    <p:extLst>
      <p:ext uri="{BB962C8B-B14F-4D97-AF65-F5344CB8AC3E}">
        <p14:creationId xmlns:p14="http://schemas.microsoft.com/office/powerpoint/2010/main" val="1398260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BB185-FA3E-2B08-AB25-F872EAC4787F}"/>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C4BEB78F-8E16-0135-E62D-766DFBAE21F8}"/>
              </a:ext>
            </a:extLst>
          </p:cNvPr>
          <p:cNvSpPr>
            <a:spLocks noGrp="1"/>
          </p:cNvSpPr>
          <p:nvPr>
            <p:ph type="dt" sz="half" idx="10"/>
          </p:nvPr>
        </p:nvSpPr>
        <p:spPr/>
        <p:txBody>
          <a:bodyPr/>
          <a:lstStyle/>
          <a:p>
            <a:fld id="{973ADB5D-1883-4F02-90E7-5C3FB4F13D52}" type="datetimeFigureOut">
              <a:rPr lang="LID4096" smtClean="0"/>
              <a:t>11/02/2022</a:t>
            </a:fld>
            <a:endParaRPr lang="LID4096"/>
          </a:p>
        </p:txBody>
      </p:sp>
      <p:sp>
        <p:nvSpPr>
          <p:cNvPr id="4" name="Footer Placeholder 3">
            <a:extLst>
              <a:ext uri="{FF2B5EF4-FFF2-40B4-BE49-F238E27FC236}">
                <a16:creationId xmlns:a16="http://schemas.microsoft.com/office/drawing/2014/main" id="{83654F37-84B5-4E48-89EF-B330D4B73AE7}"/>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71346236-428A-AB4B-BAF6-8C4AD836F0BE}"/>
              </a:ext>
            </a:extLst>
          </p:cNvPr>
          <p:cNvSpPr>
            <a:spLocks noGrp="1"/>
          </p:cNvSpPr>
          <p:nvPr>
            <p:ph type="sldNum" sz="quarter" idx="12"/>
          </p:nvPr>
        </p:nvSpPr>
        <p:spPr/>
        <p:txBody>
          <a:bodyPr/>
          <a:lstStyle/>
          <a:p>
            <a:fld id="{72BEEC58-8743-4F14-8D6C-28A1E7EC1D1F}" type="slidenum">
              <a:rPr lang="LID4096" smtClean="0"/>
              <a:t>‹#›</a:t>
            </a:fld>
            <a:endParaRPr lang="LID4096"/>
          </a:p>
        </p:txBody>
      </p:sp>
    </p:spTree>
    <p:extLst>
      <p:ext uri="{BB962C8B-B14F-4D97-AF65-F5344CB8AC3E}">
        <p14:creationId xmlns:p14="http://schemas.microsoft.com/office/powerpoint/2010/main" val="2215899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58DB33-D247-6635-C915-AA11AF82DB22}"/>
              </a:ext>
            </a:extLst>
          </p:cNvPr>
          <p:cNvSpPr>
            <a:spLocks noGrp="1"/>
          </p:cNvSpPr>
          <p:nvPr>
            <p:ph type="dt" sz="half" idx="10"/>
          </p:nvPr>
        </p:nvSpPr>
        <p:spPr/>
        <p:txBody>
          <a:bodyPr/>
          <a:lstStyle/>
          <a:p>
            <a:fld id="{973ADB5D-1883-4F02-90E7-5C3FB4F13D52}" type="datetimeFigureOut">
              <a:rPr lang="LID4096" smtClean="0"/>
              <a:t>11/02/2022</a:t>
            </a:fld>
            <a:endParaRPr lang="LID4096"/>
          </a:p>
        </p:txBody>
      </p:sp>
      <p:sp>
        <p:nvSpPr>
          <p:cNvPr id="3" name="Footer Placeholder 2">
            <a:extLst>
              <a:ext uri="{FF2B5EF4-FFF2-40B4-BE49-F238E27FC236}">
                <a16:creationId xmlns:a16="http://schemas.microsoft.com/office/drawing/2014/main" id="{873FCABB-B326-6B7F-6823-3B4B67CDFCAE}"/>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8A0F707F-2745-D855-B0A1-5F4060C7DDC3}"/>
              </a:ext>
            </a:extLst>
          </p:cNvPr>
          <p:cNvSpPr>
            <a:spLocks noGrp="1"/>
          </p:cNvSpPr>
          <p:nvPr>
            <p:ph type="sldNum" sz="quarter" idx="12"/>
          </p:nvPr>
        </p:nvSpPr>
        <p:spPr/>
        <p:txBody>
          <a:bodyPr/>
          <a:lstStyle/>
          <a:p>
            <a:fld id="{72BEEC58-8743-4F14-8D6C-28A1E7EC1D1F}" type="slidenum">
              <a:rPr lang="LID4096" smtClean="0"/>
              <a:t>‹#›</a:t>
            </a:fld>
            <a:endParaRPr lang="LID4096"/>
          </a:p>
        </p:txBody>
      </p:sp>
    </p:spTree>
    <p:extLst>
      <p:ext uri="{BB962C8B-B14F-4D97-AF65-F5344CB8AC3E}">
        <p14:creationId xmlns:p14="http://schemas.microsoft.com/office/powerpoint/2010/main" val="2699134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28A88-E224-940E-1783-73C0AEE777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7935FC52-0770-EE95-199F-A1E5857225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05E04064-03CC-D91D-2067-CEA217974A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4E8945-B831-A0FC-AC06-23BF90613150}"/>
              </a:ext>
            </a:extLst>
          </p:cNvPr>
          <p:cNvSpPr>
            <a:spLocks noGrp="1"/>
          </p:cNvSpPr>
          <p:nvPr>
            <p:ph type="dt" sz="half" idx="10"/>
          </p:nvPr>
        </p:nvSpPr>
        <p:spPr/>
        <p:txBody>
          <a:bodyPr/>
          <a:lstStyle/>
          <a:p>
            <a:fld id="{973ADB5D-1883-4F02-90E7-5C3FB4F13D52}" type="datetimeFigureOut">
              <a:rPr lang="LID4096" smtClean="0"/>
              <a:t>11/02/2022</a:t>
            </a:fld>
            <a:endParaRPr lang="LID4096"/>
          </a:p>
        </p:txBody>
      </p:sp>
      <p:sp>
        <p:nvSpPr>
          <p:cNvPr id="6" name="Footer Placeholder 5">
            <a:extLst>
              <a:ext uri="{FF2B5EF4-FFF2-40B4-BE49-F238E27FC236}">
                <a16:creationId xmlns:a16="http://schemas.microsoft.com/office/drawing/2014/main" id="{0BF84D2D-D86D-E7CE-AD4E-31ADA50AF224}"/>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CD619913-2217-07BB-BA66-DEA8142F698C}"/>
              </a:ext>
            </a:extLst>
          </p:cNvPr>
          <p:cNvSpPr>
            <a:spLocks noGrp="1"/>
          </p:cNvSpPr>
          <p:nvPr>
            <p:ph type="sldNum" sz="quarter" idx="12"/>
          </p:nvPr>
        </p:nvSpPr>
        <p:spPr/>
        <p:txBody>
          <a:bodyPr/>
          <a:lstStyle/>
          <a:p>
            <a:fld id="{72BEEC58-8743-4F14-8D6C-28A1E7EC1D1F}" type="slidenum">
              <a:rPr lang="LID4096" smtClean="0"/>
              <a:t>‹#›</a:t>
            </a:fld>
            <a:endParaRPr lang="LID4096"/>
          </a:p>
        </p:txBody>
      </p:sp>
    </p:spTree>
    <p:extLst>
      <p:ext uri="{BB962C8B-B14F-4D97-AF65-F5344CB8AC3E}">
        <p14:creationId xmlns:p14="http://schemas.microsoft.com/office/powerpoint/2010/main" val="930100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D4A3E-BB9D-E683-B861-A1B636A3A2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A6D77718-2CF5-EA9D-3D35-F798F1386E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3A71D00B-2AEB-0D7B-D9FF-6911092B6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A8D94C-E1D1-AC5A-5622-CE4575A4D2E9}"/>
              </a:ext>
            </a:extLst>
          </p:cNvPr>
          <p:cNvSpPr>
            <a:spLocks noGrp="1"/>
          </p:cNvSpPr>
          <p:nvPr>
            <p:ph type="dt" sz="half" idx="10"/>
          </p:nvPr>
        </p:nvSpPr>
        <p:spPr/>
        <p:txBody>
          <a:bodyPr/>
          <a:lstStyle/>
          <a:p>
            <a:fld id="{973ADB5D-1883-4F02-90E7-5C3FB4F13D52}" type="datetimeFigureOut">
              <a:rPr lang="LID4096" smtClean="0"/>
              <a:t>11/02/2022</a:t>
            </a:fld>
            <a:endParaRPr lang="LID4096"/>
          </a:p>
        </p:txBody>
      </p:sp>
      <p:sp>
        <p:nvSpPr>
          <p:cNvPr id="6" name="Footer Placeholder 5">
            <a:extLst>
              <a:ext uri="{FF2B5EF4-FFF2-40B4-BE49-F238E27FC236}">
                <a16:creationId xmlns:a16="http://schemas.microsoft.com/office/drawing/2014/main" id="{6A56D60C-01DF-59BF-00C5-DA73C63FDACB}"/>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E0CB1FAE-F320-CD0C-2C4C-4C7812FA9F02}"/>
              </a:ext>
            </a:extLst>
          </p:cNvPr>
          <p:cNvSpPr>
            <a:spLocks noGrp="1"/>
          </p:cNvSpPr>
          <p:nvPr>
            <p:ph type="sldNum" sz="quarter" idx="12"/>
          </p:nvPr>
        </p:nvSpPr>
        <p:spPr/>
        <p:txBody>
          <a:bodyPr/>
          <a:lstStyle/>
          <a:p>
            <a:fld id="{72BEEC58-8743-4F14-8D6C-28A1E7EC1D1F}" type="slidenum">
              <a:rPr lang="LID4096" smtClean="0"/>
              <a:t>‹#›</a:t>
            </a:fld>
            <a:endParaRPr lang="LID4096"/>
          </a:p>
        </p:txBody>
      </p:sp>
    </p:spTree>
    <p:extLst>
      <p:ext uri="{BB962C8B-B14F-4D97-AF65-F5344CB8AC3E}">
        <p14:creationId xmlns:p14="http://schemas.microsoft.com/office/powerpoint/2010/main" val="3861767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BF5B7B-0B57-35B9-E5ED-9F80EDCD69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6BFC6B31-544C-11FB-3364-BA8CBBFDB9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43F6C48E-F0B9-D678-DF8C-BE4A9A9297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3ADB5D-1883-4F02-90E7-5C3FB4F13D52}" type="datetimeFigureOut">
              <a:rPr lang="LID4096" smtClean="0"/>
              <a:t>11/02/2022</a:t>
            </a:fld>
            <a:endParaRPr lang="LID4096"/>
          </a:p>
        </p:txBody>
      </p:sp>
      <p:sp>
        <p:nvSpPr>
          <p:cNvPr id="5" name="Footer Placeholder 4">
            <a:extLst>
              <a:ext uri="{FF2B5EF4-FFF2-40B4-BE49-F238E27FC236}">
                <a16:creationId xmlns:a16="http://schemas.microsoft.com/office/drawing/2014/main" id="{2000197E-FE8F-2846-C172-D90FC90D99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1FD19C67-E399-0E82-6040-915806A8AE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BEEC58-8743-4F14-8D6C-28A1E7EC1D1F}" type="slidenum">
              <a:rPr lang="LID4096" smtClean="0"/>
              <a:t>‹#›</a:t>
            </a:fld>
            <a:endParaRPr lang="LID4096"/>
          </a:p>
        </p:txBody>
      </p:sp>
    </p:spTree>
    <p:extLst>
      <p:ext uri="{BB962C8B-B14F-4D97-AF65-F5344CB8AC3E}">
        <p14:creationId xmlns:p14="http://schemas.microsoft.com/office/powerpoint/2010/main" val="76743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ciencedirect.com/science/article/pii/S0925231215008036" TargetMode="External"/><Relationship Id="rId2" Type="http://schemas.openxmlformats.org/officeDocument/2006/relationships/hyperlink" Target="https://sci2s.ugr.es/keel/pdf/algorithm/congreso/liu-3.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54DE-0F45-B113-974B-DBE5FEDCE254}"/>
              </a:ext>
            </a:extLst>
          </p:cNvPr>
          <p:cNvSpPr>
            <a:spLocks noGrp="1"/>
          </p:cNvSpPr>
          <p:nvPr>
            <p:ph type="ctrTitle"/>
          </p:nvPr>
        </p:nvSpPr>
        <p:spPr>
          <a:xfrm>
            <a:off x="1524000" y="2237363"/>
            <a:ext cx="9144000" cy="951585"/>
          </a:xfrm>
        </p:spPr>
        <p:txBody>
          <a:bodyPr/>
          <a:lstStyle/>
          <a:p>
            <a:r>
              <a:rPr lang="en-US" dirty="0"/>
              <a:t>mice::</a:t>
            </a:r>
            <a:r>
              <a:rPr lang="en-US" dirty="0" err="1"/>
              <a:t>feature.selector</a:t>
            </a:r>
            <a:r>
              <a:rPr lang="en-US" dirty="0"/>
              <a:t>()</a:t>
            </a:r>
            <a:endParaRPr lang="LID4096" dirty="0"/>
          </a:p>
        </p:txBody>
      </p:sp>
      <p:pic>
        <p:nvPicPr>
          <p:cNvPr id="4" name="Picture 3" descr="A picture containing text, sign&#10;&#10;Description automatically generated">
            <a:extLst>
              <a:ext uri="{FF2B5EF4-FFF2-40B4-BE49-F238E27FC236}">
                <a16:creationId xmlns:a16="http://schemas.microsoft.com/office/drawing/2014/main" id="{0818C059-131C-4B5C-C47A-6AF91B69E7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8015" y="4224185"/>
            <a:ext cx="1775970" cy="2067229"/>
          </a:xfrm>
          <a:prstGeom prst="rect">
            <a:avLst/>
          </a:prstGeom>
        </p:spPr>
      </p:pic>
    </p:spTree>
    <p:extLst>
      <p:ext uri="{BB962C8B-B14F-4D97-AF65-F5344CB8AC3E}">
        <p14:creationId xmlns:p14="http://schemas.microsoft.com/office/powerpoint/2010/main" val="2489564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le tekstowe 3">
            <a:extLst>
              <a:ext uri="{FF2B5EF4-FFF2-40B4-BE49-F238E27FC236}">
                <a16:creationId xmlns:a16="http://schemas.microsoft.com/office/drawing/2014/main" id="{B67E9476-1EAB-43C5-AA4E-DBEF9B2A8B46}"/>
              </a:ext>
            </a:extLst>
          </p:cNvPr>
          <p:cNvSpPr txBox="1"/>
          <p:nvPr/>
        </p:nvSpPr>
        <p:spPr>
          <a:xfrm>
            <a:off x="388458" y="261402"/>
            <a:ext cx="3110147" cy="584775"/>
          </a:xfrm>
          <a:prstGeom prst="rect">
            <a:avLst/>
          </a:prstGeom>
          <a:noFill/>
        </p:spPr>
        <p:txBody>
          <a:bodyPr wrap="none" rtlCol="0">
            <a:spAutoFit/>
          </a:bodyPr>
          <a:lstStyle/>
          <a:p>
            <a:r>
              <a:rPr lang="pl-PL" sz="3200" b="1" dirty="0" err="1"/>
              <a:t>Feature</a:t>
            </a:r>
            <a:r>
              <a:rPr lang="pl-PL" sz="3200" b="1" dirty="0"/>
              <a:t> </a:t>
            </a:r>
            <a:r>
              <a:rPr lang="pl-PL" sz="3200" b="1" dirty="0" err="1"/>
              <a:t>selection</a:t>
            </a:r>
            <a:endParaRPr lang="en-GB" sz="3200" b="1" dirty="0"/>
          </a:p>
        </p:txBody>
      </p:sp>
      <p:sp>
        <p:nvSpPr>
          <p:cNvPr id="10" name="pole tekstowe 9">
            <a:extLst>
              <a:ext uri="{FF2B5EF4-FFF2-40B4-BE49-F238E27FC236}">
                <a16:creationId xmlns:a16="http://schemas.microsoft.com/office/drawing/2014/main" id="{757B1337-09CE-4222-A2AE-182D219D5233}"/>
              </a:ext>
            </a:extLst>
          </p:cNvPr>
          <p:cNvSpPr txBox="1"/>
          <p:nvPr/>
        </p:nvSpPr>
        <p:spPr>
          <a:xfrm>
            <a:off x="670560" y="804722"/>
            <a:ext cx="11012359" cy="738664"/>
          </a:xfrm>
          <a:prstGeom prst="rect">
            <a:avLst/>
          </a:prstGeom>
          <a:noFill/>
        </p:spPr>
        <p:txBody>
          <a:bodyPr wrap="square">
            <a:spAutoFit/>
          </a:bodyPr>
          <a:lstStyle/>
          <a:p>
            <a:r>
              <a:rPr lang="en-AU" sz="1400" b="1" dirty="0"/>
              <a:t>For our purposes we need to pay attention to chose a method that doesn’t discard missing information listwise. Also ideally the method should be generalizable (the feature selected shouldn’t be selected based on influential model assumptions). It should be able to handle a large range of data types.</a:t>
            </a:r>
            <a:endParaRPr lang="en-GB" sz="1400" b="1" dirty="0"/>
          </a:p>
        </p:txBody>
      </p:sp>
      <p:sp>
        <p:nvSpPr>
          <p:cNvPr id="11" name="pole tekstowe 10">
            <a:extLst>
              <a:ext uri="{FF2B5EF4-FFF2-40B4-BE49-F238E27FC236}">
                <a16:creationId xmlns:a16="http://schemas.microsoft.com/office/drawing/2014/main" id="{1ABA064A-C289-4E69-8B81-B8CE225B8B15}"/>
              </a:ext>
            </a:extLst>
          </p:cNvPr>
          <p:cNvSpPr txBox="1"/>
          <p:nvPr/>
        </p:nvSpPr>
        <p:spPr>
          <a:xfrm>
            <a:off x="670560" y="1389497"/>
            <a:ext cx="9417023" cy="3046988"/>
          </a:xfrm>
          <a:prstGeom prst="rect">
            <a:avLst/>
          </a:prstGeom>
          <a:noFill/>
        </p:spPr>
        <p:txBody>
          <a:bodyPr wrap="square">
            <a:spAutoFit/>
          </a:bodyPr>
          <a:lstStyle/>
          <a:p>
            <a:r>
              <a:rPr lang="en-AU" sz="1600" b="1" dirty="0"/>
              <a:t>Based on the literature search in general the most influential[9] and versatile methods are: </a:t>
            </a:r>
          </a:p>
          <a:p>
            <a:pPr marL="285750" indent="-285750">
              <a:buFont typeface="Arial" panose="020B0604020202020204" pitchFamily="34" charset="0"/>
              <a:buChar char="•"/>
            </a:pPr>
            <a:r>
              <a:rPr lang="en-AU" sz="1600" b="1" dirty="0"/>
              <a:t>LVF/LVW</a:t>
            </a:r>
            <a:r>
              <a:rPr lang="en-AU" sz="1600" dirty="0"/>
              <a:t>(Las Vegas Filter/Wrapper) – </a:t>
            </a:r>
            <a:r>
              <a:rPr lang="en-AU" sz="1600" i="1" dirty="0"/>
              <a:t>600 articles</a:t>
            </a:r>
            <a:r>
              <a:rPr lang="en-AU" sz="1600" dirty="0"/>
              <a:t>- using the approach [1]</a:t>
            </a:r>
          </a:p>
          <a:p>
            <a:pPr marL="285750" indent="-285750">
              <a:buFont typeface="Arial" panose="020B0604020202020204" pitchFamily="34" charset="0"/>
              <a:buChar char="•"/>
            </a:pPr>
            <a:r>
              <a:rPr lang="en-AU" sz="1600" b="1" dirty="0"/>
              <a:t>MIFS</a:t>
            </a:r>
            <a:r>
              <a:rPr lang="en-AU" sz="1600" dirty="0"/>
              <a:t> Mutual Information Feature Selection -</a:t>
            </a:r>
            <a:r>
              <a:rPr lang="en-AU" sz="1600" i="1" dirty="0"/>
              <a:t>1400 articles</a:t>
            </a:r>
            <a:r>
              <a:rPr lang="en-AU" sz="1600" dirty="0"/>
              <a:t>- (heuristic search technique) [2] [3]: </a:t>
            </a:r>
            <a:r>
              <a:rPr lang="en-GB" sz="1600" i="0" dirty="0">
                <a:solidFill>
                  <a:srgbClr val="202124"/>
                </a:solidFill>
                <a:effectLst/>
              </a:rPr>
              <a:t>Mutual information is calculated between two variables and measures the reduction in uncertainty for one variable given a known value of the other variable. There is an algorithm developed for incomplete data in [4][5]. </a:t>
            </a:r>
          </a:p>
          <a:p>
            <a:pPr marL="285750" indent="-285750">
              <a:buFont typeface="Arial" panose="020B0604020202020204" pitchFamily="34" charset="0"/>
              <a:buChar char="•"/>
            </a:pPr>
            <a:r>
              <a:rPr lang="en-GB" sz="1600" b="1" dirty="0">
                <a:solidFill>
                  <a:srgbClr val="202124"/>
                </a:solidFill>
              </a:rPr>
              <a:t>Relief</a:t>
            </a:r>
            <a:r>
              <a:rPr lang="en-GB" sz="1600" dirty="0">
                <a:solidFill>
                  <a:srgbClr val="202124"/>
                </a:solidFill>
              </a:rPr>
              <a:t> [6]</a:t>
            </a:r>
            <a:r>
              <a:rPr lang="en-GB" sz="1600" b="1" dirty="0"/>
              <a:t> -</a:t>
            </a:r>
            <a:r>
              <a:rPr lang="en-GB" sz="1600" i="1" dirty="0"/>
              <a:t>1600 citations</a:t>
            </a:r>
            <a:r>
              <a:rPr lang="en-GB" sz="1600" dirty="0"/>
              <a:t>- developed with the distance-based metric function that weights each feature based on their relevancy (correlation) with the target-class. By itself it is ineffective as it can handle only the two-class problems and also does not deal with redundant features. On the other hand ReliefF [7] can handle the multi-class problems and deal with incomplete and noisy datasets too.</a:t>
            </a:r>
            <a:endParaRPr lang="en-GB" sz="1600" dirty="0">
              <a:solidFill>
                <a:srgbClr val="202124"/>
              </a:solidFill>
            </a:endParaRPr>
          </a:p>
          <a:p>
            <a:pPr marL="285750" indent="-285750">
              <a:buFont typeface="Arial" panose="020B0604020202020204" pitchFamily="34" charset="0"/>
              <a:buChar char="•"/>
            </a:pPr>
            <a:r>
              <a:rPr lang="en-GB" sz="1600" b="1" dirty="0" err="1"/>
              <a:t>mRMR</a:t>
            </a:r>
            <a:r>
              <a:rPr lang="en-GB" sz="1600" dirty="0"/>
              <a:t> (Minimum Redundancy Maximum Relevance)[8] -</a:t>
            </a:r>
            <a:r>
              <a:rPr lang="en-GB" sz="1600" i="1" dirty="0"/>
              <a:t>2700 articles</a:t>
            </a:r>
            <a:r>
              <a:rPr lang="en-GB" sz="1600" dirty="0"/>
              <a:t>- It selects features that are more relevant (have a large score of correlation with the target class), and not redundant (have a small correlation score with other features) – </a:t>
            </a:r>
            <a:r>
              <a:rPr lang="en-GB" sz="1600" i="1" dirty="0">
                <a:solidFill>
                  <a:schemeClr val="accent2">
                    <a:lumMod val="75000"/>
                  </a:schemeClr>
                </a:solidFill>
              </a:rPr>
              <a:t>I couldn’t find any application for incomplete data</a:t>
            </a:r>
          </a:p>
        </p:txBody>
      </p:sp>
      <p:sp>
        <p:nvSpPr>
          <p:cNvPr id="12" name="pole tekstowe 11">
            <a:extLst>
              <a:ext uri="{FF2B5EF4-FFF2-40B4-BE49-F238E27FC236}">
                <a16:creationId xmlns:a16="http://schemas.microsoft.com/office/drawing/2014/main" id="{28CB191C-0C1A-48A2-A76D-F33C9F867538}"/>
              </a:ext>
            </a:extLst>
          </p:cNvPr>
          <p:cNvSpPr txBox="1"/>
          <p:nvPr/>
        </p:nvSpPr>
        <p:spPr>
          <a:xfrm>
            <a:off x="388458" y="4436485"/>
            <a:ext cx="11635092" cy="2354491"/>
          </a:xfrm>
          <a:prstGeom prst="rect">
            <a:avLst/>
          </a:prstGeom>
          <a:noFill/>
        </p:spPr>
        <p:txBody>
          <a:bodyPr wrap="square">
            <a:spAutoFit/>
          </a:bodyPr>
          <a:lstStyle/>
          <a:p>
            <a:pPr algn="just"/>
            <a:r>
              <a:rPr lang="en-GB" sz="1050" dirty="0"/>
              <a:t>[1] </a:t>
            </a:r>
            <a:r>
              <a:rPr lang="en-GB" sz="1050" i="1" dirty="0"/>
              <a:t>H Liu, R. </a:t>
            </a:r>
            <a:r>
              <a:rPr lang="en-GB" sz="1050" i="1" dirty="0" err="1"/>
              <a:t>Setiono</a:t>
            </a:r>
            <a:r>
              <a:rPr lang="en-GB" sz="1050" i="1" dirty="0"/>
              <a:t> A probabilistic approach to feature selection- a filter solution. (1996) : </a:t>
            </a:r>
            <a:r>
              <a:rPr lang="en-GB" sz="1050" i="1" dirty="0">
                <a:hlinkClick r:id="rId2"/>
              </a:rPr>
              <a:t>https://sci2s.ugr.es/keel/pdf/algorithm/congreso/liu-3.pdf</a:t>
            </a:r>
            <a:endParaRPr lang="en-GB" sz="1050" i="1" dirty="0"/>
          </a:p>
          <a:p>
            <a:pPr algn="just"/>
            <a:r>
              <a:rPr lang="en-GB" sz="1050" dirty="0"/>
              <a:t>[2] </a:t>
            </a:r>
            <a:r>
              <a:rPr lang="en-GB" sz="1050" i="1" dirty="0"/>
              <a:t>H. Peng, F. Long, C. Ding Feature selection based on mutual information: criteria of max-dependency, max-relevance, and min-redundancy. IEEE Trans. Pattern Anal. Mach. </a:t>
            </a:r>
            <a:r>
              <a:rPr lang="en-GB" sz="1050" i="1" dirty="0" err="1"/>
              <a:t>Intell</a:t>
            </a:r>
            <a:r>
              <a:rPr lang="en-GB" sz="1050" i="1" dirty="0"/>
              <a:t>., 27 (8) (2005), pp. 1226-1238 </a:t>
            </a:r>
          </a:p>
          <a:p>
            <a:pPr algn="just"/>
            <a:r>
              <a:rPr lang="en-GB" sz="1050" dirty="0"/>
              <a:t>[3] </a:t>
            </a:r>
            <a:r>
              <a:rPr lang="en-GB" sz="1050" i="1" dirty="0">
                <a:solidFill>
                  <a:srgbClr val="2E2E2E"/>
                </a:solidFill>
                <a:effectLst/>
                <a:latin typeface="NexusSans"/>
              </a:rPr>
              <a:t>F.F. Xu, D.Q. Miao, L. Wei Fuzzy-rough attribute reduction via mutual information with an application to cancer classification</a:t>
            </a:r>
          </a:p>
          <a:p>
            <a:pPr algn="just"/>
            <a:r>
              <a:rPr lang="en-GB" sz="1050" i="1" dirty="0" err="1">
                <a:solidFill>
                  <a:srgbClr val="2E2E2E"/>
                </a:solidFill>
                <a:effectLst/>
                <a:latin typeface="NexusSans"/>
              </a:rPr>
              <a:t>Comput</a:t>
            </a:r>
            <a:r>
              <a:rPr lang="en-GB" sz="1050" i="1" dirty="0">
                <a:solidFill>
                  <a:srgbClr val="2E2E2E"/>
                </a:solidFill>
                <a:effectLst/>
                <a:latin typeface="NexusSans"/>
              </a:rPr>
              <a:t>. Math. Appl., 57 (2009), pp. 1010-1017</a:t>
            </a:r>
          </a:p>
          <a:p>
            <a:pPr algn="just"/>
            <a:r>
              <a:rPr lang="en-GB" sz="1050" dirty="0">
                <a:solidFill>
                  <a:srgbClr val="2E2E2E"/>
                </a:solidFill>
                <a:latin typeface="NexusSans"/>
              </a:rPr>
              <a:t>[4] </a:t>
            </a:r>
            <a:r>
              <a:rPr lang="en-GB" sz="1050" i="1" dirty="0" err="1">
                <a:solidFill>
                  <a:srgbClr val="2E2E2E"/>
                </a:solidFill>
                <a:latin typeface="NexusSans"/>
              </a:rPr>
              <a:t>Wenbin</a:t>
            </a:r>
            <a:r>
              <a:rPr lang="en-GB" sz="1050" i="1" dirty="0">
                <a:solidFill>
                  <a:srgbClr val="2E2E2E"/>
                </a:solidFill>
                <a:latin typeface="NexusSans"/>
              </a:rPr>
              <a:t> Qian, </a:t>
            </a:r>
            <a:r>
              <a:rPr lang="en-GB" sz="1050" i="1" dirty="0" err="1">
                <a:solidFill>
                  <a:srgbClr val="2E2E2E"/>
                </a:solidFill>
                <a:latin typeface="NexusSans"/>
              </a:rPr>
              <a:t>Wenhao</a:t>
            </a:r>
            <a:r>
              <a:rPr lang="en-GB" sz="1050" i="1" dirty="0">
                <a:solidFill>
                  <a:srgbClr val="2E2E2E"/>
                </a:solidFill>
                <a:latin typeface="NexusSans"/>
              </a:rPr>
              <a:t> </a:t>
            </a:r>
            <a:r>
              <a:rPr lang="en-GB" sz="1050" i="1" dirty="0" err="1">
                <a:solidFill>
                  <a:srgbClr val="2E2E2E"/>
                </a:solidFill>
                <a:latin typeface="NexusSans"/>
              </a:rPr>
              <a:t>Shu,Mutual</a:t>
            </a:r>
            <a:r>
              <a:rPr lang="en-GB" sz="1050" i="1" dirty="0">
                <a:solidFill>
                  <a:srgbClr val="2E2E2E"/>
                </a:solidFill>
                <a:latin typeface="NexusSans"/>
              </a:rPr>
              <a:t> information criterion for feature selection from incomplete data, Neurocomputing, Volume 168,2015,https://doi.org/10.1016/j.neucom.2015.05.105.</a:t>
            </a:r>
          </a:p>
          <a:p>
            <a:pPr algn="just"/>
            <a:r>
              <a:rPr lang="en-GB" sz="1050" i="1" dirty="0">
                <a:solidFill>
                  <a:srgbClr val="2E2E2E"/>
                </a:solidFill>
                <a:latin typeface="NexusSans"/>
              </a:rPr>
              <a:t>(</a:t>
            </a:r>
            <a:r>
              <a:rPr lang="en-GB" sz="1050" i="1" dirty="0">
                <a:solidFill>
                  <a:srgbClr val="2E2E2E"/>
                </a:solidFill>
                <a:latin typeface="NexusSans"/>
                <a:hlinkClick r:id="rId3"/>
              </a:rPr>
              <a:t>https://www.sciencedirect.com/science/article/pii/S0925231215008036</a:t>
            </a:r>
            <a:r>
              <a:rPr lang="en-GB" sz="1050" i="1" dirty="0">
                <a:solidFill>
                  <a:srgbClr val="2E2E2E"/>
                </a:solidFill>
                <a:latin typeface="NexusSans"/>
              </a:rPr>
              <a:t>)</a:t>
            </a:r>
          </a:p>
          <a:p>
            <a:pPr algn="just"/>
            <a:r>
              <a:rPr lang="en-GB" sz="1050" dirty="0">
                <a:solidFill>
                  <a:srgbClr val="2E2E2E"/>
                </a:solidFill>
                <a:latin typeface="NexusSans"/>
              </a:rPr>
              <a:t>[5] </a:t>
            </a:r>
            <a:r>
              <a:rPr lang="en-GB" sz="1050" i="1" dirty="0">
                <a:solidFill>
                  <a:srgbClr val="2E2E2E"/>
                </a:solidFill>
                <a:latin typeface="NexusSans"/>
              </a:rPr>
              <a:t>G. </a:t>
            </a:r>
            <a:r>
              <a:rPr lang="en-GB" sz="1050" i="1" dirty="0" err="1">
                <a:solidFill>
                  <a:srgbClr val="2E2E2E"/>
                </a:solidFill>
                <a:latin typeface="NexusSans"/>
              </a:rPr>
              <a:t>Doquire</a:t>
            </a:r>
            <a:r>
              <a:rPr lang="en-GB" sz="1050" i="1" dirty="0">
                <a:solidFill>
                  <a:srgbClr val="2E2E2E"/>
                </a:solidFill>
                <a:latin typeface="NexusSans"/>
              </a:rPr>
              <a:t>, M. </a:t>
            </a:r>
            <a:r>
              <a:rPr lang="en-GB" sz="1050" i="1" dirty="0" err="1">
                <a:solidFill>
                  <a:srgbClr val="2E2E2E"/>
                </a:solidFill>
                <a:latin typeface="NexusSans"/>
              </a:rPr>
              <a:t>Verleysen</a:t>
            </a:r>
            <a:r>
              <a:rPr lang="en-GB" sz="1050" i="1" dirty="0">
                <a:solidFill>
                  <a:srgbClr val="2E2E2E"/>
                </a:solidFill>
                <a:latin typeface="NexusSans"/>
              </a:rPr>
              <a:t>, Feature selection with missing data using mutual information estimators, Neurocomputing, Volume 90, 2012, https://doi.org/10.1016/j.neucom.2012.02.031.(https://www.sciencedirect.com/science/article/pii/S0925231212001841)</a:t>
            </a:r>
          </a:p>
          <a:p>
            <a:pPr algn="just"/>
            <a:r>
              <a:rPr lang="en-GB" sz="1050" dirty="0">
                <a:solidFill>
                  <a:srgbClr val="2E2E2E"/>
                </a:solidFill>
                <a:latin typeface="NexusSans"/>
              </a:rPr>
              <a:t>[6] </a:t>
            </a:r>
            <a:r>
              <a:rPr lang="en-GB" sz="1050" i="1" dirty="0">
                <a:solidFill>
                  <a:srgbClr val="2E2E2E"/>
                </a:solidFill>
                <a:latin typeface="NexusSans"/>
              </a:rPr>
              <a:t>Kira, K &amp; Rendell, LA 1992, „A practical approach to feature selection‟, Proceedings of the ninth international workshop on Machine learning, Aberdeen, Scotland, UK (pp. 249-256).</a:t>
            </a:r>
          </a:p>
          <a:p>
            <a:pPr algn="just"/>
            <a:r>
              <a:rPr lang="en-GB" sz="1050" dirty="0">
                <a:solidFill>
                  <a:srgbClr val="2E2E2E"/>
                </a:solidFill>
                <a:latin typeface="NexusSans"/>
              </a:rPr>
              <a:t>[7] </a:t>
            </a:r>
            <a:r>
              <a:rPr lang="en-GB" sz="1050" i="1" dirty="0" err="1">
                <a:solidFill>
                  <a:srgbClr val="2E2E2E"/>
                </a:solidFill>
                <a:latin typeface="NexusSans"/>
              </a:rPr>
              <a:t>Kononenko</a:t>
            </a:r>
            <a:r>
              <a:rPr lang="en-GB" sz="1050" i="1" dirty="0">
                <a:solidFill>
                  <a:srgbClr val="2E2E2E"/>
                </a:solidFill>
                <a:latin typeface="NexusSans"/>
              </a:rPr>
              <a:t>, I 1994, „Estimating attributes: analysis and extensions of RELIEF‟. Proceeding of European Conference on Machine Learning, Catania, Italy, pp. 171-182.</a:t>
            </a:r>
          </a:p>
          <a:p>
            <a:pPr algn="just"/>
            <a:r>
              <a:rPr lang="en-GB" sz="1050" dirty="0">
                <a:solidFill>
                  <a:srgbClr val="2E2E2E"/>
                </a:solidFill>
                <a:latin typeface="NexusSans"/>
              </a:rPr>
              <a:t>[8] </a:t>
            </a:r>
            <a:r>
              <a:rPr lang="en-GB" sz="1050" i="1" dirty="0">
                <a:solidFill>
                  <a:srgbClr val="2E2E2E"/>
                </a:solidFill>
                <a:latin typeface="NexusSans"/>
              </a:rPr>
              <a:t>Stein, G, Chen, B, Wu, AS &amp; Hua, KA 2005, „March. Decision tree classifier for network intrusion detection with GA-based feature selection‟ Proceedings of the forty-third ACM Annual Southeast regional conference, Kennesaw, GA, USA, vol. 2, pp. 136-141</a:t>
            </a:r>
          </a:p>
          <a:p>
            <a:pPr algn="just"/>
            <a:r>
              <a:rPr lang="en-GB" sz="1050" dirty="0">
                <a:solidFill>
                  <a:srgbClr val="2E2E2E"/>
                </a:solidFill>
                <a:latin typeface="NexusSans"/>
              </a:rPr>
              <a:t>[9] </a:t>
            </a:r>
            <a:r>
              <a:rPr lang="en-GB" sz="1050" i="1" dirty="0">
                <a:solidFill>
                  <a:srgbClr val="2E2E2E"/>
                </a:solidFill>
                <a:latin typeface="NexusSans"/>
              </a:rPr>
              <a:t>S. García, J. </a:t>
            </a:r>
            <a:r>
              <a:rPr lang="en-GB" sz="1050" i="1" dirty="0" err="1">
                <a:solidFill>
                  <a:srgbClr val="2E2E2E"/>
                </a:solidFill>
                <a:latin typeface="NexusSans"/>
              </a:rPr>
              <a:t>Luengo</a:t>
            </a:r>
            <a:r>
              <a:rPr lang="en-GB" sz="1050" i="1" dirty="0">
                <a:solidFill>
                  <a:srgbClr val="2E2E2E"/>
                </a:solidFill>
                <a:latin typeface="NexusSans"/>
              </a:rPr>
              <a:t>, F. Herrera, Tutorial on practical tips of the most influential data </a:t>
            </a:r>
            <a:r>
              <a:rPr lang="en-GB" sz="1050" i="1" dirty="0" err="1">
                <a:solidFill>
                  <a:srgbClr val="2E2E2E"/>
                </a:solidFill>
                <a:latin typeface="NexusSans"/>
              </a:rPr>
              <a:t>preprocessing</a:t>
            </a:r>
            <a:r>
              <a:rPr lang="en-GB" sz="1050" i="1" dirty="0">
                <a:solidFill>
                  <a:srgbClr val="2E2E2E"/>
                </a:solidFill>
                <a:latin typeface="NexusSans"/>
              </a:rPr>
              <a:t> algorithms in data mining, Knowledge-Based Systems, Volume 98, 2016, (https://www.sciencedirect.com/science/article/pii/S0950705115004785)</a:t>
            </a:r>
          </a:p>
        </p:txBody>
      </p:sp>
    </p:spTree>
    <p:extLst>
      <p:ext uri="{BB962C8B-B14F-4D97-AF65-F5344CB8AC3E}">
        <p14:creationId xmlns:p14="http://schemas.microsoft.com/office/powerpoint/2010/main" val="1162380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ig. 1">
            <a:extLst>
              <a:ext uri="{FF2B5EF4-FFF2-40B4-BE49-F238E27FC236}">
                <a16:creationId xmlns:a16="http://schemas.microsoft.com/office/drawing/2014/main" id="{4E81151E-A1B9-4944-AC56-B97BF0D532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73" t="1969" r="60510" b="82998"/>
          <a:stretch/>
        </p:blipFill>
        <p:spPr bwMode="auto">
          <a:xfrm>
            <a:off x="396240" y="931932"/>
            <a:ext cx="7090634" cy="1047556"/>
          </a:xfrm>
          <a:prstGeom prst="rect">
            <a:avLst/>
          </a:prstGeom>
          <a:noFill/>
          <a:extLst>
            <a:ext uri="{909E8E84-426E-40DD-AFC4-6F175D3DCCD1}">
              <a14:hiddenFill xmlns:a14="http://schemas.microsoft.com/office/drawing/2010/main">
                <a:solidFill>
                  <a:srgbClr val="FFFFFF"/>
                </a:solidFill>
              </a14:hiddenFill>
            </a:ext>
          </a:extLst>
        </p:spPr>
      </p:pic>
      <p:pic>
        <p:nvPicPr>
          <p:cNvPr id="4" name="Obraz 3">
            <a:extLst>
              <a:ext uri="{FF2B5EF4-FFF2-40B4-BE49-F238E27FC236}">
                <a16:creationId xmlns:a16="http://schemas.microsoft.com/office/drawing/2014/main" id="{27910B48-8FF6-43A0-A5CF-39AAC07C23D2}"/>
              </a:ext>
            </a:extLst>
          </p:cNvPr>
          <p:cNvPicPr>
            <a:picLocks noChangeAspect="1"/>
          </p:cNvPicPr>
          <p:nvPr/>
        </p:nvPicPr>
        <p:blipFill rotWithShape="1">
          <a:blip r:embed="rId3"/>
          <a:srcRect l="3304" t="14861" r="2497" b="13644"/>
          <a:stretch/>
        </p:blipFill>
        <p:spPr>
          <a:xfrm>
            <a:off x="8087901" y="1030711"/>
            <a:ext cx="2569722" cy="1047556"/>
          </a:xfrm>
          <a:prstGeom prst="rect">
            <a:avLst/>
          </a:prstGeom>
        </p:spPr>
      </p:pic>
      <p:sp>
        <p:nvSpPr>
          <p:cNvPr id="6" name="pole tekstowe 5">
            <a:extLst>
              <a:ext uri="{FF2B5EF4-FFF2-40B4-BE49-F238E27FC236}">
                <a16:creationId xmlns:a16="http://schemas.microsoft.com/office/drawing/2014/main" id="{8EB87CBB-575C-4551-8836-14CC0210CE39}"/>
              </a:ext>
            </a:extLst>
          </p:cNvPr>
          <p:cNvSpPr txBox="1"/>
          <p:nvPr/>
        </p:nvSpPr>
        <p:spPr>
          <a:xfrm>
            <a:off x="6953656" y="3923062"/>
            <a:ext cx="4636203" cy="1384995"/>
          </a:xfrm>
          <a:prstGeom prst="rect">
            <a:avLst/>
          </a:prstGeom>
          <a:noFill/>
        </p:spPr>
        <p:txBody>
          <a:bodyPr wrap="square">
            <a:spAutoFit/>
          </a:bodyPr>
          <a:lstStyle/>
          <a:p>
            <a:pPr marL="285750" indent="-285750">
              <a:buFont typeface="Arial" panose="020B0604020202020204" pitchFamily="34" charset="0"/>
              <a:buChar char="•"/>
            </a:pPr>
            <a:r>
              <a:rPr lang="en-GB" sz="1400" dirty="0"/>
              <a:t>Univariate method ignore the interaction with the classifier. It lead to worse classification performance when compared to other types of feature selection techniques. </a:t>
            </a:r>
          </a:p>
          <a:p>
            <a:pPr marL="285750" indent="-285750">
              <a:buFont typeface="Arial" panose="020B0604020202020204" pitchFamily="34" charset="0"/>
              <a:buChar char="•"/>
            </a:pPr>
            <a:r>
              <a:rPr lang="en-GB" sz="1400" dirty="0"/>
              <a:t>Multivariate approach incorporates feature dependencies to some degree.</a:t>
            </a:r>
          </a:p>
        </p:txBody>
      </p:sp>
      <p:sp>
        <p:nvSpPr>
          <p:cNvPr id="10" name="pole tekstowe 9">
            <a:extLst>
              <a:ext uri="{FF2B5EF4-FFF2-40B4-BE49-F238E27FC236}">
                <a16:creationId xmlns:a16="http://schemas.microsoft.com/office/drawing/2014/main" id="{2048238C-D41C-4B2D-B726-FEFF1A14F63B}"/>
              </a:ext>
            </a:extLst>
          </p:cNvPr>
          <p:cNvSpPr txBox="1"/>
          <p:nvPr/>
        </p:nvSpPr>
        <p:spPr>
          <a:xfrm>
            <a:off x="396240" y="2177045"/>
            <a:ext cx="11160220" cy="1323439"/>
          </a:xfrm>
          <a:prstGeom prst="rect">
            <a:avLst/>
          </a:prstGeom>
          <a:noFill/>
        </p:spPr>
        <p:txBody>
          <a:bodyPr wrap="square">
            <a:spAutoFit/>
          </a:bodyPr>
          <a:lstStyle/>
          <a:p>
            <a:pPr marL="285750" indent="-285750">
              <a:buFont typeface="Arial" panose="020B0604020202020204" pitchFamily="34" charset="0"/>
              <a:buChar char="•"/>
            </a:pPr>
            <a:r>
              <a:rPr lang="en-GB" sz="1600" b="1" dirty="0"/>
              <a:t>Univariate filter</a:t>
            </a:r>
            <a:r>
              <a:rPr lang="en-GB" sz="1600" dirty="0"/>
              <a:t>: evaluates and independently provides ranks for each feature using a specific criterion for selecting the k-features with the highest ranks. This type of filters </a:t>
            </a:r>
            <a:r>
              <a:rPr lang="en-GB" sz="1600" u="sng" dirty="0">
                <a:solidFill>
                  <a:schemeClr val="accent5">
                    <a:lumMod val="50000"/>
                  </a:schemeClr>
                </a:solidFill>
              </a:rPr>
              <a:t>cannot detect the redundant features </a:t>
            </a:r>
            <a:r>
              <a:rPr lang="en-GB" sz="1600" dirty="0"/>
              <a:t>as it ignores dependencies between features which affect the classification results.</a:t>
            </a:r>
          </a:p>
          <a:p>
            <a:pPr marL="285750" indent="-285750">
              <a:buFont typeface="Arial" panose="020B0604020202020204" pitchFamily="34" charset="0"/>
              <a:buChar char="•"/>
            </a:pPr>
            <a:r>
              <a:rPr lang="pl-PL" sz="1600" b="1" dirty="0"/>
              <a:t>Multivariate </a:t>
            </a:r>
            <a:r>
              <a:rPr lang="en-AU" sz="1600" b="1" dirty="0"/>
              <a:t>filter</a:t>
            </a:r>
            <a:r>
              <a:rPr lang="en-AU" sz="1600" dirty="0"/>
              <a:t>:</a:t>
            </a:r>
            <a:r>
              <a:rPr lang="pl-PL" sz="1600" dirty="0"/>
              <a:t> </a:t>
            </a:r>
            <a:r>
              <a:rPr lang="en-GB" sz="1600" dirty="0"/>
              <a:t>takes care of the relationships within features. Therefore, it can remove irrelevant features in addition to redundant ones</a:t>
            </a:r>
            <a:r>
              <a:rPr lang="pl-PL" sz="1600" dirty="0"/>
              <a:t>.</a:t>
            </a:r>
            <a:endParaRPr lang="en-GB" sz="1600" dirty="0"/>
          </a:p>
        </p:txBody>
      </p:sp>
      <p:sp>
        <p:nvSpPr>
          <p:cNvPr id="12" name="pole tekstowe 11">
            <a:extLst>
              <a:ext uri="{FF2B5EF4-FFF2-40B4-BE49-F238E27FC236}">
                <a16:creationId xmlns:a16="http://schemas.microsoft.com/office/drawing/2014/main" id="{774A4EF7-39C7-4847-9BC0-8F203AE8C8F1}"/>
              </a:ext>
            </a:extLst>
          </p:cNvPr>
          <p:cNvSpPr txBox="1"/>
          <p:nvPr/>
        </p:nvSpPr>
        <p:spPr>
          <a:xfrm>
            <a:off x="396240" y="3889360"/>
            <a:ext cx="6096000" cy="2554545"/>
          </a:xfrm>
          <a:prstGeom prst="rect">
            <a:avLst/>
          </a:prstGeom>
          <a:noFill/>
        </p:spPr>
        <p:txBody>
          <a:bodyPr wrap="square">
            <a:spAutoFit/>
          </a:bodyPr>
          <a:lstStyle/>
          <a:p>
            <a:pPr marL="342900" indent="-342900">
              <a:buFont typeface="+mj-lt"/>
              <a:buAutoNum type="arabicPeriod"/>
            </a:pPr>
            <a:r>
              <a:rPr lang="en-GB" sz="1600" b="1" dirty="0"/>
              <a:t>ReliefF</a:t>
            </a:r>
            <a:br>
              <a:rPr lang="en-GB" sz="1600" dirty="0"/>
            </a:br>
            <a:r>
              <a:rPr lang="en-GB" sz="1600" dirty="0"/>
              <a:t>It selects random instances then searches for a specific number of the nearest neighbours that have the same classes (hits) and for K nearest neighbours that have different classes (misses). After that, the average of all hits and misses are computed by repeating this process for a specific time for each feature.</a:t>
            </a:r>
          </a:p>
          <a:p>
            <a:pPr marL="342900" indent="-342900">
              <a:buFont typeface="+mj-lt"/>
              <a:buAutoNum type="arabicPeriod"/>
            </a:pPr>
            <a:r>
              <a:rPr lang="en-GB" sz="1600" b="1" dirty="0"/>
              <a:t>Minimal redundancy maximal relevance</a:t>
            </a:r>
            <a:br>
              <a:rPr lang="en-GB" sz="1600" dirty="0"/>
            </a:br>
            <a:r>
              <a:rPr lang="en-GB" sz="1600" dirty="0"/>
              <a:t>It selects features that are more relevant (have a large score of correlation with the target class), and not redundant (have a small correlation score with other features).</a:t>
            </a:r>
          </a:p>
        </p:txBody>
      </p:sp>
      <p:sp>
        <p:nvSpPr>
          <p:cNvPr id="13" name="pole tekstowe 12">
            <a:extLst>
              <a:ext uri="{FF2B5EF4-FFF2-40B4-BE49-F238E27FC236}">
                <a16:creationId xmlns:a16="http://schemas.microsoft.com/office/drawing/2014/main" id="{875680A9-CA2A-412F-AB1B-0668E7452D13}"/>
              </a:ext>
            </a:extLst>
          </p:cNvPr>
          <p:cNvSpPr txBox="1"/>
          <p:nvPr/>
        </p:nvSpPr>
        <p:spPr>
          <a:xfrm>
            <a:off x="279508" y="325016"/>
            <a:ext cx="1353191" cy="646331"/>
          </a:xfrm>
          <a:prstGeom prst="rect">
            <a:avLst/>
          </a:prstGeom>
          <a:noFill/>
        </p:spPr>
        <p:txBody>
          <a:bodyPr wrap="none" rtlCol="0">
            <a:spAutoFit/>
          </a:bodyPr>
          <a:lstStyle/>
          <a:p>
            <a:r>
              <a:rPr lang="en-AU" sz="3600" b="1" dirty="0"/>
              <a:t>Filters</a:t>
            </a:r>
            <a:endParaRPr lang="en-GB" sz="3600" b="1" dirty="0"/>
          </a:p>
        </p:txBody>
      </p:sp>
      <p:sp>
        <p:nvSpPr>
          <p:cNvPr id="14" name="pole tekstowe 13">
            <a:extLst>
              <a:ext uri="{FF2B5EF4-FFF2-40B4-BE49-F238E27FC236}">
                <a16:creationId xmlns:a16="http://schemas.microsoft.com/office/drawing/2014/main" id="{3C6571A2-6196-433F-8E30-84BFD2C4D019}"/>
              </a:ext>
            </a:extLst>
          </p:cNvPr>
          <p:cNvSpPr txBox="1"/>
          <p:nvPr/>
        </p:nvSpPr>
        <p:spPr>
          <a:xfrm>
            <a:off x="396240" y="3511718"/>
            <a:ext cx="2012282" cy="400110"/>
          </a:xfrm>
          <a:prstGeom prst="rect">
            <a:avLst/>
          </a:prstGeom>
          <a:noFill/>
        </p:spPr>
        <p:txBody>
          <a:bodyPr wrap="none" rtlCol="0">
            <a:spAutoFit/>
          </a:bodyPr>
          <a:lstStyle/>
          <a:p>
            <a:r>
              <a:rPr lang="en-AU" sz="2000" b="1" dirty="0"/>
              <a:t>Best methods</a:t>
            </a:r>
            <a:r>
              <a:rPr lang="en-AU" sz="2000" dirty="0"/>
              <a:t>[1]:</a:t>
            </a:r>
            <a:endParaRPr lang="en-GB" sz="2000" dirty="0"/>
          </a:p>
        </p:txBody>
      </p:sp>
      <p:sp>
        <p:nvSpPr>
          <p:cNvPr id="15" name="pole tekstowe 14">
            <a:extLst>
              <a:ext uri="{FF2B5EF4-FFF2-40B4-BE49-F238E27FC236}">
                <a16:creationId xmlns:a16="http://schemas.microsoft.com/office/drawing/2014/main" id="{BA9181CB-D2B5-49B7-B2F1-5849E256C438}"/>
              </a:ext>
            </a:extLst>
          </p:cNvPr>
          <p:cNvSpPr txBox="1"/>
          <p:nvPr/>
        </p:nvSpPr>
        <p:spPr>
          <a:xfrm>
            <a:off x="6865682" y="3511718"/>
            <a:ext cx="699230" cy="400110"/>
          </a:xfrm>
          <a:prstGeom prst="rect">
            <a:avLst/>
          </a:prstGeom>
          <a:noFill/>
        </p:spPr>
        <p:txBody>
          <a:bodyPr wrap="none" rtlCol="0">
            <a:spAutoFit/>
          </a:bodyPr>
          <a:lstStyle/>
          <a:p>
            <a:r>
              <a:rPr lang="en-AU" sz="2000" b="1" dirty="0"/>
              <a:t>Cons</a:t>
            </a:r>
            <a:endParaRPr lang="en-GB" sz="2000" b="1" dirty="0"/>
          </a:p>
        </p:txBody>
      </p:sp>
      <p:sp>
        <p:nvSpPr>
          <p:cNvPr id="17" name="pole tekstowe 16">
            <a:extLst>
              <a:ext uri="{FF2B5EF4-FFF2-40B4-BE49-F238E27FC236}">
                <a16:creationId xmlns:a16="http://schemas.microsoft.com/office/drawing/2014/main" id="{2BE95161-F3BA-4116-8BCE-3EBF2C734118}"/>
              </a:ext>
            </a:extLst>
          </p:cNvPr>
          <p:cNvSpPr txBox="1"/>
          <p:nvPr/>
        </p:nvSpPr>
        <p:spPr>
          <a:xfrm>
            <a:off x="6865682" y="6111887"/>
            <a:ext cx="5571517" cy="600164"/>
          </a:xfrm>
          <a:prstGeom prst="rect">
            <a:avLst/>
          </a:prstGeom>
          <a:noFill/>
        </p:spPr>
        <p:txBody>
          <a:bodyPr wrap="square">
            <a:spAutoFit/>
          </a:bodyPr>
          <a:lstStyle/>
          <a:p>
            <a:r>
              <a:rPr lang="en-GB" sz="1100" dirty="0">
                <a:solidFill>
                  <a:srgbClr val="2E2E2E"/>
                </a:solidFill>
                <a:latin typeface="NexusSans"/>
              </a:rPr>
              <a:t>[1] </a:t>
            </a:r>
            <a:r>
              <a:rPr lang="en-GB" sz="1100" i="1" dirty="0" err="1">
                <a:solidFill>
                  <a:srgbClr val="2E2E2E"/>
                </a:solidFill>
                <a:latin typeface="NexusSans"/>
              </a:rPr>
              <a:t>Danasingh</a:t>
            </a:r>
            <a:r>
              <a:rPr lang="en-GB" sz="1100" i="1" dirty="0">
                <a:solidFill>
                  <a:srgbClr val="2E2E2E"/>
                </a:solidFill>
                <a:latin typeface="NexusSans"/>
              </a:rPr>
              <a:t>, Asir Antony &amp; Balamurugan, </a:t>
            </a:r>
            <a:r>
              <a:rPr lang="en-GB" sz="1100" i="1" dirty="0" err="1">
                <a:solidFill>
                  <a:srgbClr val="2E2E2E"/>
                </a:solidFill>
                <a:latin typeface="NexusSans"/>
              </a:rPr>
              <a:t>Suganya</a:t>
            </a:r>
            <a:r>
              <a:rPr lang="en-GB" sz="1100" i="1" dirty="0">
                <a:solidFill>
                  <a:srgbClr val="2E2E2E"/>
                </a:solidFill>
                <a:latin typeface="NexusSans"/>
              </a:rPr>
              <a:t> &amp; EPIPHANY, JEBAMALAR LEAVLINE. (2016). Literature Review on Feature Selection Methods for High-Dimensional Data. International Journal of Computer Applications. 136. 10.5120/ijca2016908317. </a:t>
            </a:r>
          </a:p>
        </p:txBody>
      </p:sp>
    </p:spTree>
    <p:extLst>
      <p:ext uri="{BB962C8B-B14F-4D97-AF65-F5344CB8AC3E}">
        <p14:creationId xmlns:p14="http://schemas.microsoft.com/office/powerpoint/2010/main" val="536269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ig. 1">
            <a:extLst>
              <a:ext uri="{FF2B5EF4-FFF2-40B4-BE49-F238E27FC236}">
                <a16:creationId xmlns:a16="http://schemas.microsoft.com/office/drawing/2014/main" id="{0938CB21-0F32-43BD-8908-4B6F5A578C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5" t="32348" r="59977" b="18710"/>
          <a:stretch/>
        </p:blipFill>
        <p:spPr bwMode="auto">
          <a:xfrm>
            <a:off x="367057" y="880145"/>
            <a:ext cx="4526280" cy="2144409"/>
          </a:xfrm>
          <a:prstGeom prst="rect">
            <a:avLst/>
          </a:prstGeom>
          <a:noFill/>
          <a:extLst>
            <a:ext uri="{909E8E84-426E-40DD-AFC4-6F175D3DCCD1}">
              <a14:hiddenFill xmlns:a14="http://schemas.microsoft.com/office/drawing/2010/main">
                <a:solidFill>
                  <a:srgbClr val="FFFFFF"/>
                </a:solidFill>
              </a14:hiddenFill>
            </a:ext>
          </a:extLst>
        </p:spPr>
      </p:pic>
      <p:pic>
        <p:nvPicPr>
          <p:cNvPr id="4" name="Obraz 3">
            <a:extLst>
              <a:ext uri="{FF2B5EF4-FFF2-40B4-BE49-F238E27FC236}">
                <a16:creationId xmlns:a16="http://schemas.microsoft.com/office/drawing/2014/main" id="{524A4861-E4E3-4056-8CAB-3D40E547F014}"/>
              </a:ext>
            </a:extLst>
          </p:cNvPr>
          <p:cNvPicPr>
            <a:picLocks noChangeAspect="1"/>
          </p:cNvPicPr>
          <p:nvPr/>
        </p:nvPicPr>
        <p:blipFill rotWithShape="1">
          <a:blip r:embed="rId3"/>
          <a:srcRect l="2887" t="4631" r="2930"/>
          <a:stretch/>
        </p:blipFill>
        <p:spPr>
          <a:xfrm>
            <a:off x="3285601" y="1818751"/>
            <a:ext cx="1607736" cy="777655"/>
          </a:xfrm>
          <a:prstGeom prst="rect">
            <a:avLst/>
          </a:prstGeom>
        </p:spPr>
      </p:pic>
      <p:sp>
        <p:nvSpPr>
          <p:cNvPr id="15" name="pole tekstowe 14">
            <a:extLst>
              <a:ext uri="{FF2B5EF4-FFF2-40B4-BE49-F238E27FC236}">
                <a16:creationId xmlns:a16="http://schemas.microsoft.com/office/drawing/2014/main" id="{A1D41FCC-4C3D-4D6C-87E1-F6C2C728E426}"/>
              </a:ext>
            </a:extLst>
          </p:cNvPr>
          <p:cNvSpPr txBox="1"/>
          <p:nvPr/>
        </p:nvSpPr>
        <p:spPr>
          <a:xfrm>
            <a:off x="5453887" y="1102941"/>
            <a:ext cx="6096000" cy="3785652"/>
          </a:xfrm>
          <a:prstGeom prst="rect">
            <a:avLst/>
          </a:prstGeom>
          <a:noFill/>
        </p:spPr>
        <p:txBody>
          <a:bodyPr wrap="square">
            <a:spAutoFit/>
          </a:bodyPr>
          <a:lstStyle/>
          <a:p>
            <a:pPr marL="342900" indent="-342900">
              <a:buFont typeface="+mj-lt"/>
              <a:buAutoNum type="arabicPeriod"/>
            </a:pPr>
            <a:r>
              <a:rPr lang="en-GB" sz="1600" b="1" dirty="0"/>
              <a:t>GA </a:t>
            </a:r>
            <a:r>
              <a:rPr lang="en-GB" sz="1600" dirty="0"/>
              <a:t>(Genetic Algorithm)</a:t>
            </a:r>
            <a:br>
              <a:rPr lang="en-GB" sz="1600" dirty="0"/>
            </a:br>
            <a:r>
              <a:rPr lang="en-GB" sz="1600" dirty="0"/>
              <a:t>It is an evolutionary-based meta-heuristic algorithm that was developed in 1992. It simulates the process of natural selection. It searches for the best solutions for any research problem using mutation, crossover, and selection operators [2].</a:t>
            </a:r>
          </a:p>
          <a:p>
            <a:pPr marL="342900" indent="-342900">
              <a:buFont typeface="+mj-lt"/>
              <a:buAutoNum type="arabicPeriod"/>
            </a:pPr>
            <a:r>
              <a:rPr lang="en-GB" sz="1600" b="1" dirty="0"/>
              <a:t>PSO </a:t>
            </a:r>
            <a:r>
              <a:rPr lang="en-GB" sz="1600" dirty="0"/>
              <a:t>(Particle Swarm Optimization) </a:t>
            </a:r>
            <a:br>
              <a:rPr lang="en-GB" sz="1600" dirty="0"/>
            </a:br>
            <a:r>
              <a:rPr lang="en-GB" sz="1600" dirty="0"/>
              <a:t>It is a swarm-based meta-heuristic algorithm that was originally developed by Kennedy et al. [3]. It simulates the social behaviour of organisms in a bird flock or a fish school.</a:t>
            </a:r>
            <a:br>
              <a:rPr lang="en-GB" sz="1600" dirty="0"/>
            </a:br>
            <a:r>
              <a:rPr lang="en-GB" sz="1600" dirty="0"/>
              <a:t>https://pyswarms.readthedocs.io/en/development/examples/feature_subset_selection.html</a:t>
            </a:r>
          </a:p>
          <a:p>
            <a:pPr marL="342900" indent="-342900">
              <a:buFont typeface="+mj-lt"/>
              <a:buAutoNum type="arabicPeriod"/>
            </a:pPr>
            <a:r>
              <a:rPr lang="en-GB" sz="1600" b="1" dirty="0"/>
              <a:t>ACO </a:t>
            </a:r>
            <a:r>
              <a:rPr lang="en-GB" sz="1600" dirty="0"/>
              <a:t>(Ant Colony Optimization)</a:t>
            </a:r>
            <a:br>
              <a:rPr lang="en-GB" sz="1600" dirty="0"/>
            </a:br>
            <a:r>
              <a:rPr lang="en-GB" sz="1600" dirty="0"/>
              <a:t>It is a swarm-based meta-heuristic algorithm that was proposed in 1992 by an author in Ref. [4]. It depends on the behaviour of ants in ant colony through their journey of searching for food.</a:t>
            </a:r>
          </a:p>
        </p:txBody>
      </p:sp>
      <p:sp>
        <p:nvSpPr>
          <p:cNvPr id="16" name="pole tekstowe 15">
            <a:extLst>
              <a:ext uri="{FF2B5EF4-FFF2-40B4-BE49-F238E27FC236}">
                <a16:creationId xmlns:a16="http://schemas.microsoft.com/office/drawing/2014/main" id="{5FD3FC0E-CDA2-4B81-8AEC-2941472CE437}"/>
              </a:ext>
            </a:extLst>
          </p:cNvPr>
          <p:cNvSpPr txBox="1"/>
          <p:nvPr/>
        </p:nvSpPr>
        <p:spPr>
          <a:xfrm>
            <a:off x="367057" y="206477"/>
            <a:ext cx="2042995" cy="646331"/>
          </a:xfrm>
          <a:prstGeom prst="rect">
            <a:avLst/>
          </a:prstGeom>
          <a:noFill/>
        </p:spPr>
        <p:txBody>
          <a:bodyPr wrap="none" rtlCol="0">
            <a:spAutoFit/>
          </a:bodyPr>
          <a:lstStyle/>
          <a:p>
            <a:r>
              <a:rPr lang="en-AU" sz="3600" b="1" dirty="0"/>
              <a:t>Wrappers</a:t>
            </a:r>
            <a:endParaRPr lang="en-GB" sz="3600" b="1" dirty="0"/>
          </a:p>
        </p:txBody>
      </p:sp>
      <p:sp>
        <p:nvSpPr>
          <p:cNvPr id="23" name="pole tekstowe 22">
            <a:extLst>
              <a:ext uri="{FF2B5EF4-FFF2-40B4-BE49-F238E27FC236}">
                <a16:creationId xmlns:a16="http://schemas.microsoft.com/office/drawing/2014/main" id="{D3E0DC2D-BE72-4715-92FB-C878165E2E9D}"/>
              </a:ext>
            </a:extLst>
          </p:cNvPr>
          <p:cNvSpPr txBox="1"/>
          <p:nvPr/>
        </p:nvSpPr>
        <p:spPr>
          <a:xfrm>
            <a:off x="5611739" y="4942120"/>
            <a:ext cx="6174712" cy="1785104"/>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srgbClr val="2E2E2E"/>
                </a:solidFill>
                <a:effectLst/>
                <a:uLnTx/>
                <a:uFillTx/>
                <a:latin typeface="NexusSans"/>
                <a:ea typeface="+mn-ea"/>
                <a:cs typeface="+mn-cs"/>
              </a:rPr>
              <a:t>[1] </a:t>
            </a:r>
            <a:r>
              <a:rPr kumimoji="0" lang="en-GB" sz="1100" b="0" i="1" u="none" strike="noStrike" kern="1200" cap="none" spc="0" normalizeH="0" baseline="0" noProof="0" dirty="0" err="1">
                <a:ln>
                  <a:noFill/>
                </a:ln>
                <a:solidFill>
                  <a:srgbClr val="2E2E2E"/>
                </a:solidFill>
                <a:effectLst/>
                <a:uLnTx/>
                <a:uFillTx/>
                <a:latin typeface="NexusSans"/>
                <a:ea typeface="+mn-ea"/>
                <a:cs typeface="+mn-cs"/>
              </a:rPr>
              <a:t>Danasingh</a:t>
            </a:r>
            <a:r>
              <a:rPr kumimoji="0" lang="en-GB" sz="1100" b="0" i="1" u="none" strike="noStrike" kern="1200" cap="none" spc="0" normalizeH="0" baseline="0" noProof="0" dirty="0">
                <a:ln>
                  <a:noFill/>
                </a:ln>
                <a:solidFill>
                  <a:srgbClr val="2E2E2E"/>
                </a:solidFill>
                <a:effectLst/>
                <a:uLnTx/>
                <a:uFillTx/>
                <a:latin typeface="NexusSans"/>
                <a:ea typeface="+mn-ea"/>
                <a:cs typeface="+mn-cs"/>
              </a:rPr>
              <a:t>, Asir Antony &amp; Balamurugan, </a:t>
            </a:r>
            <a:r>
              <a:rPr kumimoji="0" lang="en-GB" sz="1100" b="0" i="1" u="none" strike="noStrike" kern="1200" cap="none" spc="0" normalizeH="0" baseline="0" noProof="0" dirty="0" err="1">
                <a:ln>
                  <a:noFill/>
                </a:ln>
                <a:solidFill>
                  <a:srgbClr val="2E2E2E"/>
                </a:solidFill>
                <a:effectLst/>
                <a:uLnTx/>
                <a:uFillTx/>
                <a:latin typeface="NexusSans"/>
                <a:ea typeface="+mn-ea"/>
                <a:cs typeface="+mn-cs"/>
              </a:rPr>
              <a:t>Suganya</a:t>
            </a:r>
            <a:r>
              <a:rPr kumimoji="0" lang="en-GB" sz="1100" b="0" i="1" u="none" strike="noStrike" kern="1200" cap="none" spc="0" normalizeH="0" baseline="0" noProof="0" dirty="0">
                <a:ln>
                  <a:noFill/>
                </a:ln>
                <a:solidFill>
                  <a:srgbClr val="2E2E2E"/>
                </a:solidFill>
                <a:effectLst/>
                <a:uLnTx/>
                <a:uFillTx/>
                <a:latin typeface="NexusSans"/>
                <a:ea typeface="+mn-ea"/>
                <a:cs typeface="+mn-cs"/>
              </a:rPr>
              <a:t> &amp; EPIPHANY, JEBAMALAR LEAVLINE. (2016). Literature Review on Feature Selection Methods for High-Dimensional Data. International Journal of Computer Applications. 136. 10.5120/ijca2016908317.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GB" sz="1100" dirty="0">
                <a:solidFill>
                  <a:srgbClr val="2E2E2E"/>
                </a:solidFill>
                <a:latin typeface="NexusSans"/>
              </a:rPr>
              <a:t>[2] Buntine, W 1991, „Theory refinement on Bayesian networks‟ Proceedings of the Seventh conference on Uncertainty in Artificial Intelligence, Barcelona, Spain, pp. 52-60.</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100" b="0" u="none" strike="noStrike" kern="1200" cap="none" spc="0" normalizeH="0" baseline="0" noProof="0" dirty="0">
                <a:ln>
                  <a:noFill/>
                </a:ln>
                <a:solidFill>
                  <a:srgbClr val="2E2E2E"/>
                </a:solidFill>
                <a:effectLst/>
                <a:uLnTx/>
                <a:uFillTx/>
                <a:latin typeface="NexusSans"/>
                <a:ea typeface="+mn-ea"/>
                <a:cs typeface="+mn-cs"/>
              </a:rPr>
              <a:t>[3] </a:t>
            </a:r>
            <a:r>
              <a:rPr kumimoji="0" lang="en-GB" sz="1100" b="0" u="none" strike="noStrike" kern="1200" cap="none" spc="0" normalizeH="0" baseline="0" noProof="0" dirty="0" err="1">
                <a:ln>
                  <a:noFill/>
                </a:ln>
                <a:solidFill>
                  <a:srgbClr val="2E2E2E"/>
                </a:solidFill>
                <a:effectLst/>
                <a:uLnTx/>
                <a:uFillTx/>
                <a:latin typeface="NexusSans"/>
                <a:ea typeface="+mn-ea"/>
                <a:cs typeface="+mn-cs"/>
              </a:rPr>
              <a:t>Loughrey</a:t>
            </a:r>
            <a:r>
              <a:rPr kumimoji="0" lang="en-GB" sz="1100" b="0" u="none" strike="noStrike" kern="1200" cap="none" spc="0" normalizeH="0" baseline="0" noProof="0" dirty="0">
                <a:ln>
                  <a:noFill/>
                </a:ln>
                <a:solidFill>
                  <a:srgbClr val="2E2E2E"/>
                </a:solidFill>
                <a:effectLst/>
                <a:uLnTx/>
                <a:uFillTx/>
                <a:latin typeface="NexusSans"/>
                <a:ea typeface="+mn-ea"/>
                <a:cs typeface="+mn-cs"/>
              </a:rPr>
              <a:t>, J &amp; Cunningham, P 2005, „Overfitting in wrapper-based feature subset selection: The harder you try the worse it gets‟ Proceedings of Research and Development in Intelligent Systems, Springer London. pp. 33-43.</a:t>
            </a:r>
          </a:p>
          <a:p>
            <a:pPr marL="0" marR="0" lvl="0" indent="0" algn="just" defTabSz="914400" rtl="0" eaLnBrk="1" fontAlgn="auto" latinLnBrk="0" hangingPunct="1">
              <a:lnSpc>
                <a:spcPct val="100000"/>
              </a:lnSpc>
              <a:spcBef>
                <a:spcPts val="0"/>
              </a:spcBef>
              <a:spcAft>
                <a:spcPts val="0"/>
              </a:spcAft>
              <a:buClrTx/>
              <a:buSzTx/>
              <a:buFontTx/>
              <a:buNone/>
              <a:tabLst/>
              <a:defRPr/>
            </a:pPr>
            <a:r>
              <a:rPr lang="en-GB" sz="1100" dirty="0">
                <a:solidFill>
                  <a:srgbClr val="2E2E2E"/>
                </a:solidFill>
                <a:latin typeface="NexusSans"/>
              </a:rPr>
              <a:t>[4] Freeman, C, </a:t>
            </a:r>
            <a:r>
              <a:rPr lang="en-GB" sz="1100" dirty="0" err="1">
                <a:solidFill>
                  <a:srgbClr val="2E2E2E"/>
                </a:solidFill>
                <a:latin typeface="NexusSans"/>
              </a:rPr>
              <a:t>Kulić</a:t>
            </a:r>
            <a:r>
              <a:rPr lang="en-GB" sz="1100" dirty="0">
                <a:solidFill>
                  <a:srgbClr val="2E2E2E"/>
                </a:solidFill>
                <a:latin typeface="NexusSans"/>
              </a:rPr>
              <a:t>, D &amp; </a:t>
            </a:r>
            <a:r>
              <a:rPr lang="en-GB" sz="1100" dirty="0" err="1">
                <a:solidFill>
                  <a:srgbClr val="2E2E2E"/>
                </a:solidFill>
                <a:latin typeface="NexusSans"/>
              </a:rPr>
              <a:t>Basir</a:t>
            </a:r>
            <a:r>
              <a:rPr lang="en-GB" sz="1100" dirty="0">
                <a:solidFill>
                  <a:srgbClr val="2E2E2E"/>
                </a:solidFill>
                <a:latin typeface="NexusSans"/>
              </a:rPr>
              <a:t>, O 2015, „An evaluation of classifier-specific filter measure performance for feature selection, Pattern Recognition, vol.48, no.5, pp.18121826.</a:t>
            </a:r>
            <a:endParaRPr kumimoji="0" lang="en-GB" sz="1100" b="0" u="none" strike="noStrike" kern="1200" cap="none" spc="0" normalizeH="0" baseline="0" noProof="0" dirty="0">
              <a:ln>
                <a:noFill/>
              </a:ln>
              <a:solidFill>
                <a:srgbClr val="2E2E2E"/>
              </a:solidFill>
              <a:effectLst/>
              <a:uLnTx/>
              <a:uFillTx/>
              <a:latin typeface="NexusSans"/>
              <a:ea typeface="+mn-ea"/>
              <a:cs typeface="+mn-cs"/>
            </a:endParaRPr>
          </a:p>
        </p:txBody>
      </p:sp>
      <p:sp>
        <p:nvSpPr>
          <p:cNvPr id="25" name="pole tekstowe 24">
            <a:extLst>
              <a:ext uri="{FF2B5EF4-FFF2-40B4-BE49-F238E27FC236}">
                <a16:creationId xmlns:a16="http://schemas.microsoft.com/office/drawing/2014/main" id="{3B4EC3B2-EFE1-41F1-AA10-8C2CB1BEFFD2}"/>
              </a:ext>
            </a:extLst>
          </p:cNvPr>
          <p:cNvSpPr txBox="1"/>
          <p:nvPr/>
        </p:nvSpPr>
        <p:spPr>
          <a:xfrm>
            <a:off x="5386898" y="695479"/>
            <a:ext cx="6229978" cy="369332"/>
          </a:xfrm>
          <a:prstGeom prst="rect">
            <a:avLst/>
          </a:prstGeom>
          <a:noFill/>
        </p:spPr>
        <p:txBody>
          <a:bodyPr wrap="square">
            <a:spAutoFit/>
          </a:bodyPr>
          <a:lstStyle/>
          <a:p>
            <a:r>
              <a:rPr lang="en-AU" sz="1800" b="1" dirty="0"/>
              <a:t>Best methods</a:t>
            </a:r>
            <a:r>
              <a:rPr lang="en-AU" sz="1800" dirty="0"/>
              <a:t>[1]:</a:t>
            </a:r>
            <a:endParaRPr lang="en-GB" sz="1800" dirty="0"/>
          </a:p>
        </p:txBody>
      </p:sp>
      <p:sp>
        <p:nvSpPr>
          <p:cNvPr id="26" name="pole tekstowe 25">
            <a:extLst>
              <a:ext uri="{FF2B5EF4-FFF2-40B4-BE49-F238E27FC236}">
                <a16:creationId xmlns:a16="http://schemas.microsoft.com/office/drawing/2014/main" id="{B3C85663-FBB4-44C9-8E4F-6460DD835453}"/>
              </a:ext>
            </a:extLst>
          </p:cNvPr>
          <p:cNvSpPr txBox="1"/>
          <p:nvPr/>
        </p:nvSpPr>
        <p:spPr>
          <a:xfrm>
            <a:off x="455031" y="3537435"/>
            <a:ext cx="4636203" cy="1169551"/>
          </a:xfrm>
          <a:prstGeom prst="rect">
            <a:avLst/>
          </a:prstGeom>
          <a:noFill/>
        </p:spPr>
        <p:txBody>
          <a:bodyPr wrap="square">
            <a:spAutoFit/>
          </a:bodyPr>
          <a:lstStyle/>
          <a:p>
            <a:pPr marL="285750" indent="-285750">
              <a:buFont typeface="Arial" panose="020B0604020202020204" pitchFamily="34" charset="0"/>
              <a:buChar char="•"/>
            </a:pPr>
            <a:r>
              <a:rPr lang="en-GB" sz="1400" dirty="0"/>
              <a:t>Wrapper method has the problems such as searching overhead, overfitting, and increased runtime.</a:t>
            </a:r>
          </a:p>
          <a:p>
            <a:pPr marL="285750" indent="-285750">
              <a:buFont typeface="Arial" panose="020B0604020202020204" pitchFamily="34" charset="0"/>
              <a:buChar char="•"/>
            </a:pPr>
            <a:r>
              <a:rPr lang="en-GB" sz="1400" dirty="0"/>
              <a:t>Less generality since they use the supervised learning algorithm for evaluating the generated subsets by the searching method.</a:t>
            </a:r>
          </a:p>
        </p:txBody>
      </p:sp>
      <p:sp>
        <p:nvSpPr>
          <p:cNvPr id="27" name="pole tekstowe 26">
            <a:extLst>
              <a:ext uri="{FF2B5EF4-FFF2-40B4-BE49-F238E27FC236}">
                <a16:creationId xmlns:a16="http://schemas.microsoft.com/office/drawing/2014/main" id="{C4E1CC79-4F22-42CA-9460-721C178EEF3B}"/>
              </a:ext>
            </a:extLst>
          </p:cNvPr>
          <p:cNvSpPr txBox="1"/>
          <p:nvPr/>
        </p:nvSpPr>
        <p:spPr>
          <a:xfrm>
            <a:off x="367057" y="3126091"/>
            <a:ext cx="699230" cy="400110"/>
          </a:xfrm>
          <a:prstGeom prst="rect">
            <a:avLst/>
          </a:prstGeom>
          <a:noFill/>
        </p:spPr>
        <p:txBody>
          <a:bodyPr wrap="none" rtlCol="0">
            <a:spAutoFit/>
          </a:bodyPr>
          <a:lstStyle/>
          <a:p>
            <a:r>
              <a:rPr lang="en-AU" sz="2000" b="1" dirty="0"/>
              <a:t>Cons</a:t>
            </a:r>
            <a:endParaRPr lang="en-GB" sz="2000" b="1" dirty="0"/>
          </a:p>
        </p:txBody>
      </p:sp>
    </p:spTree>
    <p:extLst>
      <p:ext uri="{BB962C8B-B14F-4D97-AF65-F5344CB8AC3E}">
        <p14:creationId xmlns:p14="http://schemas.microsoft.com/office/powerpoint/2010/main" val="2271013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ig. 1">
            <a:extLst>
              <a:ext uri="{FF2B5EF4-FFF2-40B4-BE49-F238E27FC236}">
                <a16:creationId xmlns:a16="http://schemas.microsoft.com/office/drawing/2014/main" id="{6A12D174-BE61-4494-8C1E-DB1240BBC1A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0555" t="1739" r="2511" b="1217"/>
          <a:stretch/>
        </p:blipFill>
        <p:spPr bwMode="auto">
          <a:xfrm>
            <a:off x="157264" y="996616"/>
            <a:ext cx="6522720" cy="4251960"/>
          </a:xfrm>
          <a:prstGeom prst="rect">
            <a:avLst/>
          </a:prstGeom>
          <a:noFill/>
          <a:extLst>
            <a:ext uri="{909E8E84-426E-40DD-AFC4-6F175D3DCCD1}">
              <a14:hiddenFill xmlns:a14="http://schemas.microsoft.com/office/drawing/2010/main">
                <a:solidFill>
                  <a:srgbClr val="FFFFFF"/>
                </a:solidFill>
              </a14:hiddenFill>
            </a:ext>
          </a:extLst>
        </p:spPr>
      </p:pic>
      <p:pic>
        <p:nvPicPr>
          <p:cNvPr id="4" name="Obraz 3">
            <a:extLst>
              <a:ext uri="{FF2B5EF4-FFF2-40B4-BE49-F238E27FC236}">
                <a16:creationId xmlns:a16="http://schemas.microsoft.com/office/drawing/2014/main" id="{D6226E05-7289-4FDB-B90B-9590A0B38244}"/>
              </a:ext>
            </a:extLst>
          </p:cNvPr>
          <p:cNvPicPr>
            <a:picLocks noChangeAspect="1"/>
          </p:cNvPicPr>
          <p:nvPr/>
        </p:nvPicPr>
        <p:blipFill>
          <a:blip r:embed="rId3"/>
          <a:stretch>
            <a:fillRect/>
          </a:stretch>
        </p:blipFill>
        <p:spPr>
          <a:xfrm>
            <a:off x="381000" y="4678643"/>
            <a:ext cx="1699407" cy="853514"/>
          </a:xfrm>
          <a:prstGeom prst="rect">
            <a:avLst/>
          </a:prstGeom>
        </p:spPr>
      </p:pic>
      <p:sp>
        <p:nvSpPr>
          <p:cNvPr id="6" name="pole tekstowe 5">
            <a:extLst>
              <a:ext uri="{FF2B5EF4-FFF2-40B4-BE49-F238E27FC236}">
                <a16:creationId xmlns:a16="http://schemas.microsoft.com/office/drawing/2014/main" id="{DF3AAA42-3D23-4DEA-9B45-70CF0AD75EE5}"/>
              </a:ext>
            </a:extLst>
          </p:cNvPr>
          <p:cNvSpPr txBox="1"/>
          <p:nvPr/>
        </p:nvSpPr>
        <p:spPr>
          <a:xfrm>
            <a:off x="6751320" y="228600"/>
            <a:ext cx="6096000" cy="1200329"/>
          </a:xfrm>
          <a:prstGeom prst="rect">
            <a:avLst/>
          </a:prstGeom>
          <a:noFill/>
        </p:spPr>
        <p:txBody>
          <a:bodyPr wrap="square">
            <a:spAutoFit/>
          </a:bodyPr>
          <a:lstStyle/>
          <a:p>
            <a:r>
              <a:rPr lang="en-GB" dirty="0"/>
              <a:t>Embedded methods have the advantage that they include the interaction with the classification model, while at the same time being far less computationally intensive than wrapper methods.</a:t>
            </a:r>
          </a:p>
        </p:txBody>
      </p:sp>
      <p:sp>
        <p:nvSpPr>
          <p:cNvPr id="8" name="pole tekstowe 7">
            <a:extLst>
              <a:ext uri="{FF2B5EF4-FFF2-40B4-BE49-F238E27FC236}">
                <a16:creationId xmlns:a16="http://schemas.microsoft.com/office/drawing/2014/main" id="{DA832F2C-0FB6-4E63-91CD-774EADE3DEB7}"/>
              </a:ext>
            </a:extLst>
          </p:cNvPr>
          <p:cNvSpPr txBox="1"/>
          <p:nvPr/>
        </p:nvSpPr>
        <p:spPr>
          <a:xfrm>
            <a:off x="5469619" y="3122596"/>
            <a:ext cx="6423660" cy="3416320"/>
          </a:xfrm>
          <a:prstGeom prst="rect">
            <a:avLst/>
          </a:prstGeom>
          <a:noFill/>
        </p:spPr>
        <p:txBody>
          <a:bodyPr wrap="square">
            <a:spAutoFit/>
          </a:bodyPr>
          <a:lstStyle/>
          <a:p>
            <a:r>
              <a:rPr lang="en-GB" dirty="0"/>
              <a:t>It is developed for exploiting advantages of multiple FS methods which may obtain better results than the output of any individual method. An ensemble FS method has two categories: Homogeneous and Heterogeneous. The first category works by splitting the dataset into different training datasets, then by applying the same FS method. In Heterogeneous strategy, different FS methods are applied over the same training data. The final set of selected features in both categories is generated using specific combining and thresholding processes. Combination can be done using union, intersection, or voting processes. Thresholding can be done using static thresholds based on a fixed percentage, or by using complexity measures automatically [7].</a:t>
            </a:r>
          </a:p>
        </p:txBody>
      </p:sp>
    </p:spTree>
    <p:extLst>
      <p:ext uri="{BB962C8B-B14F-4D97-AF65-F5344CB8AC3E}">
        <p14:creationId xmlns:p14="http://schemas.microsoft.com/office/powerpoint/2010/main" val="1754391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E71A-B160-8E09-AA9A-D5864B8E8104}"/>
              </a:ext>
            </a:extLst>
          </p:cNvPr>
          <p:cNvSpPr>
            <a:spLocks noGrp="1"/>
          </p:cNvSpPr>
          <p:nvPr>
            <p:ph type="title"/>
          </p:nvPr>
        </p:nvSpPr>
        <p:spPr/>
        <p:txBody>
          <a:bodyPr/>
          <a:lstStyle/>
          <a:p>
            <a:r>
              <a:rPr lang="en-US" dirty="0"/>
              <a:t>Goal function</a:t>
            </a:r>
            <a:endParaRPr lang="LID4096" dirty="0"/>
          </a:p>
        </p:txBody>
      </p:sp>
      <p:sp>
        <p:nvSpPr>
          <p:cNvPr id="3" name="Content Placeholder 2">
            <a:extLst>
              <a:ext uri="{FF2B5EF4-FFF2-40B4-BE49-F238E27FC236}">
                <a16:creationId xmlns:a16="http://schemas.microsoft.com/office/drawing/2014/main" id="{9C989022-AEB5-AC71-A68B-30064A1BE334}"/>
              </a:ext>
            </a:extLst>
          </p:cNvPr>
          <p:cNvSpPr>
            <a:spLocks noGrp="1"/>
          </p:cNvSpPr>
          <p:nvPr>
            <p:ph idx="1"/>
          </p:nvPr>
        </p:nvSpPr>
        <p:spPr/>
        <p:txBody>
          <a:bodyPr/>
          <a:lstStyle/>
          <a:p>
            <a:pPr marL="0" indent="0">
              <a:buNone/>
            </a:pPr>
            <a:r>
              <a:rPr lang="en-US" dirty="0" err="1"/>
              <a:t>feature.selector</a:t>
            </a:r>
            <a:r>
              <a:rPr lang="en-US" dirty="0"/>
              <a:t>(data, method)</a:t>
            </a:r>
          </a:p>
          <a:p>
            <a:pPr marL="0" indent="0">
              <a:buNone/>
            </a:pPr>
            <a:r>
              <a:rPr lang="en-US" dirty="0"/>
              <a:t>method = “filter”, “wrapper”, or “hybrid”</a:t>
            </a:r>
          </a:p>
          <a:p>
            <a:pPr marL="0" indent="0">
              <a:buNone/>
            </a:pPr>
            <a:endParaRPr lang="en-US" dirty="0"/>
          </a:p>
          <a:p>
            <a:pPr marL="0" indent="0">
              <a:buNone/>
            </a:pPr>
            <a:r>
              <a:rPr lang="en-US" dirty="0"/>
              <a:t>Outputs the </a:t>
            </a:r>
            <a:r>
              <a:rPr lang="en-US" dirty="0" err="1"/>
              <a:t>predictorMatrix</a:t>
            </a:r>
            <a:endParaRPr lang="en-US" dirty="0"/>
          </a:p>
        </p:txBody>
      </p:sp>
    </p:spTree>
    <p:extLst>
      <p:ext uri="{BB962C8B-B14F-4D97-AF65-F5344CB8AC3E}">
        <p14:creationId xmlns:p14="http://schemas.microsoft.com/office/powerpoint/2010/main" val="3596554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B4DA0-E6E0-A507-2A96-CD0ECA2FC820}"/>
              </a:ext>
            </a:extLst>
          </p:cNvPr>
          <p:cNvSpPr>
            <a:spLocks noGrp="1"/>
          </p:cNvSpPr>
          <p:nvPr>
            <p:ph type="title"/>
          </p:nvPr>
        </p:nvSpPr>
        <p:spPr/>
        <p:txBody>
          <a:bodyPr/>
          <a:lstStyle/>
          <a:p>
            <a:r>
              <a:rPr lang="en-US" dirty="0"/>
              <a:t>Idea</a:t>
            </a:r>
            <a:endParaRPr lang="LID4096" dirty="0"/>
          </a:p>
        </p:txBody>
      </p:sp>
      <p:sp>
        <p:nvSpPr>
          <p:cNvPr id="3" name="Content Placeholder 2">
            <a:extLst>
              <a:ext uri="{FF2B5EF4-FFF2-40B4-BE49-F238E27FC236}">
                <a16:creationId xmlns:a16="http://schemas.microsoft.com/office/drawing/2014/main" id="{52976B7E-FE84-56B9-0E41-7D0816965D1F}"/>
              </a:ext>
            </a:extLst>
          </p:cNvPr>
          <p:cNvSpPr>
            <a:spLocks noGrp="1"/>
          </p:cNvSpPr>
          <p:nvPr>
            <p:ph idx="1"/>
          </p:nvPr>
        </p:nvSpPr>
        <p:spPr/>
        <p:txBody>
          <a:bodyPr/>
          <a:lstStyle/>
          <a:p>
            <a:r>
              <a:rPr lang="en-US" dirty="0"/>
              <a:t>More computationally intense than quickpred(), but better imputation results</a:t>
            </a:r>
          </a:p>
          <a:p>
            <a:r>
              <a:rPr lang="en-US" dirty="0" err="1"/>
              <a:t>feature.selector</a:t>
            </a:r>
            <a:r>
              <a:rPr lang="en-US" dirty="0"/>
              <a:t>() offers a filter, wrapper or hybrid method</a:t>
            </a:r>
          </a:p>
          <a:p>
            <a:r>
              <a:rPr lang="en-US" dirty="0"/>
              <a:t>Which specific algorithm is chosen for each method is based on our simulation study</a:t>
            </a:r>
            <a:endParaRPr lang="LID4096" dirty="0"/>
          </a:p>
        </p:txBody>
      </p:sp>
    </p:spTree>
    <p:extLst>
      <p:ext uri="{BB962C8B-B14F-4D97-AF65-F5344CB8AC3E}">
        <p14:creationId xmlns:p14="http://schemas.microsoft.com/office/powerpoint/2010/main" val="3085989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A9B43-C9ED-65C9-078D-05AF868A033F}"/>
              </a:ext>
            </a:extLst>
          </p:cNvPr>
          <p:cNvSpPr>
            <a:spLocks noGrp="1"/>
          </p:cNvSpPr>
          <p:nvPr>
            <p:ph type="title"/>
          </p:nvPr>
        </p:nvSpPr>
        <p:spPr/>
        <p:txBody>
          <a:bodyPr/>
          <a:lstStyle/>
          <a:p>
            <a:r>
              <a:rPr lang="en-US" dirty="0"/>
              <a:t>Feature Selection Algorithms we consider:</a:t>
            </a:r>
            <a:endParaRPr lang="LID4096" dirty="0"/>
          </a:p>
        </p:txBody>
      </p:sp>
      <p:sp>
        <p:nvSpPr>
          <p:cNvPr id="3" name="Content Placeholder 2">
            <a:extLst>
              <a:ext uri="{FF2B5EF4-FFF2-40B4-BE49-F238E27FC236}">
                <a16:creationId xmlns:a16="http://schemas.microsoft.com/office/drawing/2014/main" id="{9B3F722F-5F97-86C7-118A-18DAB7268D03}"/>
              </a:ext>
            </a:extLst>
          </p:cNvPr>
          <p:cNvSpPr>
            <a:spLocks noGrp="1"/>
          </p:cNvSpPr>
          <p:nvPr>
            <p:ph idx="1"/>
          </p:nvPr>
        </p:nvSpPr>
        <p:spPr/>
        <p:txBody>
          <a:bodyPr/>
          <a:lstStyle/>
          <a:p>
            <a:r>
              <a:rPr lang="en-US" dirty="0"/>
              <a:t>Filter methods: </a:t>
            </a:r>
            <a:r>
              <a:rPr lang="en-US" dirty="0" err="1"/>
              <a:t>ReliefF</a:t>
            </a:r>
            <a:r>
              <a:rPr lang="en-US" dirty="0"/>
              <a:t>, Minimal Redundancy Maximal Relevance (</a:t>
            </a:r>
            <a:r>
              <a:rPr lang="en-US" dirty="0" err="1"/>
              <a:t>mRMR</a:t>
            </a:r>
            <a:r>
              <a:rPr lang="en-US" dirty="0"/>
              <a:t>)</a:t>
            </a:r>
          </a:p>
          <a:p>
            <a:r>
              <a:rPr lang="en-US" dirty="0"/>
              <a:t>Wrapper methods: Genetic Algorithm (GA), Particle Swarm Optimization (PSO), Ant Colony Optimization (ACO)</a:t>
            </a:r>
          </a:p>
          <a:p>
            <a:r>
              <a:rPr lang="en-US" dirty="0"/>
              <a:t>Hybrid methods: </a:t>
            </a:r>
            <a:r>
              <a:rPr lang="en-US" dirty="0" err="1"/>
              <a:t>ReliefF</a:t>
            </a:r>
            <a:r>
              <a:rPr lang="en-US" dirty="0"/>
              <a:t> or </a:t>
            </a:r>
            <a:r>
              <a:rPr lang="en-US" dirty="0" err="1"/>
              <a:t>mRMR</a:t>
            </a:r>
            <a:r>
              <a:rPr lang="en-US" dirty="0"/>
              <a:t> + GA, PSO, ACO</a:t>
            </a:r>
          </a:p>
          <a:p>
            <a:endParaRPr lang="en-US" dirty="0"/>
          </a:p>
          <a:p>
            <a:pPr marL="0" indent="0" algn="ctr">
              <a:buNone/>
            </a:pPr>
            <a:r>
              <a:rPr lang="en-US" dirty="0"/>
              <a:t>(keep in mind that the feature subsets are biased towards the modelling algorithm)</a:t>
            </a:r>
          </a:p>
          <a:p>
            <a:pPr marL="0" indent="0">
              <a:buNone/>
            </a:pPr>
            <a:endParaRPr lang="LID4096" dirty="0"/>
          </a:p>
        </p:txBody>
      </p:sp>
    </p:spTree>
    <p:extLst>
      <p:ext uri="{BB962C8B-B14F-4D97-AF65-F5344CB8AC3E}">
        <p14:creationId xmlns:p14="http://schemas.microsoft.com/office/powerpoint/2010/main" val="584412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0EFD-5E9D-71F6-46EA-46019361CFA3}"/>
              </a:ext>
            </a:extLst>
          </p:cNvPr>
          <p:cNvSpPr>
            <a:spLocks noGrp="1"/>
          </p:cNvSpPr>
          <p:nvPr>
            <p:ph type="title"/>
          </p:nvPr>
        </p:nvSpPr>
        <p:spPr/>
        <p:txBody>
          <a:bodyPr/>
          <a:lstStyle/>
          <a:p>
            <a:r>
              <a:rPr lang="en-US" dirty="0"/>
              <a:t>Simulation Study Design</a:t>
            </a:r>
            <a:endParaRPr lang="LID4096" dirty="0"/>
          </a:p>
        </p:txBody>
      </p:sp>
      <p:graphicFrame>
        <p:nvGraphicFramePr>
          <p:cNvPr id="4" name="Table 4">
            <a:extLst>
              <a:ext uri="{FF2B5EF4-FFF2-40B4-BE49-F238E27FC236}">
                <a16:creationId xmlns:a16="http://schemas.microsoft.com/office/drawing/2014/main" id="{064262D4-8F86-8CA7-C33B-16C5D0CCCB91}"/>
              </a:ext>
            </a:extLst>
          </p:cNvPr>
          <p:cNvGraphicFramePr>
            <a:graphicFrameLocks noGrp="1"/>
          </p:cNvGraphicFramePr>
          <p:nvPr>
            <p:ph idx="1"/>
            <p:extLst>
              <p:ext uri="{D42A27DB-BD31-4B8C-83A1-F6EECF244321}">
                <p14:modId xmlns:p14="http://schemas.microsoft.com/office/powerpoint/2010/main" val="4050520805"/>
              </p:ext>
            </p:extLst>
          </p:nvPr>
        </p:nvGraphicFramePr>
        <p:xfrm>
          <a:off x="838200" y="1825625"/>
          <a:ext cx="10515600" cy="1483360"/>
        </p:xfrm>
        <a:graphic>
          <a:graphicData uri="http://schemas.openxmlformats.org/drawingml/2006/table">
            <a:tbl>
              <a:tblPr firstRow="1" bandRow="1">
                <a:tableStyleId>{616DA210-FB5B-4158-B5E0-FEB733F419BA}</a:tableStyleId>
              </a:tblPr>
              <a:tblGrid>
                <a:gridCol w="3505200">
                  <a:extLst>
                    <a:ext uri="{9D8B030D-6E8A-4147-A177-3AD203B41FA5}">
                      <a16:colId xmlns:a16="http://schemas.microsoft.com/office/drawing/2014/main" val="4081587204"/>
                    </a:ext>
                  </a:extLst>
                </a:gridCol>
                <a:gridCol w="3505200">
                  <a:extLst>
                    <a:ext uri="{9D8B030D-6E8A-4147-A177-3AD203B41FA5}">
                      <a16:colId xmlns:a16="http://schemas.microsoft.com/office/drawing/2014/main" val="777481279"/>
                    </a:ext>
                  </a:extLst>
                </a:gridCol>
                <a:gridCol w="3505200">
                  <a:extLst>
                    <a:ext uri="{9D8B030D-6E8A-4147-A177-3AD203B41FA5}">
                      <a16:colId xmlns:a16="http://schemas.microsoft.com/office/drawing/2014/main" val="3086427301"/>
                    </a:ext>
                  </a:extLst>
                </a:gridCol>
              </a:tblGrid>
              <a:tr h="370840">
                <a:tc>
                  <a:txBody>
                    <a:bodyPr/>
                    <a:lstStyle/>
                    <a:p>
                      <a:r>
                        <a:rPr lang="en-US" dirty="0">
                          <a:highlight>
                            <a:srgbClr val="FFFF00"/>
                          </a:highlight>
                        </a:rPr>
                        <a:t>Outcome</a:t>
                      </a:r>
                      <a:endParaRPr lang="LID4096" dirty="0">
                        <a:highlight>
                          <a:srgbClr val="FFFF00"/>
                        </a:highlight>
                      </a:endParaRPr>
                    </a:p>
                  </a:txBody>
                  <a:tcPr/>
                </a:tc>
                <a:tc>
                  <a:txBody>
                    <a:bodyPr/>
                    <a:lstStyle/>
                    <a:p>
                      <a:r>
                        <a:rPr lang="en-US" dirty="0"/>
                        <a:t>Missingness</a:t>
                      </a:r>
                      <a:endParaRPr lang="LID4096" dirty="0"/>
                    </a:p>
                  </a:txBody>
                  <a:tcPr/>
                </a:tc>
                <a:tc>
                  <a:txBody>
                    <a:bodyPr/>
                    <a:lstStyle/>
                    <a:p>
                      <a:r>
                        <a:rPr lang="en-US" dirty="0">
                          <a:highlight>
                            <a:srgbClr val="FFFF00"/>
                          </a:highlight>
                        </a:rPr>
                        <a:t>Noise</a:t>
                      </a:r>
                      <a:endParaRPr lang="LID4096" dirty="0">
                        <a:highlight>
                          <a:srgbClr val="FFFF00"/>
                        </a:highlight>
                      </a:endParaRPr>
                    </a:p>
                  </a:txBody>
                  <a:tcPr/>
                </a:tc>
                <a:extLst>
                  <a:ext uri="{0D108BD9-81ED-4DB2-BD59-A6C34878D82A}">
                    <a16:rowId xmlns:a16="http://schemas.microsoft.com/office/drawing/2014/main" val="3385582175"/>
                  </a:ext>
                </a:extLst>
              </a:tr>
              <a:tr h="370840">
                <a:tc>
                  <a:txBody>
                    <a:bodyPr/>
                    <a:lstStyle/>
                    <a:p>
                      <a:r>
                        <a:rPr lang="en-US" dirty="0"/>
                        <a:t>Binary</a:t>
                      </a:r>
                    </a:p>
                  </a:txBody>
                  <a:tcPr/>
                </a:tc>
                <a:tc>
                  <a:txBody>
                    <a:bodyPr/>
                    <a:lstStyle/>
                    <a:p>
                      <a:r>
                        <a:rPr lang="en-US" dirty="0"/>
                        <a:t>Low</a:t>
                      </a:r>
                      <a:endParaRPr lang="LID4096" dirty="0"/>
                    </a:p>
                  </a:txBody>
                  <a:tcPr/>
                </a:tc>
                <a:tc>
                  <a:txBody>
                    <a:bodyPr/>
                    <a:lstStyle/>
                    <a:p>
                      <a:r>
                        <a:rPr lang="en-US" dirty="0"/>
                        <a:t>Low</a:t>
                      </a:r>
                    </a:p>
                  </a:txBody>
                  <a:tcPr/>
                </a:tc>
                <a:extLst>
                  <a:ext uri="{0D108BD9-81ED-4DB2-BD59-A6C34878D82A}">
                    <a16:rowId xmlns:a16="http://schemas.microsoft.com/office/drawing/2014/main" val="1727817398"/>
                  </a:ext>
                </a:extLst>
              </a:tr>
              <a:tr h="370840">
                <a:tc>
                  <a:txBody>
                    <a:bodyPr/>
                    <a:lstStyle/>
                    <a:p>
                      <a:r>
                        <a:rPr lang="en-US" dirty="0"/>
                        <a:t>Multiclass</a:t>
                      </a:r>
                      <a:endParaRPr lang="LID4096" dirty="0"/>
                    </a:p>
                  </a:txBody>
                  <a:tcPr/>
                </a:tc>
                <a:tc>
                  <a:txBody>
                    <a:bodyPr/>
                    <a:lstStyle/>
                    <a:p>
                      <a:r>
                        <a:rPr lang="en-US" dirty="0"/>
                        <a:t>Medium</a:t>
                      </a:r>
                      <a:endParaRPr lang="LID4096" dirty="0"/>
                    </a:p>
                  </a:txBody>
                  <a:tcPr/>
                </a:tc>
                <a:tc>
                  <a:txBody>
                    <a:bodyPr/>
                    <a:lstStyle/>
                    <a:p>
                      <a:r>
                        <a:rPr lang="en-US" dirty="0"/>
                        <a:t>Medium</a:t>
                      </a:r>
                      <a:endParaRPr lang="LID4096" dirty="0"/>
                    </a:p>
                  </a:txBody>
                  <a:tcPr/>
                </a:tc>
                <a:extLst>
                  <a:ext uri="{0D108BD9-81ED-4DB2-BD59-A6C34878D82A}">
                    <a16:rowId xmlns:a16="http://schemas.microsoft.com/office/drawing/2014/main" val="14457721"/>
                  </a:ext>
                </a:extLst>
              </a:tr>
              <a:tr h="370840">
                <a:tc>
                  <a:txBody>
                    <a:bodyPr/>
                    <a:lstStyle/>
                    <a:p>
                      <a:r>
                        <a:rPr lang="en-US" dirty="0"/>
                        <a:t>Continuous</a:t>
                      </a:r>
                      <a:endParaRPr lang="LID4096" dirty="0"/>
                    </a:p>
                  </a:txBody>
                  <a:tcPr/>
                </a:tc>
                <a:tc>
                  <a:txBody>
                    <a:bodyPr/>
                    <a:lstStyle/>
                    <a:p>
                      <a:r>
                        <a:rPr lang="en-US" dirty="0">
                          <a:highlight>
                            <a:srgbClr val="FFFF00"/>
                          </a:highlight>
                        </a:rPr>
                        <a:t>High</a:t>
                      </a:r>
                      <a:endParaRPr lang="LID4096" dirty="0">
                        <a:highlight>
                          <a:srgbClr val="FFFF00"/>
                        </a:highlight>
                      </a:endParaRPr>
                    </a:p>
                  </a:txBody>
                  <a:tcPr/>
                </a:tc>
                <a:tc>
                  <a:txBody>
                    <a:bodyPr/>
                    <a:lstStyle/>
                    <a:p>
                      <a:r>
                        <a:rPr lang="en-US" dirty="0"/>
                        <a:t>High</a:t>
                      </a:r>
                      <a:endParaRPr lang="LID4096" dirty="0"/>
                    </a:p>
                  </a:txBody>
                  <a:tcPr/>
                </a:tc>
                <a:extLst>
                  <a:ext uri="{0D108BD9-81ED-4DB2-BD59-A6C34878D82A}">
                    <a16:rowId xmlns:a16="http://schemas.microsoft.com/office/drawing/2014/main" val="1759409623"/>
                  </a:ext>
                </a:extLst>
              </a:tr>
            </a:tbl>
          </a:graphicData>
        </a:graphic>
      </p:graphicFrame>
      <p:graphicFrame>
        <p:nvGraphicFramePr>
          <p:cNvPr id="5" name="Table 4">
            <a:extLst>
              <a:ext uri="{FF2B5EF4-FFF2-40B4-BE49-F238E27FC236}">
                <a16:creationId xmlns:a16="http://schemas.microsoft.com/office/drawing/2014/main" id="{2DB6D753-6537-6007-B3B2-2E8391BBA372}"/>
              </a:ext>
            </a:extLst>
          </p:cNvPr>
          <p:cNvGraphicFramePr>
            <a:graphicFrameLocks/>
          </p:cNvGraphicFramePr>
          <p:nvPr>
            <p:extLst>
              <p:ext uri="{D42A27DB-BD31-4B8C-83A1-F6EECF244321}">
                <p14:modId xmlns:p14="http://schemas.microsoft.com/office/powerpoint/2010/main" val="1405967231"/>
              </p:ext>
            </p:extLst>
          </p:nvPr>
        </p:nvGraphicFramePr>
        <p:xfrm>
          <a:off x="838200" y="3694931"/>
          <a:ext cx="10515600" cy="1752600"/>
        </p:xfrm>
        <a:graphic>
          <a:graphicData uri="http://schemas.openxmlformats.org/drawingml/2006/table">
            <a:tbl>
              <a:tblPr firstRow="1" bandRow="1">
                <a:tableStyleId>{616DA210-FB5B-4158-B5E0-FEB733F419BA}</a:tableStyleId>
              </a:tblPr>
              <a:tblGrid>
                <a:gridCol w="5257800">
                  <a:extLst>
                    <a:ext uri="{9D8B030D-6E8A-4147-A177-3AD203B41FA5}">
                      <a16:colId xmlns:a16="http://schemas.microsoft.com/office/drawing/2014/main" val="4081587204"/>
                    </a:ext>
                  </a:extLst>
                </a:gridCol>
                <a:gridCol w="5257800">
                  <a:extLst>
                    <a:ext uri="{9D8B030D-6E8A-4147-A177-3AD203B41FA5}">
                      <a16:colId xmlns:a16="http://schemas.microsoft.com/office/drawing/2014/main" val="777481279"/>
                    </a:ext>
                  </a:extLst>
                </a:gridCol>
              </a:tblGrid>
              <a:tr h="370840">
                <a:tc>
                  <a:txBody>
                    <a:bodyPr/>
                    <a:lstStyle/>
                    <a:p>
                      <a:r>
                        <a:rPr lang="en-US" dirty="0"/>
                        <a:t>Method</a:t>
                      </a:r>
                      <a:endParaRPr lang="LID4096" dirty="0"/>
                    </a:p>
                  </a:txBody>
                  <a:tcPr/>
                </a:tc>
                <a:tc>
                  <a:txBody>
                    <a:bodyPr/>
                    <a:lstStyle/>
                    <a:p>
                      <a:r>
                        <a:rPr lang="en-US" dirty="0"/>
                        <a:t>Compare</a:t>
                      </a:r>
                      <a:endParaRPr lang="LID4096" dirty="0"/>
                    </a:p>
                  </a:txBody>
                  <a:tcPr/>
                </a:tc>
                <a:extLst>
                  <a:ext uri="{0D108BD9-81ED-4DB2-BD59-A6C34878D82A}">
                    <a16:rowId xmlns:a16="http://schemas.microsoft.com/office/drawing/2014/main" val="3385582175"/>
                  </a:ext>
                </a:extLst>
              </a:tr>
              <a:tr h="370840">
                <a:tc>
                  <a:txBody>
                    <a:bodyPr/>
                    <a:lstStyle/>
                    <a:p>
                      <a:r>
                        <a:rPr lang="en-US" dirty="0"/>
                        <a:t>Filter</a:t>
                      </a:r>
                    </a:p>
                  </a:txBody>
                  <a:tcPr/>
                </a:tc>
                <a:tc>
                  <a:txBody>
                    <a:bodyPr/>
                    <a:lstStyle/>
                    <a:p>
                      <a:r>
                        <a:rPr lang="en-US" dirty="0" err="1"/>
                        <a:t>ReliefF</a:t>
                      </a:r>
                      <a:r>
                        <a:rPr lang="en-US" dirty="0"/>
                        <a:t> vs. </a:t>
                      </a:r>
                      <a:r>
                        <a:rPr lang="en-US" dirty="0" err="1"/>
                        <a:t>mRMR</a:t>
                      </a:r>
                      <a:r>
                        <a:rPr lang="en-US" dirty="0"/>
                        <a:t> vs. quickpred()</a:t>
                      </a:r>
                      <a:endParaRPr lang="LID4096" dirty="0"/>
                    </a:p>
                  </a:txBody>
                  <a:tcPr/>
                </a:tc>
                <a:extLst>
                  <a:ext uri="{0D108BD9-81ED-4DB2-BD59-A6C34878D82A}">
                    <a16:rowId xmlns:a16="http://schemas.microsoft.com/office/drawing/2014/main" val="1727817398"/>
                  </a:ext>
                </a:extLst>
              </a:tr>
              <a:tr h="370840">
                <a:tc>
                  <a:txBody>
                    <a:bodyPr/>
                    <a:lstStyle/>
                    <a:p>
                      <a:r>
                        <a:rPr lang="en-US" dirty="0"/>
                        <a:t>Wrapper</a:t>
                      </a:r>
                      <a:endParaRPr lang="LID4096" dirty="0"/>
                    </a:p>
                  </a:txBody>
                  <a:tcPr/>
                </a:tc>
                <a:tc>
                  <a:txBody>
                    <a:bodyPr/>
                    <a:lstStyle/>
                    <a:p>
                      <a:r>
                        <a:rPr lang="en-US" dirty="0"/>
                        <a:t>GA vs PSO vs ACO </a:t>
                      </a:r>
                      <a:endParaRPr lang="LID4096" dirty="0"/>
                    </a:p>
                  </a:txBody>
                  <a:tcPr/>
                </a:tc>
                <a:extLst>
                  <a:ext uri="{0D108BD9-81ED-4DB2-BD59-A6C34878D82A}">
                    <a16:rowId xmlns:a16="http://schemas.microsoft.com/office/drawing/2014/main" val="14457721"/>
                  </a:ext>
                </a:extLst>
              </a:tr>
              <a:tr h="370840">
                <a:tc>
                  <a:txBody>
                    <a:bodyPr/>
                    <a:lstStyle/>
                    <a:p>
                      <a:r>
                        <a:rPr lang="en-US" dirty="0"/>
                        <a:t>Hybrid</a:t>
                      </a:r>
                      <a:endParaRPr lang="LID4096" dirty="0"/>
                    </a:p>
                  </a:txBody>
                  <a:tcPr/>
                </a:tc>
                <a:tc>
                  <a:txBody>
                    <a:bodyPr/>
                    <a:lstStyle/>
                    <a:p>
                      <a:r>
                        <a:rPr lang="en-US" dirty="0"/>
                        <a:t>All combinations of Filter + Wrapper (6 or 9 combinations, depending if quickpred is included)</a:t>
                      </a:r>
                      <a:endParaRPr lang="LID4096" dirty="0"/>
                    </a:p>
                  </a:txBody>
                  <a:tcPr/>
                </a:tc>
                <a:extLst>
                  <a:ext uri="{0D108BD9-81ED-4DB2-BD59-A6C34878D82A}">
                    <a16:rowId xmlns:a16="http://schemas.microsoft.com/office/drawing/2014/main" val="1759409623"/>
                  </a:ext>
                </a:extLst>
              </a:tr>
            </a:tbl>
          </a:graphicData>
        </a:graphic>
      </p:graphicFrame>
    </p:spTree>
    <p:extLst>
      <p:ext uri="{BB962C8B-B14F-4D97-AF65-F5344CB8AC3E}">
        <p14:creationId xmlns:p14="http://schemas.microsoft.com/office/powerpoint/2010/main" val="2180066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BB9E4-C8E9-B62B-8ED1-C333EE866A1C}"/>
              </a:ext>
            </a:extLst>
          </p:cNvPr>
          <p:cNvSpPr>
            <a:spLocks noGrp="1"/>
          </p:cNvSpPr>
          <p:nvPr>
            <p:ph type="title"/>
          </p:nvPr>
        </p:nvSpPr>
        <p:spPr/>
        <p:txBody>
          <a:bodyPr/>
          <a:lstStyle/>
          <a:p>
            <a:r>
              <a:rPr lang="en-US" dirty="0"/>
              <a:t>Comparisons</a:t>
            </a:r>
            <a:endParaRPr lang="LID4096" dirty="0"/>
          </a:p>
        </p:txBody>
      </p:sp>
      <p:graphicFrame>
        <p:nvGraphicFramePr>
          <p:cNvPr id="4" name="Table 3">
            <a:extLst>
              <a:ext uri="{FF2B5EF4-FFF2-40B4-BE49-F238E27FC236}">
                <a16:creationId xmlns:a16="http://schemas.microsoft.com/office/drawing/2014/main" id="{64C53A15-AF92-4D5D-E815-CF35C20FC085}"/>
              </a:ext>
            </a:extLst>
          </p:cNvPr>
          <p:cNvGraphicFramePr>
            <a:graphicFrameLocks/>
          </p:cNvGraphicFramePr>
          <p:nvPr>
            <p:extLst>
              <p:ext uri="{D42A27DB-BD31-4B8C-83A1-F6EECF244321}">
                <p14:modId xmlns:p14="http://schemas.microsoft.com/office/powerpoint/2010/main" val="682330598"/>
              </p:ext>
            </p:extLst>
          </p:nvPr>
        </p:nvGraphicFramePr>
        <p:xfrm>
          <a:off x="838200" y="2852959"/>
          <a:ext cx="10515600" cy="1854200"/>
        </p:xfrm>
        <a:graphic>
          <a:graphicData uri="http://schemas.openxmlformats.org/drawingml/2006/table">
            <a:tbl>
              <a:tblPr firstRow="1" bandRow="1">
                <a:tableStyleId>{616DA210-FB5B-4158-B5E0-FEB733F419BA}</a:tableStyleId>
              </a:tblPr>
              <a:tblGrid>
                <a:gridCol w="10515600">
                  <a:extLst>
                    <a:ext uri="{9D8B030D-6E8A-4147-A177-3AD203B41FA5}">
                      <a16:colId xmlns:a16="http://schemas.microsoft.com/office/drawing/2014/main" val="4081587204"/>
                    </a:ext>
                  </a:extLst>
                </a:gridCol>
              </a:tblGrid>
              <a:tr h="370840">
                <a:tc>
                  <a:txBody>
                    <a:bodyPr/>
                    <a:lstStyle/>
                    <a:p>
                      <a:r>
                        <a:rPr lang="en-US" dirty="0"/>
                        <a:t>Comparisons</a:t>
                      </a:r>
                      <a:endParaRPr lang="LID4096" dirty="0"/>
                    </a:p>
                  </a:txBody>
                  <a:tcPr/>
                </a:tc>
                <a:extLst>
                  <a:ext uri="{0D108BD9-81ED-4DB2-BD59-A6C34878D82A}">
                    <a16:rowId xmlns:a16="http://schemas.microsoft.com/office/drawing/2014/main" val="3385582175"/>
                  </a:ext>
                </a:extLst>
              </a:tr>
              <a:tr h="370840">
                <a:tc>
                  <a:txBody>
                    <a:bodyPr/>
                    <a:lstStyle/>
                    <a:p>
                      <a:r>
                        <a:rPr lang="en-US" dirty="0"/>
                        <a:t>Mice with quickpred()</a:t>
                      </a:r>
                    </a:p>
                  </a:txBody>
                  <a:tcPr/>
                </a:tc>
                <a:extLst>
                  <a:ext uri="{0D108BD9-81ED-4DB2-BD59-A6C34878D82A}">
                    <a16:rowId xmlns:a16="http://schemas.microsoft.com/office/drawing/2014/main" val="1727817398"/>
                  </a:ext>
                </a:extLst>
              </a:tr>
              <a:tr h="370840">
                <a:tc>
                  <a:txBody>
                    <a:bodyPr/>
                    <a:lstStyle/>
                    <a:p>
                      <a:r>
                        <a:rPr lang="en-US" dirty="0"/>
                        <a:t>Mice with </a:t>
                      </a:r>
                      <a:r>
                        <a:rPr lang="en-US" dirty="0" err="1"/>
                        <a:t>feature.selector</a:t>
                      </a:r>
                      <a:r>
                        <a:rPr lang="en-US" dirty="0"/>
                        <a:t>()</a:t>
                      </a:r>
                      <a:endParaRPr lang="LID4096" dirty="0"/>
                    </a:p>
                  </a:txBody>
                  <a:tcPr/>
                </a:tc>
                <a:extLst>
                  <a:ext uri="{0D108BD9-81ED-4DB2-BD59-A6C34878D82A}">
                    <a16:rowId xmlns:a16="http://schemas.microsoft.com/office/drawing/2014/main" val="14457721"/>
                  </a:ext>
                </a:extLst>
              </a:tr>
              <a:tr h="370840">
                <a:tc>
                  <a:txBody>
                    <a:bodyPr/>
                    <a:lstStyle/>
                    <a:p>
                      <a:r>
                        <a:rPr lang="en-US" dirty="0"/>
                        <a:t>Mice with all predictors</a:t>
                      </a:r>
                      <a:endParaRPr lang="LID4096" dirty="0"/>
                    </a:p>
                  </a:txBody>
                  <a:tcPr/>
                </a:tc>
                <a:extLst>
                  <a:ext uri="{0D108BD9-81ED-4DB2-BD59-A6C34878D82A}">
                    <a16:rowId xmlns:a16="http://schemas.microsoft.com/office/drawing/2014/main" val="2386264074"/>
                  </a:ext>
                </a:extLst>
              </a:tr>
              <a:tr h="370840">
                <a:tc>
                  <a:txBody>
                    <a:bodyPr/>
                    <a:lstStyle/>
                    <a:p>
                      <a:r>
                        <a:rPr lang="en-US" dirty="0"/>
                        <a:t>Truth</a:t>
                      </a:r>
                      <a:endParaRPr lang="LID4096" dirty="0"/>
                    </a:p>
                  </a:txBody>
                  <a:tcPr/>
                </a:tc>
                <a:extLst>
                  <a:ext uri="{0D108BD9-81ED-4DB2-BD59-A6C34878D82A}">
                    <a16:rowId xmlns:a16="http://schemas.microsoft.com/office/drawing/2014/main" val="1759409623"/>
                  </a:ext>
                </a:extLst>
              </a:tr>
            </a:tbl>
          </a:graphicData>
        </a:graphic>
      </p:graphicFrame>
      <p:sp>
        <p:nvSpPr>
          <p:cNvPr id="5" name="Content Placeholder 2">
            <a:extLst>
              <a:ext uri="{FF2B5EF4-FFF2-40B4-BE49-F238E27FC236}">
                <a16:creationId xmlns:a16="http://schemas.microsoft.com/office/drawing/2014/main" id="{94DE1402-DFA2-B30B-A553-8205FCAECADA}"/>
              </a:ext>
            </a:extLst>
          </p:cNvPr>
          <p:cNvSpPr txBox="1">
            <a:spLocks/>
          </p:cNvSpPr>
          <p:nvPr/>
        </p:nvSpPr>
        <p:spPr>
          <a:xfrm>
            <a:off x="838200" y="4943193"/>
            <a:ext cx="10515600" cy="154968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Evaluation metrics: entropy for categorical outcomes (?), something with difference in sigma^2 for regression (?) </a:t>
            </a:r>
          </a:p>
          <a:p>
            <a:pPr marL="0" indent="0">
              <a:buNone/>
            </a:pPr>
            <a:r>
              <a:rPr lang="en-US" sz="2000" dirty="0"/>
              <a:t>Save all the metrics to be able to compute various things later on</a:t>
            </a:r>
          </a:p>
          <a:p>
            <a:pPr marL="0" indent="0">
              <a:buNone/>
            </a:pPr>
            <a:r>
              <a:rPr lang="en-US" sz="2000" dirty="0"/>
              <a:t>Create your data in a non-linear way. Always use the same imputation approach cart</a:t>
            </a:r>
            <a:endParaRPr lang="LID4096" sz="2000" dirty="0"/>
          </a:p>
        </p:txBody>
      </p:sp>
    </p:spTree>
    <p:extLst>
      <p:ext uri="{BB962C8B-B14F-4D97-AF65-F5344CB8AC3E}">
        <p14:creationId xmlns:p14="http://schemas.microsoft.com/office/powerpoint/2010/main" val="3632665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597C-331C-FAB3-225D-39E2A3C636A3}"/>
              </a:ext>
            </a:extLst>
          </p:cNvPr>
          <p:cNvSpPr>
            <a:spLocks noGrp="1"/>
          </p:cNvSpPr>
          <p:nvPr>
            <p:ph type="title"/>
          </p:nvPr>
        </p:nvSpPr>
        <p:spPr/>
        <p:txBody>
          <a:bodyPr/>
          <a:lstStyle/>
          <a:p>
            <a:r>
              <a:rPr lang="en-US" dirty="0"/>
              <a:t>After the Simulation</a:t>
            </a:r>
            <a:endParaRPr lang="LID4096" dirty="0"/>
          </a:p>
        </p:txBody>
      </p:sp>
      <p:sp>
        <p:nvSpPr>
          <p:cNvPr id="3" name="Content Placeholder 2">
            <a:extLst>
              <a:ext uri="{FF2B5EF4-FFF2-40B4-BE49-F238E27FC236}">
                <a16:creationId xmlns:a16="http://schemas.microsoft.com/office/drawing/2014/main" id="{2ECDD508-9072-283C-E19D-527659DB0ED8}"/>
              </a:ext>
            </a:extLst>
          </p:cNvPr>
          <p:cNvSpPr>
            <a:spLocks noGrp="1"/>
          </p:cNvSpPr>
          <p:nvPr>
            <p:ph idx="1"/>
          </p:nvPr>
        </p:nvSpPr>
        <p:spPr/>
        <p:txBody>
          <a:bodyPr/>
          <a:lstStyle/>
          <a:p>
            <a:r>
              <a:rPr lang="en-US" dirty="0"/>
              <a:t>We keep the best method from every category</a:t>
            </a:r>
          </a:p>
          <a:p>
            <a:r>
              <a:rPr lang="en-US" dirty="0"/>
              <a:t>Make our own functions</a:t>
            </a:r>
          </a:p>
          <a:p>
            <a:r>
              <a:rPr lang="en-US" dirty="0"/>
              <a:t>Implement them to mice</a:t>
            </a:r>
            <a:endParaRPr lang="LID4096" dirty="0"/>
          </a:p>
        </p:txBody>
      </p:sp>
    </p:spTree>
    <p:extLst>
      <p:ext uri="{BB962C8B-B14F-4D97-AF65-F5344CB8AC3E}">
        <p14:creationId xmlns:p14="http://schemas.microsoft.com/office/powerpoint/2010/main" val="381581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3E91D-5970-6F54-9891-7F503E05FF21}"/>
              </a:ext>
            </a:extLst>
          </p:cNvPr>
          <p:cNvSpPr>
            <a:spLocks noGrp="1"/>
          </p:cNvSpPr>
          <p:nvPr>
            <p:ph type="title"/>
          </p:nvPr>
        </p:nvSpPr>
        <p:spPr>
          <a:xfrm>
            <a:off x="838200" y="2682815"/>
            <a:ext cx="10515600" cy="1325563"/>
          </a:xfrm>
        </p:spPr>
        <p:txBody>
          <a:bodyPr/>
          <a:lstStyle/>
          <a:p>
            <a:pPr algn="ctr"/>
            <a:r>
              <a:rPr lang="en-US" dirty="0"/>
              <a:t>Appendix</a:t>
            </a:r>
            <a:endParaRPr lang="LID4096" dirty="0"/>
          </a:p>
        </p:txBody>
      </p:sp>
    </p:spTree>
    <p:extLst>
      <p:ext uri="{BB962C8B-B14F-4D97-AF65-F5344CB8AC3E}">
        <p14:creationId xmlns:p14="http://schemas.microsoft.com/office/powerpoint/2010/main" val="4245738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raz 5">
            <a:extLst>
              <a:ext uri="{FF2B5EF4-FFF2-40B4-BE49-F238E27FC236}">
                <a16:creationId xmlns:a16="http://schemas.microsoft.com/office/drawing/2014/main" id="{C400CCD3-9BE6-4FBD-96EA-5A26A0D77186}"/>
              </a:ext>
            </a:extLst>
          </p:cNvPr>
          <p:cNvPicPr>
            <a:picLocks noChangeAspect="1"/>
          </p:cNvPicPr>
          <p:nvPr/>
        </p:nvPicPr>
        <p:blipFill>
          <a:blip r:embed="rId2"/>
          <a:stretch>
            <a:fillRect/>
          </a:stretch>
        </p:blipFill>
        <p:spPr>
          <a:xfrm>
            <a:off x="670560" y="3126460"/>
            <a:ext cx="10956339" cy="3243012"/>
          </a:xfrm>
          <a:prstGeom prst="rect">
            <a:avLst/>
          </a:prstGeom>
        </p:spPr>
      </p:pic>
      <p:sp>
        <p:nvSpPr>
          <p:cNvPr id="7" name="pole tekstowe 6">
            <a:extLst>
              <a:ext uri="{FF2B5EF4-FFF2-40B4-BE49-F238E27FC236}">
                <a16:creationId xmlns:a16="http://schemas.microsoft.com/office/drawing/2014/main" id="{695C3B5B-663B-4D27-8540-8661B0106133}"/>
              </a:ext>
            </a:extLst>
          </p:cNvPr>
          <p:cNvSpPr txBox="1"/>
          <p:nvPr/>
        </p:nvSpPr>
        <p:spPr>
          <a:xfrm>
            <a:off x="452615" y="269398"/>
            <a:ext cx="2797625" cy="646331"/>
          </a:xfrm>
          <a:prstGeom prst="rect">
            <a:avLst/>
          </a:prstGeom>
          <a:noFill/>
        </p:spPr>
        <p:txBody>
          <a:bodyPr wrap="none" rtlCol="0">
            <a:spAutoFit/>
          </a:bodyPr>
          <a:lstStyle/>
          <a:p>
            <a:r>
              <a:rPr lang="en-AU" sz="3600" b="1" dirty="0"/>
              <a:t>The methods </a:t>
            </a:r>
            <a:endParaRPr lang="en-GB" sz="3600" b="1" dirty="0"/>
          </a:p>
        </p:txBody>
      </p:sp>
      <p:sp>
        <p:nvSpPr>
          <p:cNvPr id="8" name="pole tekstowe 7">
            <a:extLst>
              <a:ext uri="{FF2B5EF4-FFF2-40B4-BE49-F238E27FC236}">
                <a16:creationId xmlns:a16="http://schemas.microsoft.com/office/drawing/2014/main" id="{0C69107B-4DFE-4DA6-BC8F-DD3DBE6CEB3F}"/>
              </a:ext>
            </a:extLst>
          </p:cNvPr>
          <p:cNvSpPr txBox="1"/>
          <p:nvPr/>
        </p:nvSpPr>
        <p:spPr>
          <a:xfrm>
            <a:off x="670560" y="825550"/>
            <a:ext cx="5159361" cy="1569660"/>
          </a:xfrm>
          <a:prstGeom prst="rect">
            <a:avLst/>
          </a:prstGeom>
          <a:noFill/>
        </p:spPr>
        <p:txBody>
          <a:bodyPr wrap="none" rtlCol="0">
            <a:spAutoFit/>
          </a:bodyPr>
          <a:lstStyle/>
          <a:p>
            <a:pPr marL="457200" indent="-457200">
              <a:buFont typeface="Arial" panose="020B0604020202020204" pitchFamily="34" charset="0"/>
              <a:buChar char="•"/>
            </a:pPr>
            <a:r>
              <a:rPr lang="en-AU" sz="2400" b="1" dirty="0"/>
              <a:t>Filters (univariate and multivariate)</a:t>
            </a:r>
          </a:p>
          <a:p>
            <a:pPr marL="457200" indent="-457200">
              <a:buFont typeface="Arial" panose="020B0604020202020204" pitchFamily="34" charset="0"/>
              <a:buChar char="•"/>
            </a:pPr>
            <a:r>
              <a:rPr lang="en-AU" sz="2400" b="1" dirty="0"/>
              <a:t>Wrappers </a:t>
            </a:r>
          </a:p>
          <a:p>
            <a:pPr marL="457200" indent="-457200">
              <a:buFont typeface="Arial" panose="020B0604020202020204" pitchFamily="34" charset="0"/>
              <a:buChar char="•"/>
            </a:pPr>
            <a:r>
              <a:rPr lang="en-AU" sz="2400" b="1" dirty="0"/>
              <a:t>Embedded </a:t>
            </a:r>
          </a:p>
          <a:p>
            <a:pPr marL="457200" indent="-457200">
              <a:buFont typeface="Arial" panose="020B0604020202020204" pitchFamily="34" charset="0"/>
              <a:buChar char="•"/>
            </a:pPr>
            <a:r>
              <a:rPr lang="en-AU" sz="2400" b="1" dirty="0"/>
              <a:t>Hybrids (Filter-Wrapper)</a:t>
            </a:r>
            <a:endParaRPr lang="en-GB" sz="2400" b="1" dirty="0"/>
          </a:p>
        </p:txBody>
      </p:sp>
      <p:sp>
        <p:nvSpPr>
          <p:cNvPr id="9" name="pole tekstowe 8">
            <a:extLst>
              <a:ext uri="{FF2B5EF4-FFF2-40B4-BE49-F238E27FC236}">
                <a16:creationId xmlns:a16="http://schemas.microsoft.com/office/drawing/2014/main" id="{E488EF8C-7A4A-4C8B-B883-9BA4DA866B73}"/>
              </a:ext>
            </a:extLst>
          </p:cNvPr>
          <p:cNvSpPr txBox="1"/>
          <p:nvPr/>
        </p:nvSpPr>
        <p:spPr>
          <a:xfrm>
            <a:off x="670560" y="2418574"/>
            <a:ext cx="10241280" cy="707886"/>
          </a:xfrm>
          <a:prstGeom prst="rect">
            <a:avLst/>
          </a:prstGeom>
          <a:noFill/>
        </p:spPr>
        <p:txBody>
          <a:bodyPr wrap="square" rtlCol="0">
            <a:spAutoFit/>
          </a:bodyPr>
          <a:lstStyle/>
          <a:p>
            <a:r>
              <a:rPr lang="en-AU" sz="2000" b="1" dirty="0"/>
              <a:t>For the purpose of  FS, </a:t>
            </a:r>
            <a:r>
              <a:rPr lang="pl-PL" sz="2000" b="1" dirty="0" err="1"/>
              <a:t>clas</a:t>
            </a:r>
            <a:r>
              <a:rPr lang="en-AU" sz="2000" b="1" dirty="0"/>
              <a:t>s</a:t>
            </a:r>
            <a:r>
              <a:rPr lang="pl-PL" sz="2000" b="1" dirty="0" err="1"/>
              <a:t>ifiers</a:t>
            </a:r>
            <a:r>
              <a:rPr lang="en-AU" sz="2000" b="1" dirty="0"/>
              <a:t> </a:t>
            </a:r>
            <a:r>
              <a:rPr lang="pl-PL" sz="2000" b="1" dirty="0"/>
              <a:t>(</a:t>
            </a:r>
            <a:r>
              <a:rPr lang="pl-PL" sz="2000" b="1" dirty="0" err="1"/>
              <a:t>supervised</a:t>
            </a:r>
            <a:r>
              <a:rPr lang="pl-PL" sz="2000" b="1" dirty="0"/>
              <a:t> </a:t>
            </a:r>
            <a:r>
              <a:rPr lang="pl-PL" sz="2000" b="1" dirty="0" err="1"/>
              <a:t>machine</a:t>
            </a:r>
            <a:r>
              <a:rPr lang="pl-PL" sz="2000" b="1" dirty="0"/>
              <a:t> learning</a:t>
            </a:r>
            <a:r>
              <a:rPr lang="en-AU" sz="2000" b="1" dirty="0"/>
              <a:t> </a:t>
            </a:r>
            <a:r>
              <a:rPr lang="pl-PL" sz="2000" b="1" dirty="0" err="1"/>
              <a:t>methods</a:t>
            </a:r>
            <a:r>
              <a:rPr lang="pl-PL" sz="2000" b="1" dirty="0"/>
              <a:t>) </a:t>
            </a:r>
            <a:r>
              <a:rPr lang="en-AU" sz="2000" b="1" dirty="0"/>
              <a:t>are </a:t>
            </a:r>
            <a:r>
              <a:rPr lang="pl-PL" sz="2000" b="1" dirty="0" err="1"/>
              <a:t>used</a:t>
            </a:r>
            <a:r>
              <a:rPr lang="pl-PL" sz="2000" b="1" dirty="0"/>
              <a:t> </a:t>
            </a:r>
            <a:r>
              <a:rPr lang="en-AU" sz="2000" b="1" dirty="0"/>
              <a:t>the most.</a:t>
            </a:r>
          </a:p>
          <a:p>
            <a:endParaRPr lang="en-AU" sz="2000" b="1" dirty="0"/>
          </a:p>
        </p:txBody>
      </p:sp>
    </p:spTree>
    <p:extLst>
      <p:ext uri="{BB962C8B-B14F-4D97-AF65-F5344CB8AC3E}">
        <p14:creationId xmlns:p14="http://schemas.microsoft.com/office/powerpoint/2010/main" val="3647012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1784</Words>
  <Application>Microsoft Office PowerPoint</Application>
  <PresentationFormat>Widescreen</PresentationFormat>
  <Paragraphs>102</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NexusSans</vt:lpstr>
      <vt:lpstr>Office Theme</vt:lpstr>
      <vt:lpstr>mice::feature.selector()</vt:lpstr>
      <vt:lpstr>Goal function</vt:lpstr>
      <vt:lpstr>Idea</vt:lpstr>
      <vt:lpstr>Feature Selection Algorithms we consider:</vt:lpstr>
      <vt:lpstr>Simulation Study Design</vt:lpstr>
      <vt:lpstr>Comparisons</vt:lpstr>
      <vt:lpstr>After the Simulation</vt:lpstr>
      <vt:lpstr>Appendix</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mice::feature.selector()</dc:title>
  <dc:creator>Daniel Anadria</dc:creator>
  <cp:lastModifiedBy>Daniel Anadria</cp:lastModifiedBy>
  <cp:revision>7</cp:revision>
  <dcterms:created xsi:type="dcterms:W3CDTF">2022-11-02T10:56:52Z</dcterms:created>
  <dcterms:modified xsi:type="dcterms:W3CDTF">2022-11-02T13:48:16Z</dcterms:modified>
</cp:coreProperties>
</file>