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  <p:sldId id="283" r:id="rId5"/>
    <p:sldId id="262" r:id="rId6"/>
    <p:sldId id="260" r:id="rId7"/>
    <p:sldId id="285" r:id="rId8"/>
    <p:sldId id="268" r:id="rId9"/>
    <p:sldId id="270" r:id="rId10"/>
    <p:sldId id="271" r:id="rId11"/>
    <p:sldId id="273" r:id="rId12"/>
    <p:sldId id="274" r:id="rId13"/>
    <p:sldId id="275" r:id="rId14"/>
    <p:sldId id="284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4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9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03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3303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456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727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269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6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C1C18-307B-4F68-A007-B5B542270E8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34C5-BDBB-48CA-9835-2C3DAA3C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991" y="2738230"/>
            <a:ext cx="9250018" cy="1381539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Patients Attending Medical Appointments</a:t>
            </a:r>
            <a:endParaRPr lang="ar-SA" sz="4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4776BE-56E0-45CE-9EEE-CF8F188E1E22}"/>
              </a:ext>
            </a:extLst>
          </p:cNvPr>
          <p:cNvSpPr txBox="1">
            <a:spLocks/>
          </p:cNvSpPr>
          <p:nvPr/>
        </p:nvSpPr>
        <p:spPr>
          <a:xfrm>
            <a:off x="3193535" y="5045764"/>
            <a:ext cx="5420139" cy="138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</a:rPr>
              <a:t>Abdulelah Ibrahim Aldossari</a:t>
            </a:r>
            <a:endParaRPr lang="ar-SA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DE8C19-10E3-4D04-9E34-6CA3FD90F910}"/>
              </a:ext>
            </a:extLst>
          </p:cNvPr>
          <p:cNvSpPr txBox="1">
            <a:spLocks/>
          </p:cNvSpPr>
          <p:nvPr/>
        </p:nvSpPr>
        <p:spPr>
          <a:xfrm>
            <a:off x="2736574" y="1812235"/>
            <a:ext cx="6718852" cy="138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Exploratory Data Analysis (EDA)</a:t>
            </a:r>
            <a:endParaRPr lang="ar-SA" sz="32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83DDE19-9D1F-447B-8AE7-499CC2E4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0094" y="430697"/>
            <a:ext cx="3247020" cy="7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8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679AD7F3-E134-47B1-9FA3-3C0C26037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269"/>
          <a:stretch/>
        </p:blipFill>
        <p:spPr bwMode="auto">
          <a:xfrm>
            <a:off x="715616" y="2992580"/>
            <a:ext cx="10760768" cy="370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DF3175-B129-4B5A-ADC1-41F218562DC7}"/>
              </a:ext>
            </a:extLst>
          </p:cNvPr>
          <p:cNvSpPr txBox="1">
            <a:spLocks/>
          </p:cNvSpPr>
          <p:nvPr/>
        </p:nvSpPr>
        <p:spPr>
          <a:xfrm>
            <a:off x="919119" y="0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Comparing Age with number of patients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864A43-6EFC-45DD-91BC-3CED9F2703AD}"/>
              </a:ext>
            </a:extLst>
          </p:cNvPr>
          <p:cNvSpPr txBox="1">
            <a:spLocks/>
          </p:cNvSpPr>
          <p:nvPr/>
        </p:nvSpPr>
        <p:spPr>
          <a:xfrm>
            <a:off x="1358082" y="1569603"/>
            <a:ext cx="9475836" cy="1422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number of patients who attend appointments goes through an increase and decrease with increasing age, but the number of patients continues to decrease after age 53.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5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D7DACAA-98C0-43A7-A913-ACA6AF6B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94" y="1305176"/>
            <a:ext cx="6142282" cy="424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78028-7F64-4319-8DF9-F693CB5B868B}"/>
              </a:ext>
            </a:extLst>
          </p:cNvPr>
          <p:cNvSpPr txBox="1">
            <a:spLocks/>
          </p:cNvSpPr>
          <p:nvPr/>
        </p:nvSpPr>
        <p:spPr>
          <a:xfrm>
            <a:off x="0" y="47105"/>
            <a:ext cx="12191999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Comparing having Scholarship with number of patients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FB4181-7AE8-4F20-B71D-CCEE3F2636C9}"/>
              </a:ext>
            </a:extLst>
          </p:cNvPr>
          <p:cNvSpPr txBox="1">
            <a:spLocks/>
          </p:cNvSpPr>
          <p:nvPr/>
        </p:nvSpPr>
        <p:spPr>
          <a:xfrm>
            <a:off x="0" y="2080592"/>
            <a:ext cx="5208105" cy="410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number of patients who attended the appointments and have scholarship is much higher than the number of patients who attended the appointments and do not have scholarship.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8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A6C2B57-5846-4888-BD2D-333E18686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16" y="1215887"/>
            <a:ext cx="6301684" cy="44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F6B5B9-2DBE-4458-A8BA-5511CDB05857}"/>
              </a:ext>
            </a:extLst>
          </p:cNvPr>
          <p:cNvSpPr txBox="1">
            <a:spLocks/>
          </p:cNvSpPr>
          <p:nvPr/>
        </p:nvSpPr>
        <p:spPr>
          <a:xfrm>
            <a:off x="145774" y="0"/>
            <a:ext cx="11781183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Comparing having Alcoholism with number of patients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AB1722-C0E2-45A7-902A-6DEB2B42B6B2}"/>
              </a:ext>
            </a:extLst>
          </p:cNvPr>
          <p:cNvSpPr txBox="1">
            <a:spLocks/>
          </p:cNvSpPr>
          <p:nvPr/>
        </p:nvSpPr>
        <p:spPr>
          <a:xfrm>
            <a:off x="19603" y="1881727"/>
            <a:ext cx="4929810" cy="410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number of patients who attended appointments and have alcoholism is very small compared to the number of patients who attended appointments and do not have alcoholism.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2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5D50C0BC-E2A8-410E-8B1B-3C42A883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290603"/>
            <a:ext cx="6162261" cy="42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434C8DE-9AC3-4521-AC7B-25B702190DAE}"/>
              </a:ext>
            </a:extLst>
          </p:cNvPr>
          <p:cNvSpPr txBox="1">
            <a:spLocks/>
          </p:cNvSpPr>
          <p:nvPr/>
        </p:nvSpPr>
        <p:spPr>
          <a:xfrm>
            <a:off x="145774" y="0"/>
            <a:ext cx="11781183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Comparing Receiving SMS with number of patients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059F7A-3432-4611-956A-1990D2FD4E57}"/>
              </a:ext>
            </a:extLst>
          </p:cNvPr>
          <p:cNvSpPr txBox="1">
            <a:spLocks/>
          </p:cNvSpPr>
          <p:nvPr/>
        </p:nvSpPr>
        <p:spPr>
          <a:xfrm>
            <a:off x="19603" y="1881727"/>
            <a:ext cx="4777684" cy="410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number of patients who attended the appointments and received SMS is more than those who did not receive SMS.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Answers to the questions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005C70-4B86-4D09-B829-76289439B763}"/>
              </a:ext>
            </a:extLst>
          </p:cNvPr>
          <p:cNvSpPr txBox="1">
            <a:spLocks/>
          </p:cNvSpPr>
          <p:nvPr/>
        </p:nvSpPr>
        <p:spPr>
          <a:xfrm>
            <a:off x="689112" y="2486719"/>
            <a:ext cx="10721009" cy="3569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There are many features that affect patients' attendance to their appointments, but the three most prominent features are: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7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1. Alcoholism 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9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2. Scholarship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7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3. Gender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B7DE0E-B57E-45C8-8B22-12792091C681}"/>
              </a:ext>
            </a:extLst>
          </p:cNvPr>
          <p:cNvSpPr txBox="1">
            <a:spLocks/>
          </p:cNvSpPr>
          <p:nvPr/>
        </p:nvSpPr>
        <p:spPr>
          <a:xfrm>
            <a:off x="924443" y="983264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What are the top three features affecting patients' attendance for their appointments?</a:t>
            </a:r>
          </a:p>
        </p:txBody>
      </p:sp>
    </p:spTree>
    <p:extLst>
      <p:ext uri="{BB962C8B-B14F-4D97-AF65-F5344CB8AC3E}">
        <p14:creationId xmlns:p14="http://schemas.microsoft.com/office/powerpoint/2010/main" val="110613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Answers to the questions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B7DE0E-B57E-45C8-8B22-12792091C681}"/>
              </a:ext>
            </a:extLst>
          </p:cNvPr>
          <p:cNvSpPr txBox="1">
            <a:spLocks/>
          </p:cNvSpPr>
          <p:nvPr/>
        </p:nvSpPr>
        <p:spPr>
          <a:xfrm>
            <a:off x="924443" y="881076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Is there a correlation between one feature and another?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0A2CFF-7FB1-4B93-BC39-A4E84262F9B1}"/>
              </a:ext>
            </a:extLst>
          </p:cNvPr>
          <p:cNvSpPr txBox="1">
            <a:spLocks/>
          </p:cNvSpPr>
          <p:nvPr/>
        </p:nvSpPr>
        <p:spPr>
          <a:xfrm>
            <a:off x="740819" y="2407400"/>
            <a:ext cx="11080120" cy="3569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Based on the heatmap, there are some features that have a correlation with other features, for example:</a:t>
            </a: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Age and Hypertension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1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Diabetes and Hypertension</a:t>
            </a: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1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Days_Left and SMS_received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33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Answers to the questions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B7DE0E-B57E-45C8-8B22-12792091C681}"/>
              </a:ext>
            </a:extLst>
          </p:cNvPr>
          <p:cNvSpPr txBox="1">
            <a:spLocks/>
          </p:cNvSpPr>
          <p:nvPr/>
        </p:nvSpPr>
        <p:spPr>
          <a:xfrm>
            <a:off x="924443" y="1101845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What do you suggest to solve this problem?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006E4B-AD0A-4151-A867-431F14872DD5}"/>
              </a:ext>
            </a:extLst>
          </p:cNvPr>
          <p:cNvSpPr txBox="1">
            <a:spLocks/>
          </p:cNvSpPr>
          <p:nvPr/>
        </p:nvSpPr>
        <p:spPr>
          <a:xfrm>
            <a:off x="283620" y="2628899"/>
            <a:ext cx="11635408" cy="36467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We must look for the reasons and try to reduce them as much as possible, for example: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Age: Patients over the age of fifty, we ask them to choose a family member as responsible for him, and we remind them of the appointment every two or three days.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Scholarship: Trying to increase the number of patients who have a scholarship, by asking the competent authorities and convincing them.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Alcoholism: Spreading awareness about the dangers of alcohol addiction, persuading the alcohol addicted patient to join clinics to quit drinking alcohol.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5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SMS_received: Sending an appointment reminder message to the patient’s phone on the scheduled day, and another message 24 hours before the appointment day.</a:t>
            </a:r>
            <a:endParaRPr 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78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96802-1596-4B78-82DA-96B82792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Objects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6E47E77-ACC3-4FD4-AF21-98F8D970AFDE}"/>
              </a:ext>
            </a:extLst>
          </p:cNvPr>
          <p:cNvSpPr txBox="1">
            <a:spLocks/>
          </p:cNvSpPr>
          <p:nvPr/>
        </p:nvSpPr>
        <p:spPr>
          <a:xfrm>
            <a:off x="5148943" y="965200"/>
            <a:ext cx="6118614" cy="4562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9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1. Introduction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9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2. Data Cleaning and Preparation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9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3. Data Visualization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9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4. Conclusion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9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07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B788B1-48D1-44B4-BF4E-DE84470E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5105399" y="1115568"/>
            <a:ext cx="6252588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When a patient makes a medical appointment, receives all the instructions, and does not attend the appointment, Should we blame the patient? Or the hospital? </a:t>
            </a: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 this project, we will talk about the problem of patients not attending their appointments, knowing the reasons of this problem, and proposing solutions to it.</a:t>
            </a: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96802-1596-4B78-82DA-96B82792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Data Used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6E47E77-ACC3-4FD4-AF21-98F8D970AFDE}"/>
              </a:ext>
            </a:extLst>
          </p:cNvPr>
          <p:cNvSpPr txBox="1">
            <a:spLocks/>
          </p:cNvSpPr>
          <p:nvPr/>
        </p:nvSpPr>
        <p:spPr>
          <a:xfrm>
            <a:off x="4894405" y="1047301"/>
            <a:ext cx="7042245" cy="4763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The dataset called "Medical Appointment No Shows", which contains 110,527 medical appointments and 14 features. The most important one is "no-show", which will tell us if the patient attends the appointment or not. </a:t>
            </a:r>
          </a:p>
          <a:p>
            <a:pPr marL="342900" indent="-3429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The timeline of the dataset starts from November 10, 2015, to June 23, 2016.</a:t>
            </a:r>
          </a:p>
          <a:p>
            <a:pPr marL="342900" indent="-3429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 got rid of some invalid values in the data set by resetting them to zeros, such as negative values in the "age" and "days left" columns</a:t>
            </a:r>
            <a:r>
              <a:rPr lang="ar-SA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.</a:t>
            </a: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342900" indent="-3429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72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Questions should be answered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005C70-4B86-4D09-B829-76289439B763}"/>
              </a:ext>
            </a:extLst>
          </p:cNvPr>
          <p:cNvSpPr txBox="1">
            <a:spLocks/>
          </p:cNvSpPr>
          <p:nvPr/>
        </p:nvSpPr>
        <p:spPr>
          <a:xfrm>
            <a:off x="1540899" y="2486719"/>
            <a:ext cx="9099554" cy="3357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What are the top three features affecting patients' attendance for their appointments?</a:t>
            </a: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8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Is there a correlation between one feature and another?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marL="457200" indent="-457200"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algn="l" defTabSz="457200" rtl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What do you suggest to solve this problem?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48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8CAED1-EBDB-4C5C-9370-0C04C9DD7E60}"/>
              </a:ext>
            </a:extLst>
          </p:cNvPr>
          <p:cNvSpPr txBox="1">
            <a:spLocks/>
          </p:cNvSpPr>
          <p:nvPr/>
        </p:nvSpPr>
        <p:spPr>
          <a:xfrm>
            <a:off x="1370692" y="214364"/>
            <a:ext cx="9440034" cy="1088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defTabSz="457200" rtl="0">
              <a:spcAft>
                <a:spcPts val="600"/>
              </a:spcAft>
            </a:pPr>
            <a:r>
              <a:rPr lang="en-US" sz="4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What are the Data Features? </a:t>
            </a:r>
            <a:endParaRPr lang="en-US" sz="4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E88674-AF13-47D5-B1F1-D54F6CDCC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97357"/>
              </p:ext>
            </p:extLst>
          </p:nvPr>
        </p:nvGraphicFramePr>
        <p:xfrm>
          <a:off x="1976369" y="1804222"/>
          <a:ext cx="8228681" cy="4484032"/>
        </p:xfrm>
        <a:graphic>
          <a:graphicData uri="http://schemas.openxmlformats.org/drawingml/2006/table">
            <a:tbl>
              <a:tblPr rtl="1" firstRow="1" bandRow="1">
                <a:noFill/>
                <a:tableStyleId>{3B4B98B0-60AC-42C2-AFA5-B58CD77FA1E5}</a:tableStyleId>
              </a:tblPr>
              <a:tblGrid>
                <a:gridCol w="4113739">
                  <a:extLst>
                    <a:ext uri="{9D8B030D-6E8A-4147-A177-3AD203B41FA5}">
                      <a16:colId xmlns:a16="http://schemas.microsoft.com/office/drawing/2014/main" val="271249060"/>
                    </a:ext>
                  </a:extLst>
                </a:gridCol>
                <a:gridCol w="4114942">
                  <a:extLst>
                    <a:ext uri="{9D8B030D-6E8A-4147-A177-3AD203B41FA5}">
                      <a16:colId xmlns:a16="http://schemas.microsoft.com/office/drawing/2014/main" val="1152094469"/>
                    </a:ext>
                  </a:extLst>
                </a:gridCol>
              </a:tblGrid>
              <a:tr h="640576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>
                          <a:solidFill>
                            <a:srgbClr val="FFFF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Appointment ID</a:t>
                      </a:r>
                      <a:endParaRPr lang="ar-SA" sz="2400" b="1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91300" marR="114780" marT="114780" marB="1147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Patient ID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730459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Scheduled Day</a:t>
                      </a:r>
                    </a:p>
                  </a:txBody>
                  <a:tcPr marL="191300" marR="114780" marT="114780" marB="1147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Gender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613618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Age</a:t>
                      </a:r>
                    </a:p>
                  </a:txBody>
                  <a:tcPr marL="191300" marR="114780" marT="114780" marB="11478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Appointment Day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538458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Scholarship</a:t>
                      </a:r>
                    </a:p>
                  </a:txBody>
                  <a:tcPr marL="191300" marR="114780" marT="114780" marB="1147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Neighborhood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1850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Diabetes</a:t>
                      </a:r>
                    </a:p>
                  </a:txBody>
                  <a:tcPr marL="191300" marR="114780" marT="114780" marB="11478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Hypertension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93691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Handicap</a:t>
                      </a:r>
                    </a:p>
                  </a:txBody>
                  <a:tcPr marL="191300" marR="114780" marT="114780" marB="11478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Alcoholism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85174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No-show</a:t>
                      </a:r>
                    </a:p>
                  </a:txBody>
                  <a:tcPr marL="191300" marR="114780" marT="114780" marB="11478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SMS_received</a:t>
                      </a:r>
                    </a:p>
                  </a:txBody>
                  <a:tcPr marL="191300" marR="114780" marT="114780" marB="11478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3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4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4703E6-EA42-4016-A04B-78FB0B61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164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Libraries Used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005C70-4B86-4D09-B829-76289439B763}"/>
              </a:ext>
            </a:extLst>
          </p:cNvPr>
          <p:cNvSpPr txBox="1">
            <a:spLocks/>
          </p:cNvSpPr>
          <p:nvPr/>
        </p:nvSpPr>
        <p:spPr>
          <a:xfrm>
            <a:off x="3829878" y="2571415"/>
            <a:ext cx="4465982" cy="3761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Numpy</a:t>
            </a: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Matplotlib.pyplot</a:t>
            </a: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</a:rPr>
              <a:t>Datetime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ar-SA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1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72B5A00-EC60-4BDF-824F-E5BB23FB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7" y="406556"/>
            <a:ext cx="6054352" cy="63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D6E5B7-7E6F-4B9B-BE89-1E902C7835B5}"/>
              </a:ext>
            </a:extLst>
          </p:cNvPr>
          <p:cNvSpPr txBox="1">
            <a:spLocks/>
          </p:cNvSpPr>
          <p:nvPr/>
        </p:nvSpPr>
        <p:spPr>
          <a:xfrm>
            <a:off x="919119" y="23662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Correlation between features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E7567C-A758-437F-87A3-F34379617412}"/>
              </a:ext>
            </a:extLst>
          </p:cNvPr>
          <p:cNvSpPr txBox="1">
            <a:spLocks/>
          </p:cNvSpPr>
          <p:nvPr/>
        </p:nvSpPr>
        <p:spPr>
          <a:xfrm>
            <a:off x="0" y="1434498"/>
            <a:ext cx="5830957" cy="502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values in each cell represent a meaning, for example:</a:t>
            </a:r>
          </a:p>
          <a:p>
            <a:pPr lvl="1"/>
            <a:endParaRPr lang="en-US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: This value means that the correlation between the two features is a positive correlation.</a:t>
            </a:r>
          </a:p>
          <a:p>
            <a:pPr lvl="1"/>
            <a:endParaRPr lang="en-US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-1 : This value means that the correlation between the two features is negative correlation.</a:t>
            </a:r>
          </a:p>
          <a:p>
            <a:pPr lvl="1"/>
            <a:endParaRPr lang="en-US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 : This value means that there is no correlation between the two features.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So, we can say the more the value in the cell is to  1  or  -1, the more there is a correlation between the two features.</a:t>
            </a:r>
            <a:endParaRPr lang="ar-SA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1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38B15CE-5666-481B-9B1D-2274CCF3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3918"/>
            <a:ext cx="5509661" cy="38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518228-3719-4B00-89F7-DB0F254639C9}"/>
              </a:ext>
            </a:extLst>
          </p:cNvPr>
          <p:cNvSpPr txBox="1">
            <a:spLocks/>
          </p:cNvSpPr>
          <p:nvPr/>
        </p:nvSpPr>
        <p:spPr>
          <a:xfrm>
            <a:off x="919119" y="23662"/>
            <a:ext cx="10353762" cy="11647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Number of male patients comparing with female patients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FB61A-0D3C-400A-AF44-81F238C9AA70}"/>
              </a:ext>
            </a:extLst>
          </p:cNvPr>
          <p:cNvSpPr txBox="1">
            <a:spLocks/>
          </p:cNvSpPr>
          <p:nvPr/>
        </p:nvSpPr>
        <p:spPr>
          <a:xfrm>
            <a:off x="0" y="1752550"/>
            <a:ext cx="6096000" cy="28459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percentage of patients who did not attend their appointments is 80%, and this indicates that there is a problem that must be considered and resolved.</a:t>
            </a:r>
            <a:endParaRPr lang="ar-SA" sz="2400" b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59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909</TotalTime>
  <Words>757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Roboto</vt:lpstr>
      <vt:lpstr>Wingdings 2</vt:lpstr>
      <vt:lpstr>Slate</vt:lpstr>
      <vt:lpstr>Patients Attending Medical Appointments</vt:lpstr>
      <vt:lpstr>Objects</vt:lpstr>
      <vt:lpstr>Introduction</vt:lpstr>
      <vt:lpstr>Data Used</vt:lpstr>
      <vt:lpstr>Questions should be answered</vt:lpstr>
      <vt:lpstr>PowerPoint Presentation</vt:lpstr>
      <vt:lpstr>Libraries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 to the questions</vt:lpstr>
      <vt:lpstr>Answers to the questions</vt:lpstr>
      <vt:lpstr>Answers to the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Patients Attending Medical Appointments</dc:title>
  <dc:creator>عبدالاله الدوسري</dc:creator>
  <cp:lastModifiedBy>عبدالاله الدوسري</cp:lastModifiedBy>
  <cp:revision>58</cp:revision>
  <dcterms:created xsi:type="dcterms:W3CDTF">2021-11-17T22:12:35Z</dcterms:created>
  <dcterms:modified xsi:type="dcterms:W3CDTF">2021-11-18T19:12:22Z</dcterms:modified>
</cp:coreProperties>
</file>